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26"/>
  </p:notesMasterIdLst>
  <p:handoutMasterIdLst>
    <p:handoutMasterId r:id="rId27"/>
  </p:handoutMasterIdLst>
  <p:sldIdLst>
    <p:sldId id="429" r:id="rId2"/>
    <p:sldId id="270" r:id="rId3"/>
    <p:sldId id="1581" r:id="rId4"/>
    <p:sldId id="365" r:id="rId5"/>
    <p:sldId id="287" r:id="rId6"/>
    <p:sldId id="302" r:id="rId7"/>
    <p:sldId id="1575" r:id="rId8"/>
    <p:sldId id="1576" r:id="rId9"/>
    <p:sldId id="1578" r:id="rId10"/>
    <p:sldId id="1580" r:id="rId11"/>
    <p:sldId id="333" r:id="rId12"/>
    <p:sldId id="437" r:id="rId13"/>
    <p:sldId id="446" r:id="rId14"/>
    <p:sldId id="444" r:id="rId15"/>
    <p:sldId id="337" r:id="rId16"/>
    <p:sldId id="1562" r:id="rId17"/>
    <p:sldId id="1567" r:id="rId18"/>
    <p:sldId id="1570" r:id="rId19"/>
    <p:sldId id="1571" r:id="rId20"/>
    <p:sldId id="1572" r:id="rId21"/>
    <p:sldId id="1573" r:id="rId22"/>
    <p:sldId id="1582" r:id="rId23"/>
    <p:sldId id="1583" r:id="rId24"/>
    <p:sldId id="428"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407D"/>
    <a:srgbClr val="6BAAF6"/>
    <a:srgbClr val="A6A6A6"/>
    <a:srgbClr val="EF7A24"/>
    <a:srgbClr val="D4B25E"/>
    <a:srgbClr val="E6C133"/>
    <a:srgbClr val="DBBE77"/>
    <a:srgbClr val="F7F1E9"/>
    <a:srgbClr val="CC9B00"/>
    <a:srgbClr val="EEE3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4B1156A-380E-4F78-BDF5-A606A8083BF9}" styleName="Orta Stil 4 - Vurgu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97" autoAdjust="0"/>
  </p:normalViewPr>
  <p:slideViewPr>
    <p:cSldViewPr snapToGrid="0">
      <p:cViewPr varScale="1">
        <p:scale>
          <a:sx n="105" d="100"/>
          <a:sy n="105" d="100"/>
        </p:scale>
        <p:origin x="834"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1" d="100"/>
          <a:sy n="61" d="100"/>
        </p:scale>
        <p:origin x="3168"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B65BB5-D4C0-4CEF-AFCE-E145D7716E06}" type="datetimeFigureOut">
              <a:rPr lang="tr-TR" smtClean="0"/>
              <a:t>21.10.2026</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76B83A-E92B-48B8-B42C-D092232B62AA}" type="slidenum">
              <a:rPr lang="tr-TR" smtClean="0"/>
              <a:t>‹#›</a:t>
            </a:fld>
            <a:endParaRPr lang="tr-TR"/>
          </a:p>
        </p:txBody>
      </p:sp>
    </p:spTree>
    <p:extLst>
      <p:ext uri="{BB962C8B-B14F-4D97-AF65-F5344CB8AC3E}">
        <p14:creationId xmlns:p14="http://schemas.microsoft.com/office/powerpoint/2010/main" val="2276791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2BED11-E300-44D6-A058-CD005FC117FD}" type="datetimeFigureOut">
              <a:rPr lang="tr-TR" smtClean="0"/>
              <a:t>21.10.2026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C41ABD-2561-4AFA-BBE7-79CD7FFA9EE7}" type="slidenum">
              <a:rPr lang="tr-TR" smtClean="0"/>
              <a:t>‹#›</a:t>
            </a:fld>
            <a:endParaRPr lang="tr-TR"/>
          </a:p>
        </p:txBody>
      </p:sp>
    </p:spTree>
    <p:extLst>
      <p:ext uri="{BB962C8B-B14F-4D97-AF65-F5344CB8AC3E}">
        <p14:creationId xmlns:p14="http://schemas.microsoft.com/office/powerpoint/2010/main" val="2333913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CC41ABD-2561-4AFA-BBE7-79CD7FFA9EE7}" type="slidenum">
              <a:rPr lang="tr-TR" smtClean="0"/>
              <a:t>1</a:t>
            </a:fld>
            <a:endParaRPr lang="tr-TR"/>
          </a:p>
        </p:txBody>
      </p:sp>
    </p:spTree>
    <p:extLst>
      <p:ext uri="{BB962C8B-B14F-4D97-AF65-F5344CB8AC3E}">
        <p14:creationId xmlns:p14="http://schemas.microsoft.com/office/powerpoint/2010/main" val="138329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6CC41ABD-2561-4AFA-BBE7-79CD7FFA9EE7}" type="slidenum">
              <a:rPr lang="tr-TR" smtClean="0"/>
              <a:t>2</a:t>
            </a:fld>
            <a:endParaRPr lang="tr-TR"/>
          </a:p>
        </p:txBody>
      </p:sp>
    </p:spTree>
    <p:extLst>
      <p:ext uri="{BB962C8B-B14F-4D97-AF65-F5344CB8AC3E}">
        <p14:creationId xmlns:p14="http://schemas.microsoft.com/office/powerpoint/2010/main" val="1931065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02A053-9E28-4D4C-B446-3C2814735B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9927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02A053-9E28-4D4C-B446-3C2814735B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9899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6CC41ABD-2561-4AFA-BBE7-79CD7FFA9EE7}" type="slidenum">
              <a:rPr lang="tr-TR" smtClean="0"/>
              <a:t>6</a:t>
            </a:fld>
            <a:endParaRPr lang="tr-TR"/>
          </a:p>
        </p:txBody>
      </p:sp>
    </p:spTree>
    <p:extLst>
      <p:ext uri="{BB962C8B-B14F-4D97-AF65-F5344CB8AC3E}">
        <p14:creationId xmlns:p14="http://schemas.microsoft.com/office/powerpoint/2010/main" val="3978101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6CC41ABD-2561-4AFA-BBE7-79CD7FFA9EE7}" type="slidenum">
              <a:rPr lang="tr-TR" smtClean="0"/>
              <a:t>11</a:t>
            </a:fld>
            <a:endParaRPr lang="tr-TR"/>
          </a:p>
        </p:txBody>
      </p:sp>
    </p:spTree>
    <p:extLst>
      <p:ext uri="{BB962C8B-B14F-4D97-AF65-F5344CB8AC3E}">
        <p14:creationId xmlns:p14="http://schemas.microsoft.com/office/powerpoint/2010/main" val="2059080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E92C2-4D9C-FD2D-353D-3AA5EF8EB69A}"/>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A0B2262E-E7D2-4748-3D0B-4342EDABC6FD}"/>
              </a:ext>
            </a:extLst>
          </p:cNvPr>
          <p:cNvSpPr>
            <a:spLocks noGrp="1" noRot="1" noChangeAspect="1"/>
          </p:cNvSpPr>
          <p:nvPr>
            <p:ph type="sldImg"/>
          </p:nvPr>
        </p:nvSpPr>
        <p:spPr>
          <a:xfrm>
            <a:off x="685800" y="1143000"/>
            <a:ext cx="5486400" cy="3086100"/>
          </a:xfrm>
        </p:spPr>
      </p:sp>
      <p:sp>
        <p:nvSpPr>
          <p:cNvPr id="3" name="Not Yer Tutucusu 2">
            <a:extLst>
              <a:ext uri="{FF2B5EF4-FFF2-40B4-BE49-F238E27FC236}">
                <a16:creationId xmlns:a16="http://schemas.microsoft.com/office/drawing/2014/main" id="{859CCABF-FDDD-4734-4568-12E5CE6F6ED3}"/>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A46A5640-E7A6-CC31-6709-7E434230BB5A}"/>
              </a:ext>
            </a:extLst>
          </p:cNvPr>
          <p:cNvSpPr>
            <a:spLocks noGrp="1"/>
          </p:cNvSpPr>
          <p:nvPr>
            <p:ph type="sldNum" sz="quarter" idx="10"/>
          </p:nvPr>
        </p:nvSpPr>
        <p:spPr/>
        <p:txBody>
          <a:bodyPr/>
          <a:lstStyle/>
          <a:p>
            <a:fld id="{6CC41ABD-2561-4AFA-BBE7-79CD7FFA9EE7}" type="slidenum">
              <a:rPr lang="tr-TR" smtClean="0"/>
              <a:t>12</a:t>
            </a:fld>
            <a:endParaRPr lang="tr-TR"/>
          </a:p>
        </p:txBody>
      </p:sp>
    </p:spTree>
    <p:extLst>
      <p:ext uri="{BB962C8B-B14F-4D97-AF65-F5344CB8AC3E}">
        <p14:creationId xmlns:p14="http://schemas.microsoft.com/office/powerpoint/2010/main" val="342393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C73A4-0E1E-E01E-11A8-3F7416ACABA3}"/>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7ADA553A-CE8C-E84E-616C-4D9B88CACB44}"/>
              </a:ext>
            </a:extLst>
          </p:cNvPr>
          <p:cNvSpPr>
            <a:spLocks noGrp="1" noRot="1" noChangeAspect="1"/>
          </p:cNvSpPr>
          <p:nvPr>
            <p:ph type="sldImg"/>
          </p:nvPr>
        </p:nvSpPr>
        <p:spPr>
          <a:xfrm>
            <a:off x="685800" y="1143000"/>
            <a:ext cx="5486400" cy="3086100"/>
          </a:xfrm>
        </p:spPr>
      </p:sp>
      <p:sp>
        <p:nvSpPr>
          <p:cNvPr id="3" name="Not Yer Tutucusu 2">
            <a:extLst>
              <a:ext uri="{FF2B5EF4-FFF2-40B4-BE49-F238E27FC236}">
                <a16:creationId xmlns:a16="http://schemas.microsoft.com/office/drawing/2014/main" id="{1136157E-00CE-D408-F023-6046BADD9D59}"/>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8862DFC5-96E9-7895-8F46-CCD4743472FF}"/>
              </a:ext>
            </a:extLst>
          </p:cNvPr>
          <p:cNvSpPr>
            <a:spLocks noGrp="1"/>
          </p:cNvSpPr>
          <p:nvPr>
            <p:ph type="sldNum" sz="quarter" idx="10"/>
          </p:nvPr>
        </p:nvSpPr>
        <p:spPr/>
        <p:txBody>
          <a:bodyPr/>
          <a:lstStyle/>
          <a:p>
            <a:fld id="{6CC41ABD-2561-4AFA-BBE7-79CD7FFA9EE7}" type="slidenum">
              <a:rPr lang="tr-TR" smtClean="0"/>
              <a:t>13</a:t>
            </a:fld>
            <a:endParaRPr lang="tr-TR"/>
          </a:p>
        </p:txBody>
      </p:sp>
    </p:spTree>
    <p:extLst>
      <p:ext uri="{BB962C8B-B14F-4D97-AF65-F5344CB8AC3E}">
        <p14:creationId xmlns:p14="http://schemas.microsoft.com/office/powerpoint/2010/main" val="3052592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A1F7A-4C57-A759-A079-22DE6C359FBE}"/>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D5817866-2ECC-0705-DF85-0A23D508EB5D}"/>
              </a:ext>
            </a:extLst>
          </p:cNvPr>
          <p:cNvSpPr>
            <a:spLocks noGrp="1" noRot="1" noChangeAspect="1"/>
          </p:cNvSpPr>
          <p:nvPr>
            <p:ph type="sldImg"/>
          </p:nvPr>
        </p:nvSpPr>
        <p:spPr>
          <a:xfrm>
            <a:off x="685800" y="1143000"/>
            <a:ext cx="5486400" cy="3086100"/>
          </a:xfrm>
        </p:spPr>
      </p:sp>
      <p:sp>
        <p:nvSpPr>
          <p:cNvPr id="3" name="Not Yer Tutucusu 2">
            <a:extLst>
              <a:ext uri="{FF2B5EF4-FFF2-40B4-BE49-F238E27FC236}">
                <a16:creationId xmlns:a16="http://schemas.microsoft.com/office/drawing/2014/main" id="{00F58AEE-1AFB-DB7F-DCF0-AE23A03BEDCE}"/>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82E2194D-4948-6642-7C8F-D95EF0E6A41C}"/>
              </a:ext>
            </a:extLst>
          </p:cNvPr>
          <p:cNvSpPr>
            <a:spLocks noGrp="1"/>
          </p:cNvSpPr>
          <p:nvPr>
            <p:ph type="sldNum" sz="quarter" idx="10"/>
          </p:nvPr>
        </p:nvSpPr>
        <p:spPr/>
        <p:txBody>
          <a:bodyPr/>
          <a:lstStyle/>
          <a:p>
            <a:fld id="{6CC41ABD-2561-4AFA-BBE7-79CD7FFA9EE7}" type="slidenum">
              <a:rPr lang="tr-TR" smtClean="0"/>
              <a:t>14</a:t>
            </a:fld>
            <a:endParaRPr lang="tr-TR"/>
          </a:p>
        </p:txBody>
      </p:sp>
    </p:spTree>
    <p:extLst>
      <p:ext uri="{BB962C8B-B14F-4D97-AF65-F5344CB8AC3E}">
        <p14:creationId xmlns:p14="http://schemas.microsoft.com/office/powerpoint/2010/main" val="2981839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6CC41ABD-2561-4AFA-BBE7-79CD7FFA9EE7}" type="slidenum">
              <a:rPr lang="tr-TR" smtClean="0"/>
              <a:t>15</a:t>
            </a:fld>
            <a:endParaRPr lang="tr-TR"/>
          </a:p>
        </p:txBody>
      </p:sp>
    </p:spTree>
    <p:extLst>
      <p:ext uri="{BB962C8B-B14F-4D97-AF65-F5344CB8AC3E}">
        <p14:creationId xmlns:p14="http://schemas.microsoft.com/office/powerpoint/2010/main" val="1156713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2CFEB-0CE2-18C4-352F-6C7964ED6B74}"/>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85C4A284-3E06-F4B4-E069-DA9DA5A89F23}"/>
              </a:ext>
            </a:extLst>
          </p:cNvPr>
          <p:cNvSpPr>
            <a:spLocks noGrp="1" noRot="1" noChangeAspect="1"/>
          </p:cNvSpPr>
          <p:nvPr>
            <p:ph type="sldImg"/>
          </p:nvPr>
        </p:nvSpPr>
        <p:spPr>
          <a:xfrm>
            <a:off x="685800" y="1143000"/>
            <a:ext cx="5486400" cy="3086100"/>
          </a:xfrm>
        </p:spPr>
      </p:sp>
      <p:sp>
        <p:nvSpPr>
          <p:cNvPr id="3" name="Not Yer Tutucusu 2">
            <a:extLst>
              <a:ext uri="{FF2B5EF4-FFF2-40B4-BE49-F238E27FC236}">
                <a16:creationId xmlns:a16="http://schemas.microsoft.com/office/drawing/2014/main" id="{E3499AFB-FFF0-371A-56A6-6BD9999FABE1}"/>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9CF8775D-3639-0D04-0E63-C52924D98CEE}"/>
              </a:ext>
            </a:extLst>
          </p:cNvPr>
          <p:cNvSpPr>
            <a:spLocks noGrp="1"/>
          </p:cNvSpPr>
          <p:nvPr>
            <p:ph type="sldNum" sz="quarter" idx="10"/>
          </p:nvPr>
        </p:nvSpPr>
        <p:spPr/>
        <p:txBody>
          <a:bodyPr/>
          <a:lstStyle/>
          <a:p>
            <a:fld id="{6CC41ABD-2561-4AFA-BBE7-79CD7FFA9EE7}" type="slidenum">
              <a:rPr lang="tr-TR" smtClean="0"/>
              <a:t>16</a:t>
            </a:fld>
            <a:endParaRPr lang="tr-TR"/>
          </a:p>
        </p:txBody>
      </p:sp>
    </p:spTree>
    <p:extLst>
      <p:ext uri="{BB962C8B-B14F-4D97-AF65-F5344CB8AC3E}">
        <p14:creationId xmlns:p14="http://schemas.microsoft.com/office/powerpoint/2010/main" val="1322527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607FB-09E8-1572-8451-C0C6092B4077}"/>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DD14CA2B-21CC-0F49-8C9B-708AFBB1BA8A}"/>
              </a:ext>
            </a:extLst>
          </p:cNvPr>
          <p:cNvSpPr>
            <a:spLocks noGrp="1" noRot="1" noChangeAspect="1"/>
          </p:cNvSpPr>
          <p:nvPr>
            <p:ph type="sldImg"/>
          </p:nvPr>
        </p:nvSpPr>
        <p:spPr>
          <a:xfrm>
            <a:off x="685800" y="1143000"/>
            <a:ext cx="5486400" cy="3086100"/>
          </a:xfrm>
        </p:spPr>
      </p:sp>
      <p:sp>
        <p:nvSpPr>
          <p:cNvPr id="3" name="Not Yer Tutucusu 2">
            <a:extLst>
              <a:ext uri="{FF2B5EF4-FFF2-40B4-BE49-F238E27FC236}">
                <a16:creationId xmlns:a16="http://schemas.microsoft.com/office/drawing/2014/main" id="{E8F7A247-0DD8-D76F-4750-D4B2CAC0C032}"/>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6111963C-7728-67C6-74AA-E76E80D5737C}"/>
              </a:ext>
            </a:extLst>
          </p:cNvPr>
          <p:cNvSpPr>
            <a:spLocks noGrp="1"/>
          </p:cNvSpPr>
          <p:nvPr>
            <p:ph type="sldNum" sz="quarter" idx="10"/>
          </p:nvPr>
        </p:nvSpPr>
        <p:spPr/>
        <p:txBody>
          <a:bodyPr/>
          <a:lstStyle/>
          <a:p>
            <a:fld id="{6CC41ABD-2561-4AFA-BBE7-79CD7FFA9EE7}" type="slidenum">
              <a:rPr lang="tr-TR" smtClean="0"/>
              <a:t>17</a:t>
            </a:fld>
            <a:endParaRPr lang="tr-TR"/>
          </a:p>
        </p:txBody>
      </p:sp>
    </p:spTree>
    <p:extLst>
      <p:ext uri="{BB962C8B-B14F-4D97-AF65-F5344CB8AC3E}">
        <p14:creationId xmlns:p14="http://schemas.microsoft.com/office/powerpoint/2010/main" val="4272651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F09B3-D404-4CB9-BF3D-982F12EAF423}"/>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2BE19E91-579A-6A81-E993-6E5151DADE85}"/>
              </a:ext>
            </a:extLst>
          </p:cNvPr>
          <p:cNvSpPr>
            <a:spLocks noGrp="1" noRot="1" noChangeAspect="1"/>
          </p:cNvSpPr>
          <p:nvPr>
            <p:ph type="sldImg"/>
          </p:nvPr>
        </p:nvSpPr>
        <p:spPr>
          <a:xfrm>
            <a:off x="685800" y="1143000"/>
            <a:ext cx="5486400" cy="3086100"/>
          </a:xfrm>
        </p:spPr>
      </p:sp>
      <p:sp>
        <p:nvSpPr>
          <p:cNvPr id="3" name="Not Yer Tutucusu 2">
            <a:extLst>
              <a:ext uri="{FF2B5EF4-FFF2-40B4-BE49-F238E27FC236}">
                <a16:creationId xmlns:a16="http://schemas.microsoft.com/office/drawing/2014/main" id="{CF04A015-217F-BBBD-54C8-B2682499B409}"/>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F6297380-1758-4232-CC6E-57935B9A4C7F}"/>
              </a:ext>
            </a:extLst>
          </p:cNvPr>
          <p:cNvSpPr>
            <a:spLocks noGrp="1"/>
          </p:cNvSpPr>
          <p:nvPr>
            <p:ph type="sldNum" sz="quarter" idx="10"/>
          </p:nvPr>
        </p:nvSpPr>
        <p:spPr/>
        <p:txBody>
          <a:bodyPr/>
          <a:lstStyle/>
          <a:p>
            <a:fld id="{6CC41ABD-2561-4AFA-BBE7-79CD7FFA9EE7}" type="slidenum">
              <a:rPr lang="tr-TR" smtClean="0"/>
              <a:t>18</a:t>
            </a:fld>
            <a:endParaRPr lang="tr-TR"/>
          </a:p>
        </p:txBody>
      </p:sp>
    </p:spTree>
    <p:extLst>
      <p:ext uri="{BB962C8B-B14F-4D97-AF65-F5344CB8AC3E}">
        <p14:creationId xmlns:p14="http://schemas.microsoft.com/office/powerpoint/2010/main" val="1207271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84387-C3B9-0F88-2BAC-6D84FC313DFD}"/>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89D1D6A1-9684-B01C-25C7-6ED41C12AE35}"/>
              </a:ext>
            </a:extLst>
          </p:cNvPr>
          <p:cNvSpPr>
            <a:spLocks noGrp="1" noRot="1" noChangeAspect="1"/>
          </p:cNvSpPr>
          <p:nvPr>
            <p:ph type="sldImg"/>
          </p:nvPr>
        </p:nvSpPr>
        <p:spPr>
          <a:xfrm>
            <a:off x="685800" y="1143000"/>
            <a:ext cx="5486400" cy="3086100"/>
          </a:xfrm>
        </p:spPr>
      </p:sp>
      <p:sp>
        <p:nvSpPr>
          <p:cNvPr id="3" name="Not Yer Tutucusu 2">
            <a:extLst>
              <a:ext uri="{FF2B5EF4-FFF2-40B4-BE49-F238E27FC236}">
                <a16:creationId xmlns:a16="http://schemas.microsoft.com/office/drawing/2014/main" id="{70435F64-5A89-AD56-AE7E-2B47DB2C1343}"/>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2B53DC53-99FD-C04E-ABB2-1582843A3EF0}"/>
              </a:ext>
            </a:extLst>
          </p:cNvPr>
          <p:cNvSpPr>
            <a:spLocks noGrp="1"/>
          </p:cNvSpPr>
          <p:nvPr>
            <p:ph type="sldNum" sz="quarter" idx="10"/>
          </p:nvPr>
        </p:nvSpPr>
        <p:spPr/>
        <p:txBody>
          <a:bodyPr/>
          <a:lstStyle/>
          <a:p>
            <a:fld id="{6CC41ABD-2561-4AFA-BBE7-79CD7FFA9EE7}" type="slidenum">
              <a:rPr lang="tr-TR" smtClean="0"/>
              <a:t>19</a:t>
            </a:fld>
            <a:endParaRPr lang="tr-TR"/>
          </a:p>
        </p:txBody>
      </p:sp>
    </p:spTree>
    <p:extLst>
      <p:ext uri="{BB962C8B-B14F-4D97-AF65-F5344CB8AC3E}">
        <p14:creationId xmlns:p14="http://schemas.microsoft.com/office/powerpoint/2010/main" val="2603447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5A900-5779-32CC-5B82-5214E6F9A1A2}"/>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CB29E658-41A8-0F4E-570E-84FDA3F5ECEB}"/>
              </a:ext>
            </a:extLst>
          </p:cNvPr>
          <p:cNvSpPr>
            <a:spLocks noGrp="1" noRot="1" noChangeAspect="1"/>
          </p:cNvSpPr>
          <p:nvPr>
            <p:ph type="sldImg"/>
          </p:nvPr>
        </p:nvSpPr>
        <p:spPr>
          <a:xfrm>
            <a:off x="685800" y="1143000"/>
            <a:ext cx="5486400" cy="3086100"/>
          </a:xfrm>
        </p:spPr>
      </p:sp>
      <p:sp>
        <p:nvSpPr>
          <p:cNvPr id="3" name="Not Yer Tutucusu 2">
            <a:extLst>
              <a:ext uri="{FF2B5EF4-FFF2-40B4-BE49-F238E27FC236}">
                <a16:creationId xmlns:a16="http://schemas.microsoft.com/office/drawing/2014/main" id="{B7AAB937-D09C-A42E-2290-854E3424AD53}"/>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458C41DC-A880-384D-933D-C46B33D3B01E}"/>
              </a:ext>
            </a:extLst>
          </p:cNvPr>
          <p:cNvSpPr>
            <a:spLocks noGrp="1"/>
          </p:cNvSpPr>
          <p:nvPr>
            <p:ph type="sldNum" sz="quarter" idx="10"/>
          </p:nvPr>
        </p:nvSpPr>
        <p:spPr/>
        <p:txBody>
          <a:bodyPr/>
          <a:lstStyle/>
          <a:p>
            <a:fld id="{6CC41ABD-2561-4AFA-BBE7-79CD7FFA9EE7}" type="slidenum">
              <a:rPr lang="tr-TR" smtClean="0"/>
              <a:t>20</a:t>
            </a:fld>
            <a:endParaRPr lang="tr-TR"/>
          </a:p>
        </p:txBody>
      </p:sp>
    </p:spTree>
    <p:extLst>
      <p:ext uri="{BB962C8B-B14F-4D97-AF65-F5344CB8AC3E}">
        <p14:creationId xmlns:p14="http://schemas.microsoft.com/office/powerpoint/2010/main" val="3111003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A3709-AB4E-0747-EB50-CAE83A7A66A0}"/>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6ACD6D02-1D31-AB78-7092-EFC30368A59A}"/>
              </a:ext>
            </a:extLst>
          </p:cNvPr>
          <p:cNvSpPr>
            <a:spLocks noGrp="1" noRot="1" noChangeAspect="1"/>
          </p:cNvSpPr>
          <p:nvPr>
            <p:ph type="sldImg"/>
          </p:nvPr>
        </p:nvSpPr>
        <p:spPr>
          <a:xfrm>
            <a:off x="685800" y="1143000"/>
            <a:ext cx="5486400" cy="3086100"/>
          </a:xfrm>
        </p:spPr>
      </p:sp>
      <p:sp>
        <p:nvSpPr>
          <p:cNvPr id="3" name="Not Yer Tutucusu 2">
            <a:extLst>
              <a:ext uri="{FF2B5EF4-FFF2-40B4-BE49-F238E27FC236}">
                <a16:creationId xmlns:a16="http://schemas.microsoft.com/office/drawing/2014/main" id="{77D84F8A-0AA1-F111-32D5-429D8E0B33A6}"/>
              </a:ext>
            </a:extLst>
          </p:cNvPr>
          <p:cNvSpPr>
            <a:spLocks noGrp="1"/>
          </p:cNvSpPr>
          <p:nvPr>
            <p:ph type="body" idx="1"/>
          </p:nvPr>
        </p:nvSpPr>
        <p:spPr/>
        <p:txBody>
          <a:bodyPr/>
          <a:lstStyle/>
          <a:p>
            <a:endParaRPr lang="tr-TR"/>
          </a:p>
        </p:txBody>
      </p:sp>
      <p:sp>
        <p:nvSpPr>
          <p:cNvPr id="4" name="Slayt Numarası Yer Tutucusu 3">
            <a:extLst>
              <a:ext uri="{FF2B5EF4-FFF2-40B4-BE49-F238E27FC236}">
                <a16:creationId xmlns:a16="http://schemas.microsoft.com/office/drawing/2014/main" id="{0AEF0BC9-1B8A-DCAB-EEC5-23750355FFC5}"/>
              </a:ext>
            </a:extLst>
          </p:cNvPr>
          <p:cNvSpPr>
            <a:spLocks noGrp="1"/>
          </p:cNvSpPr>
          <p:nvPr>
            <p:ph type="sldNum" sz="quarter" idx="10"/>
          </p:nvPr>
        </p:nvSpPr>
        <p:spPr/>
        <p:txBody>
          <a:bodyPr/>
          <a:lstStyle/>
          <a:p>
            <a:fld id="{6CC41ABD-2561-4AFA-BBE7-79CD7FFA9EE7}" type="slidenum">
              <a:rPr lang="tr-TR" smtClean="0"/>
              <a:t>21</a:t>
            </a:fld>
            <a:endParaRPr lang="tr-TR"/>
          </a:p>
        </p:txBody>
      </p:sp>
    </p:spTree>
    <p:extLst>
      <p:ext uri="{BB962C8B-B14F-4D97-AF65-F5344CB8AC3E}">
        <p14:creationId xmlns:p14="http://schemas.microsoft.com/office/powerpoint/2010/main" val="390242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6CC41ABD-2561-4AFA-BBE7-79CD7FFA9EE7}" type="slidenum">
              <a:rPr lang="tr-TR" smtClean="0"/>
              <a:t>24</a:t>
            </a:fld>
            <a:endParaRPr lang="tr-TR"/>
          </a:p>
        </p:txBody>
      </p:sp>
    </p:spTree>
    <p:extLst>
      <p:ext uri="{BB962C8B-B14F-4D97-AF65-F5344CB8AC3E}">
        <p14:creationId xmlns:p14="http://schemas.microsoft.com/office/powerpoint/2010/main" val="1721802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0" y="-2372"/>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9" cy="2677648"/>
          </a:xfrm>
        </p:spPr>
        <p:txBody>
          <a:bodyPr anchor="b"/>
          <a:lstStyle>
            <a:lvl1pPr>
              <a:defRPr sz="5400"/>
            </a:lvl1pPr>
          </a:lstStyle>
          <a:p>
            <a:r>
              <a:rPr lang="tr-TR"/>
              <a:t>Asıl başlık stili için tıklatın</a:t>
            </a:r>
            <a:endParaRPr lang="en-US" dirty="0"/>
          </a:p>
        </p:txBody>
      </p:sp>
      <p:sp>
        <p:nvSpPr>
          <p:cNvPr id="3" name="Subtitle 2"/>
          <p:cNvSpPr>
            <a:spLocks noGrp="1"/>
          </p:cNvSpPr>
          <p:nvPr>
            <p:ph type="subTitle" idx="1"/>
          </p:nvPr>
        </p:nvSpPr>
        <p:spPr>
          <a:xfrm>
            <a:off x="1154955" y="4777380"/>
            <a:ext cx="8825659" cy="861420"/>
          </a:xfrm>
        </p:spPr>
        <p:txBody>
          <a:bodyPr anchor="t"/>
          <a:lstStyle>
            <a:lvl1pPr marL="0" indent="0" algn="l">
              <a:buNone/>
              <a:defRPr cap="all">
                <a:solidFill>
                  <a:schemeClr val="accent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tr-TR"/>
              <a:t>Asıl alt başlık stilini düzenlemek için tıklatın</a:t>
            </a:r>
            <a:endParaRPr lang="en-US" dirty="0"/>
          </a:p>
        </p:txBody>
      </p:sp>
      <p:sp>
        <p:nvSpPr>
          <p:cNvPr id="4" name="Date Placeholder 3"/>
          <p:cNvSpPr>
            <a:spLocks noGrp="1"/>
          </p:cNvSpPr>
          <p:nvPr>
            <p:ph type="dt" sz="half" idx="10"/>
          </p:nvPr>
        </p:nvSpPr>
        <p:spPr>
          <a:xfrm rot="5400000">
            <a:off x="10089391" y="1792225"/>
            <a:ext cx="990599" cy="304799"/>
          </a:xfrm>
        </p:spPr>
        <p:txBody>
          <a:bodyPr anchor="t"/>
          <a:lstStyle>
            <a:lvl1pPr algn="l">
              <a:defRPr b="0" i="0">
                <a:solidFill>
                  <a:schemeClr val="bg1"/>
                </a:solidFill>
              </a:defRPr>
            </a:lvl1pPr>
          </a:lstStyle>
          <a:p>
            <a:fld id="{FF9B4927-ADA9-4909-8ED1-F41ADFB2138D}" type="datetime1">
              <a:rPr lang="tr-TR" smtClean="0"/>
              <a:t>21.10.2026</a:t>
            </a:fld>
            <a:endParaRPr lang="tr-TR"/>
          </a:p>
        </p:txBody>
      </p:sp>
      <p:sp>
        <p:nvSpPr>
          <p:cNvPr id="5" name="Footer Placeholder 4"/>
          <p:cNvSpPr>
            <a:spLocks noGrp="1"/>
          </p:cNvSpPr>
          <p:nvPr>
            <p:ph type="ftr" sz="quarter" idx="11"/>
          </p:nvPr>
        </p:nvSpPr>
        <p:spPr>
          <a:xfrm rot="5400000">
            <a:off x="8959593" y="3226822"/>
            <a:ext cx="3859795" cy="304801"/>
          </a:xfrm>
        </p:spPr>
        <p:txBody>
          <a:bodyPr/>
          <a:lstStyle>
            <a:lvl1pPr>
              <a:defRPr b="0" i="0">
                <a:solidFill>
                  <a:schemeClr val="bg1"/>
                </a:solidFill>
              </a:defRPr>
            </a:lvl1pPr>
          </a:lstStyle>
          <a:p>
            <a:endParaRPr lang="tr-T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10" y="292610"/>
            <a:ext cx="838199" cy="767687"/>
          </a:xfrm>
        </p:spPr>
        <p:txBody>
          <a:bodyPr/>
          <a:lstStyle>
            <a:lvl1pPr>
              <a:defRPr sz="2800" b="0" i="0">
                <a:latin typeface="+mj-lt"/>
              </a:defRPr>
            </a:lvl1pPr>
          </a:lstStyle>
          <a:p>
            <a:fld id="{58F347EC-474C-401F-8514-590C7B9BB5FA}" type="slidenum">
              <a:rPr lang="tr-TR" smtClean="0"/>
              <a:t>‹#›</a:t>
            </a:fld>
            <a:endParaRPr lang="tr-TR"/>
          </a:p>
        </p:txBody>
      </p:sp>
    </p:spTree>
    <p:extLst>
      <p:ext uri="{BB962C8B-B14F-4D97-AF65-F5344CB8AC3E}">
        <p14:creationId xmlns:p14="http://schemas.microsoft.com/office/powerpoint/2010/main" val="3437463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D62CAF7-59E8-4218-98ED-B66A6F2F858A}" type="datetime1">
              <a:rPr lang="tr-TR" smtClean="0"/>
              <a:t>21.10.2026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2277318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grpSp>
        <p:nvGrpSpPr>
          <p:cNvPr id="13" name="Group 12"/>
          <p:cNvGrpSpPr/>
          <p:nvPr/>
        </p:nvGrpSpPr>
        <p:grpSpPr>
          <a:xfrm>
            <a:off x="0" y="-2372"/>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8" y="2677645"/>
            <a:ext cx="4351023" cy="2283824"/>
          </a:xfrm>
        </p:spPr>
        <p:txBody>
          <a:bodyPr anchor="ctr"/>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6895559" y="2677646"/>
            <a:ext cx="3755379" cy="2283823"/>
          </a:xfrm>
        </p:spPr>
        <p:txBody>
          <a:bodyPr anchor="ctr"/>
          <a:lstStyle>
            <a:lvl1pPr marL="0" indent="0" algn="l">
              <a:buNone/>
              <a:defRPr sz="2000" cap="all">
                <a:solidFill>
                  <a:schemeClr val="accent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EAF55CBE-A318-47FD-AD16-7E8F8F1A191A}" type="datetime1">
              <a:rPr lang="tr-TR" smtClean="0"/>
              <a:t>21.10.2026</a:t>
            </a:fld>
            <a:endParaRPr lang="tr-TR"/>
          </a:p>
        </p:txBody>
      </p:sp>
      <p:sp>
        <p:nvSpPr>
          <p:cNvPr id="5" name="Footer Placeholder 4"/>
          <p:cNvSpPr>
            <a:spLocks noGrp="1"/>
          </p:cNvSpPr>
          <p:nvPr>
            <p:ph type="ftr" sz="quarter" idx="11"/>
          </p:nvPr>
        </p:nvSpPr>
        <p:spPr/>
        <p:txBody>
          <a:bodyPr/>
          <a:lstStyle/>
          <a:p>
            <a:endParaRPr lang="tr-T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2421668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154954" y="2603502"/>
            <a:ext cx="4825159" cy="3416301"/>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208714" y="2603500"/>
            <a:ext cx="4825159" cy="3416300"/>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E497861-87CA-45A7-B23E-D9773FDD4943}" type="datetime1">
              <a:rPr lang="tr-TR" smtClean="0"/>
              <a:t>21.10.2026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3409905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1154955" y="2603500"/>
            <a:ext cx="4825157"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tıklatın</a:t>
            </a:r>
          </a:p>
        </p:txBody>
      </p:sp>
      <p:sp>
        <p:nvSpPr>
          <p:cNvPr id="4" name="Content Placeholder 3"/>
          <p:cNvSpPr>
            <a:spLocks noGrp="1"/>
          </p:cNvSpPr>
          <p:nvPr>
            <p:ph sz="half" idx="2"/>
          </p:nvPr>
        </p:nvSpPr>
        <p:spPr>
          <a:xfrm>
            <a:off x="1154954" y="3179764"/>
            <a:ext cx="4825159" cy="2840039"/>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08714" y="2603500"/>
            <a:ext cx="4825159"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tıklatın</a:t>
            </a:r>
          </a:p>
        </p:txBody>
      </p:sp>
      <p:sp>
        <p:nvSpPr>
          <p:cNvPr id="6" name="Content Placeholder 5"/>
          <p:cNvSpPr>
            <a:spLocks noGrp="1"/>
          </p:cNvSpPr>
          <p:nvPr>
            <p:ph sz="quarter" idx="4"/>
          </p:nvPr>
        </p:nvSpPr>
        <p:spPr>
          <a:xfrm>
            <a:off x="6208711" y="3179764"/>
            <a:ext cx="4825159" cy="2840039"/>
          </a:xfrm>
        </p:spPr>
        <p:txBody>
          <a:bodyP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04E5445D-78A1-47E7-833D-021406E8357C}" type="datetime1">
              <a:rPr lang="tr-TR" smtClean="0"/>
              <a:t>21.10.2026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291855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F4B0D875-1C4F-4BE4-8554-C87BE14CCA10}" type="datetime1">
              <a:rPr lang="tr-TR" smtClean="0"/>
              <a:t>21.10.2026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2309044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B8AE58-8998-47E6-8759-BE4AB9D7396E}" type="datetime1">
              <a:rPr lang="tr-TR" smtClean="0"/>
              <a:t>21.10.2026</a:t>
            </a:fld>
            <a:endParaRPr lang="tr-TR"/>
          </a:p>
        </p:txBody>
      </p:sp>
      <p:sp>
        <p:nvSpPr>
          <p:cNvPr id="3" name="Footer Placeholder 2"/>
          <p:cNvSpPr>
            <a:spLocks noGrp="1"/>
          </p:cNvSpPr>
          <p:nvPr>
            <p:ph type="ftr" sz="quarter" idx="11"/>
          </p:nvPr>
        </p:nvSpPr>
        <p:spPr/>
        <p:txBody>
          <a:bodyPr/>
          <a:lstStyle/>
          <a:p>
            <a:endParaRPr lang="tr-T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4" name="Slide Number Placeholder 3"/>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4172855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14" name="Group 13"/>
          <p:cNvGrpSpPr/>
          <p:nvPr/>
        </p:nvGrpSpPr>
        <p:grpSpPr>
          <a:xfrm>
            <a:off x="0" y="-2372"/>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9" cy="1600200"/>
          </a:xfrm>
        </p:spPr>
        <p:txBody>
          <a:bodyPr anchor="b"/>
          <a:lstStyle>
            <a:lvl1pPr algn="l">
              <a:defRPr sz="2400" b="0"/>
            </a:lvl1pPr>
          </a:lstStyle>
          <a:p>
            <a:r>
              <a:rPr lang="tr-TR"/>
              <a:t>Asıl başlık stili için tıklatın</a:t>
            </a:r>
            <a:endParaRPr lang="en-US" dirty="0"/>
          </a:p>
        </p:txBody>
      </p:sp>
      <p:sp>
        <p:nvSpPr>
          <p:cNvPr id="3" name="Content Placeholder 2"/>
          <p:cNvSpPr>
            <a:spLocks noGrp="1"/>
          </p:cNvSpPr>
          <p:nvPr>
            <p:ph idx="1"/>
          </p:nvPr>
        </p:nvSpPr>
        <p:spPr>
          <a:xfrm>
            <a:off x="5781148" y="1447800"/>
            <a:ext cx="5190065" cy="4572000"/>
          </a:xfrm>
        </p:spPr>
        <p:txBody>
          <a:bodyPr anchor="ctr">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bwMode="gray">
          <a:xfrm>
            <a:off x="1154955" y="2895602"/>
            <a:ext cx="2793159" cy="3129279"/>
          </a:xfrm>
        </p:spPr>
        <p:txBody>
          <a:bodyPr/>
          <a:lstStyle>
            <a:lvl1pPr marL="0" indent="0">
              <a:buNone/>
              <a:defRPr sz="1400">
                <a:solidFill>
                  <a:schemeClr val="accent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F285611B-0C1F-49C7-8056-57FBC39DC7E7}" type="datetime1">
              <a:rPr lang="tr-TR" smtClean="0"/>
              <a:t>21.10.2026</a:t>
            </a:fld>
            <a:endParaRPr lang="tr-TR"/>
          </a:p>
        </p:txBody>
      </p:sp>
      <p:sp>
        <p:nvSpPr>
          <p:cNvPr id="6" name="Footer Placeholder 5"/>
          <p:cNvSpPr>
            <a:spLocks noGrp="1"/>
          </p:cNvSpPr>
          <p:nvPr>
            <p:ph type="ftr" sz="quarter" idx="11"/>
          </p:nvPr>
        </p:nvSpPr>
        <p:spPr/>
        <p:txBody>
          <a:bodyPr/>
          <a:lstStyle/>
          <a:p>
            <a:endParaRPr lang="tr-T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159284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20" name="Group 19"/>
          <p:cNvGrpSpPr/>
          <p:nvPr/>
        </p:nvGrpSpPr>
        <p:grpSpPr>
          <a:xfrm>
            <a:off x="0" y="-2372"/>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547872"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4B635BAD-C994-4065-A4A5-160AA782BAE4}" type="datetime1">
              <a:rPr lang="tr-TR" smtClean="0"/>
              <a:t>21.10.2026</a:t>
            </a:fld>
            <a:endParaRPr lang="tr-TR"/>
          </a:p>
        </p:txBody>
      </p:sp>
      <p:sp>
        <p:nvSpPr>
          <p:cNvPr id="6" name="Footer Placeholder 5"/>
          <p:cNvSpPr>
            <a:spLocks noGrp="1"/>
          </p:cNvSpPr>
          <p:nvPr>
            <p:ph type="ftr" sz="quarter" idx="11"/>
          </p:nvPr>
        </p:nvSpPr>
        <p:spPr/>
        <p:txBody>
          <a:bodyPr/>
          <a:lstStyle/>
          <a:p>
            <a:endParaRPr lang="tr-T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3254521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grpSp>
        <p:nvGrpSpPr>
          <p:cNvPr id="19" name="Group 18"/>
          <p:cNvGrpSpPr/>
          <p:nvPr/>
        </p:nvGrpSpPr>
        <p:grpSpPr>
          <a:xfrm>
            <a:off x="0" y="-2372"/>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tr-TR"/>
            </a:p>
          </p:txBody>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tr-TR"/>
            </a:p>
          </p:txBody>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tr-TR"/>
            </a:p>
          </p:txBody>
        </p:sp>
      </p:grpSp>
      <p:sp>
        <p:nvSpPr>
          <p:cNvPr id="2" name="Title 1"/>
          <p:cNvSpPr>
            <a:spLocks noGrp="1"/>
          </p:cNvSpPr>
          <p:nvPr>
            <p:ph type="title"/>
          </p:nvPr>
        </p:nvSpPr>
        <p:spPr>
          <a:xfrm>
            <a:off x="1154957" y="4966674"/>
            <a:ext cx="8825657"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1154955"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5" name="Date Placeholder 4"/>
          <p:cNvSpPr>
            <a:spLocks noGrp="1"/>
          </p:cNvSpPr>
          <p:nvPr>
            <p:ph type="dt" sz="half" idx="10"/>
          </p:nvPr>
        </p:nvSpPr>
        <p:spPr/>
        <p:txBody>
          <a:bodyPr/>
          <a:lstStyle/>
          <a:p>
            <a:fld id="{8DFD6B58-1DD1-4B00-9A05-133C6391827C}" type="datetime1">
              <a:rPr lang="tr-TR" smtClean="0"/>
              <a:t>21.10.2026</a:t>
            </a:fld>
            <a:endParaRPr lang="tr-TR"/>
          </a:p>
        </p:txBody>
      </p:sp>
      <p:sp>
        <p:nvSpPr>
          <p:cNvPr id="6" name="Footer Placeholder 5"/>
          <p:cNvSpPr>
            <a:spLocks noGrp="1"/>
          </p:cNvSpPr>
          <p:nvPr>
            <p:ph type="ftr" sz="quarter" idx="11"/>
          </p:nvPr>
        </p:nvSpPr>
        <p:spPr/>
        <p:txBody>
          <a:bodyPr/>
          <a:lstStyle/>
          <a:p>
            <a:endParaRPr lang="tr-T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7" name="Slide Number Placeholder 6"/>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1777106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grpSp>
        <p:nvGrpSpPr>
          <p:cNvPr id="12" name="Group 11"/>
          <p:cNvGrpSpPr/>
          <p:nvPr/>
        </p:nvGrpSpPr>
        <p:grpSpPr>
          <a:xfrm>
            <a:off x="0" y="-2372"/>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063416"/>
            <a:ext cx="8825659" cy="1379755"/>
          </a:xfrm>
        </p:spPr>
        <p:txBody>
          <a:bodyPr/>
          <a:lstStyle>
            <a:lvl1pPr>
              <a:defRPr sz="4000"/>
            </a:lvl1pPr>
          </a:lstStyle>
          <a:p>
            <a:r>
              <a:rPr lang="tr-TR"/>
              <a:t>Asıl başlık stili için tıklatın</a:t>
            </a:r>
            <a:endParaRPr lang="en-US" dirty="0"/>
          </a:p>
        </p:txBody>
      </p:sp>
      <p:sp>
        <p:nvSpPr>
          <p:cNvPr id="8" name="Text Placeholder 3"/>
          <p:cNvSpPr>
            <a:spLocks noGrp="1"/>
          </p:cNvSpPr>
          <p:nvPr>
            <p:ph type="body" sz="half" idx="2"/>
          </p:nvPr>
        </p:nvSpPr>
        <p:spPr>
          <a:xfrm>
            <a:off x="1154955" y="3543300"/>
            <a:ext cx="8825659" cy="2476500"/>
          </a:xfrm>
        </p:spPr>
        <p:txBody>
          <a:bodyPr anchor="ct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F7DEB76E-1F3B-4C50-8C90-23781CBC7E78}" type="datetime1">
              <a:rPr lang="tr-TR" smtClean="0"/>
              <a:t>21.10.2026</a:t>
            </a:fld>
            <a:endParaRPr lang="tr-TR"/>
          </a:p>
        </p:txBody>
      </p:sp>
      <p:sp>
        <p:nvSpPr>
          <p:cNvPr id="5" name="Footer Placeholder 4"/>
          <p:cNvSpPr>
            <a:spLocks noGrp="1"/>
          </p:cNvSpPr>
          <p:nvPr>
            <p:ph type="ftr" sz="quarter" idx="11"/>
          </p:nvPr>
        </p:nvSpPr>
        <p:spPr/>
        <p:txBody>
          <a:bodyPr/>
          <a:lstStyle/>
          <a:p>
            <a:endParaRPr lang="tr-T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264706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grpSp>
        <p:nvGrpSpPr>
          <p:cNvPr id="7" name="Group 6"/>
          <p:cNvGrpSpPr/>
          <p:nvPr/>
        </p:nvGrpSpPr>
        <p:grpSpPr>
          <a:xfrm>
            <a:off x="0" y="-2372"/>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9" y="2631816"/>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4"/>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7" y="980519"/>
            <a:ext cx="8453907" cy="2698249"/>
          </a:xfrm>
        </p:spPr>
        <p:txBody>
          <a:bodyPr/>
          <a:lstStyle>
            <a:lvl1pPr>
              <a:defRPr sz="4000"/>
            </a:lvl1pPr>
          </a:lstStyle>
          <a:p>
            <a:r>
              <a:rPr lang="tr-TR"/>
              <a:t>Asıl başlık stili için tıklatın</a:t>
            </a:r>
            <a:endParaRPr lang="en-US" dirty="0"/>
          </a:p>
        </p:txBody>
      </p:sp>
      <p:sp>
        <p:nvSpPr>
          <p:cNvPr id="14" name="Text Placeholder 3"/>
          <p:cNvSpPr>
            <a:spLocks noGrp="1"/>
          </p:cNvSpPr>
          <p:nvPr>
            <p:ph type="body" sz="half" idx="13"/>
          </p:nvPr>
        </p:nvSpPr>
        <p:spPr bwMode="gray">
          <a:xfrm>
            <a:off x="1945946"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10" name="Text Placeholder 3"/>
          <p:cNvSpPr>
            <a:spLocks noGrp="1"/>
          </p:cNvSpPr>
          <p:nvPr>
            <p:ph type="body" sz="half" idx="2"/>
          </p:nvPr>
        </p:nvSpPr>
        <p:spPr>
          <a:xfrm>
            <a:off x="1154955" y="4350657"/>
            <a:ext cx="8825659" cy="1676400"/>
          </a:xfrm>
        </p:spPr>
        <p:txBody>
          <a:bodyPr anchor="ct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56C25284-A345-4912-9946-7FF7BA1E9168}" type="datetime1">
              <a:rPr lang="tr-TR" smtClean="0"/>
              <a:t>21.10.2026</a:t>
            </a:fld>
            <a:endParaRPr lang="tr-TR"/>
          </a:p>
        </p:txBody>
      </p:sp>
      <p:sp>
        <p:nvSpPr>
          <p:cNvPr id="5" name="Footer Placeholder 4"/>
          <p:cNvSpPr>
            <a:spLocks noGrp="1"/>
          </p:cNvSpPr>
          <p:nvPr>
            <p:ph type="ftr" sz="quarter" idx="11"/>
          </p:nvPr>
        </p:nvSpPr>
        <p:spPr/>
        <p:txBody>
          <a:bodyPr/>
          <a:lstStyle/>
          <a:p>
            <a:endParaRPr lang="tr-T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28192561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grpSp>
        <p:nvGrpSpPr>
          <p:cNvPr id="18" name="Group 17"/>
          <p:cNvGrpSpPr/>
          <p:nvPr/>
        </p:nvGrpSpPr>
        <p:grpSpPr>
          <a:xfrm>
            <a:off x="0" y="-2372"/>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370667"/>
            <a:ext cx="8825660" cy="1822514"/>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1154955" y="5033068"/>
            <a:ext cx="8825659" cy="860400"/>
          </a:xfrm>
        </p:spPr>
        <p:txBody>
          <a:bodyPr anchor="t"/>
          <a:lstStyle>
            <a:lvl1pPr marL="0" indent="0" algn="l">
              <a:buNone/>
              <a:defRPr sz="2000" cap="none">
                <a:solidFill>
                  <a:schemeClr val="accent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tr-TR"/>
              <a:t>Asıl metin stillerini düzenlemek için tıklatın</a:t>
            </a:r>
          </a:p>
        </p:txBody>
      </p:sp>
      <p:sp>
        <p:nvSpPr>
          <p:cNvPr id="4" name="Date Placeholder 3"/>
          <p:cNvSpPr>
            <a:spLocks noGrp="1"/>
          </p:cNvSpPr>
          <p:nvPr>
            <p:ph type="dt" sz="half" idx="10"/>
          </p:nvPr>
        </p:nvSpPr>
        <p:spPr/>
        <p:txBody>
          <a:bodyPr/>
          <a:lstStyle/>
          <a:p>
            <a:fld id="{A1BD5128-B569-4ECE-8985-84A2FA58ECA5}" type="datetime1">
              <a:rPr lang="tr-TR" smtClean="0"/>
              <a:t>21.10.2026</a:t>
            </a:fld>
            <a:endParaRPr lang="tr-TR"/>
          </a:p>
        </p:txBody>
      </p:sp>
      <p:sp>
        <p:nvSpPr>
          <p:cNvPr id="5" name="Footer Placeholder 4"/>
          <p:cNvSpPr>
            <a:spLocks noGrp="1"/>
          </p:cNvSpPr>
          <p:nvPr>
            <p:ph type="ftr" sz="quarter" idx="11"/>
          </p:nvPr>
        </p:nvSpPr>
        <p:spPr/>
        <p:txBody>
          <a:bodyPr/>
          <a:lstStyle/>
          <a:p>
            <a:endParaRPr lang="tr-T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21045217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tr-TR"/>
              <a:t>Asıl başlık stili için tıklatın</a:t>
            </a:r>
            <a:endParaRPr lang="en-US" dirty="0"/>
          </a:p>
        </p:txBody>
      </p:sp>
      <p:sp>
        <p:nvSpPr>
          <p:cNvPr id="3" name="Text Placeholder 2"/>
          <p:cNvSpPr>
            <a:spLocks noGrp="1"/>
          </p:cNvSpPr>
          <p:nvPr>
            <p:ph type="body" idx="1"/>
          </p:nvPr>
        </p:nvSpPr>
        <p:spPr>
          <a:xfrm>
            <a:off x="1154955" y="2617299"/>
            <a:ext cx="3129168"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tıklatın</a:t>
            </a:r>
          </a:p>
        </p:txBody>
      </p:sp>
      <p:sp>
        <p:nvSpPr>
          <p:cNvPr id="16" name="Text Placeholder 3"/>
          <p:cNvSpPr>
            <a:spLocks noGrp="1"/>
          </p:cNvSpPr>
          <p:nvPr>
            <p:ph type="body" sz="half" idx="15"/>
          </p:nvPr>
        </p:nvSpPr>
        <p:spPr>
          <a:xfrm>
            <a:off x="1154955" y="3193561"/>
            <a:ext cx="3129168" cy="2833496"/>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5" name="Text Placeholder 4"/>
          <p:cNvSpPr>
            <a:spLocks noGrp="1"/>
          </p:cNvSpPr>
          <p:nvPr>
            <p:ph type="body" sz="quarter" idx="3"/>
          </p:nvPr>
        </p:nvSpPr>
        <p:spPr>
          <a:xfrm>
            <a:off x="4512722" y="2603502"/>
            <a:ext cx="3145380"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tıklatın</a:t>
            </a:r>
          </a:p>
        </p:txBody>
      </p:sp>
      <p:sp>
        <p:nvSpPr>
          <p:cNvPr id="19" name="Text Placeholder 3"/>
          <p:cNvSpPr>
            <a:spLocks noGrp="1"/>
          </p:cNvSpPr>
          <p:nvPr>
            <p:ph type="body" sz="half" idx="16"/>
          </p:nvPr>
        </p:nvSpPr>
        <p:spPr>
          <a:xfrm>
            <a:off x="4512722" y="3193563"/>
            <a:ext cx="3145380" cy="2833495"/>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14" name="Text Placeholder 4"/>
          <p:cNvSpPr>
            <a:spLocks noGrp="1"/>
          </p:cNvSpPr>
          <p:nvPr>
            <p:ph type="body" sz="quarter" idx="13"/>
          </p:nvPr>
        </p:nvSpPr>
        <p:spPr>
          <a:xfrm>
            <a:off x="7886700" y="2617301"/>
            <a:ext cx="3161029" cy="576261"/>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tıklatın</a:t>
            </a:r>
          </a:p>
        </p:txBody>
      </p:sp>
      <p:sp>
        <p:nvSpPr>
          <p:cNvPr id="20" name="Text Placeholder 3"/>
          <p:cNvSpPr>
            <a:spLocks noGrp="1"/>
          </p:cNvSpPr>
          <p:nvPr>
            <p:ph type="body" sz="half" idx="17"/>
          </p:nvPr>
        </p:nvSpPr>
        <p:spPr>
          <a:xfrm>
            <a:off x="7886702" y="3193563"/>
            <a:ext cx="3164719" cy="2833493"/>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cxnSp>
        <p:nvCxnSpPr>
          <p:cNvPr id="22" name="Straight Connector 21"/>
          <p:cNvCxnSpPr/>
          <p:nvPr/>
        </p:nvCxnSpPr>
        <p:spPr>
          <a:xfrm>
            <a:off x="4403971" y="2569635"/>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5"/>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F6A6CF3-9A05-4D3E-AE6F-9C27FA16EEAB}" type="datetime1">
              <a:rPr lang="tr-TR" smtClean="0"/>
              <a:t>21.10.2026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1021049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tr-TR"/>
              <a:t>Asıl başlık stili için tıklatın</a:t>
            </a:r>
            <a:endParaRPr lang="en-US" dirty="0"/>
          </a:p>
        </p:txBody>
      </p:sp>
      <p:sp>
        <p:nvSpPr>
          <p:cNvPr id="3" name="Text Placeholder 2"/>
          <p:cNvSpPr>
            <a:spLocks noGrp="1"/>
          </p:cNvSpPr>
          <p:nvPr>
            <p:ph type="body" idx="1"/>
          </p:nvPr>
        </p:nvSpPr>
        <p:spPr>
          <a:xfrm>
            <a:off x="1154954" y="4532845"/>
            <a:ext cx="3050439" cy="576262"/>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tıklatın</a:t>
            </a:r>
          </a:p>
        </p:txBody>
      </p:sp>
      <p:sp>
        <p:nvSpPr>
          <p:cNvPr id="29" name="Picture Placeholder 2"/>
          <p:cNvSpPr>
            <a:spLocks noGrp="1" noChangeAspect="1"/>
          </p:cNvSpPr>
          <p:nvPr>
            <p:ph type="pic" idx="15"/>
          </p:nvPr>
        </p:nvSpPr>
        <p:spPr>
          <a:xfrm>
            <a:off x="133455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tr-TR"/>
              <a:t>Resim eklemek için simgeyi tıklatın</a:t>
            </a:r>
            <a:endParaRPr lang="en-US" dirty="0"/>
          </a:p>
        </p:txBody>
      </p:sp>
      <p:sp>
        <p:nvSpPr>
          <p:cNvPr id="22" name="Text Placeholder 3"/>
          <p:cNvSpPr>
            <a:spLocks noGrp="1"/>
          </p:cNvSpPr>
          <p:nvPr>
            <p:ph type="body" sz="half" idx="18"/>
          </p:nvPr>
        </p:nvSpPr>
        <p:spPr>
          <a:xfrm>
            <a:off x="1154954" y="5109109"/>
            <a:ext cx="3050437" cy="917949"/>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5" name="Text Placeholder 4"/>
          <p:cNvSpPr>
            <a:spLocks noGrp="1"/>
          </p:cNvSpPr>
          <p:nvPr>
            <p:ph type="body" sz="quarter" idx="3"/>
          </p:nvPr>
        </p:nvSpPr>
        <p:spPr>
          <a:xfrm>
            <a:off x="4572538" y="4532846"/>
            <a:ext cx="3046767" cy="651156"/>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tıklatın</a:t>
            </a:r>
          </a:p>
        </p:txBody>
      </p:sp>
      <p:sp>
        <p:nvSpPr>
          <p:cNvPr id="30" name="Picture Placeholder 2"/>
          <p:cNvSpPr>
            <a:spLocks noGrp="1" noChangeAspect="1"/>
          </p:cNvSpPr>
          <p:nvPr>
            <p:ph type="pic" idx="21"/>
          </p:nvPr>
        </p:nvSpPr>
        <p:spPr>
          <a:xfrm>
            <a:off x="4748465"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tr-TR"/>
              <a:t>Resim eklemek için simgeyi tıklatın</a:t>
            </a:r>
            <a:endParaRPr lang="en-US" dirty="0"/>
          </a:p>
        </p:txBody>
      </p:sp>
      <p:sp>
        <p:nvSpPr>
          <p:cNvPr id="23" name="Text Placeholder 3"/>
          <p:cNvSpPr>
            <a:spLocks noGrp="1"/>
          </p:cNvSpPr>
          <p:nvPr>
            <p:ph type="body" sz="half" idx="19"/>
          </p:nvPr>
        </p:nvSpPr>
        <p:spPr>
          <a:xfrm>
            <a:off x="4568866" y="5184002"/>
            <a:ext cx="3050439" cy="843056"/>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sp>
        <p:nvSpPr>
          <p:cNvPr id="14" name="Text Placeholder 4"/>
          <p:cNvSpPr>
            <a:spLocks noGrp="1"/>
          </p:cNvSpPr>
          <p:nvPr>
            <p:ph type="body" sz="quarter" idx="13"/>
          </p:nvPr>
        </p:nvSpPr>
        <p:spPr>
          <a:xfrm>
            <a:off x="7983434" y="4532847"/>
            <a:ext cx="3050439" cy="651154"/>
          </a:xfrm>
        </p:spPr>
        <p:txBody>
          <a:bodyPr anchor="b">
            <a:noAutofit/>
          </a:bodyPr>
          <a:lstStyle>
            <a:lvl1pPr marL="0" indent="0">
              <a:buNone/>
              <a:defRPr sz="2400" b="0">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düzenlemek için tıklatın</a:t>
            </a:r>
          </a:p>
        </p:txBody>
      </p:sp>
      <p:sp>
        <p:nvSpPr>
          <p:cNvPr id="31" name="Picture Placeholder 2"/>
          <p:cNvSpPr>
            <a:spLocks noGrp="1" noChangeAspect="1"/>
          </p:cNvSpPr>
          <p:nvPr>
            <p:ph type="pic" idx="22"/>
          </p:nvPr>
        </p:nvSpPr>
        <p:spPr>
          <a:xfrm>
            <a:off x="8163031"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tr-TR"/>
              <a:t>Resim eklemek için simgeyi tıklatın</a:t>
            </a:r>
            <a:endParaRPr lang="en-US" dirty="0"/>
          </a:p>
        </p:txBody>
      </p:sp>
      <p:sp>
        <p:nvSpPr>
          <p:cNvPr id="24" name="Text Placeholder 3"/>
          <p:cNvSpPr>
            <a:spLocks noGrp="1"/>
          </p:cNvSpPr>
          <p:nvPr>
            <p:ph type="body" sz="half" idx="20"/>
          </p:nvPr>
        </p:nvSpPr>
        <p:spPr>
          <a:xfrm>
            <a:off x="7983435" y="5184001"/>
            <a:ext cx="3050437" cy="843054"/>
          </a:xfrm>
        </p:spPr>
        <p:txBody>
          <a:bodyPr anchor="t">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tr-TR"/>
              <a:t>Asıl metin stillerini düzenlemek için tıklatın</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ECF2542-F047-49EF-A61C-291DC1749B58}" type="datetime1">
              <a:rPr lang="tr-TR" smtClean="0"/>
              <a:t>21.10.2026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1887595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60" cy="706964"/>
          </a:xfrm>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C7482AA-94A9-4315-A8F6-8B18FE9E56EF}" type="datetime1">
              <a:rPr lang="tr-TR" smtClean="0"/>
              <a:t>21.10.2026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2579935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grpSp>
        <p:nvGrpSpPr>
          <p:cNvPr id="19" name="Group 18"/>
          <p:cNvGrpSpPr/>
          <p:nvPr/>
        </p:nvGrpSpPr>
        <p:grpSpPr>
          <a:xfrm>
            <a:off x="0" y="-2372"/>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tr-TR"/>
              <a:t>Asıl başlık stili için tıklatın</a:t>
            </a:r>
            <a:endParaRPr lang="en-US" dirty="0"/>
          </a:p>
        </p:txBody>
      </p:sp>
      <p:sp>
        <p:nvSpPr>
          <p:cNvPr id="3" name="Vertical Text Placeholder 2"/>
          <p:cNvSpPr>
            <a:spLocks noGrp="1"/>
          </p:cNvSpPr>
          <p:nvPr>
            <p:ph type="body" orient="vert" idx="1"/>
          </p:nvPr>
        </p:nvSpPr>
        <p:spPr>
          <a:xfrm>
            <a:off x="1154953" y="1278468"/>
            <a:ext cx="6247547" cy="4748590"/>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2677DBD-AD9D-4C80-98A2-C2F67E32E99B}" type="datetime1">
              <a:rPr lang="tr-TR" smtClean="0"/>
              <a:t>21.10.2026</a:t>
            </a:fld>
            <a:endParaRPr lang="tr-TR"/>
          </a:p>
        </p:txBody>
      </p:sp>
      <p:sp>
        <p:nvSpPr>
          <p:cNvPr id="5" name="Footer Placeholder 4"/>
          <p:cNvSpPr>
            <a:spLocks noGrp="1"/>
          </p:cNvSpPr>
          <p:nvPr>
            <p:ph type="ftr" sz="quarter" idx="11"/>
          </p:nvPr>
        </p:nvSpPr>
        <p:spPr/>
        <p:txBody>
          <a:bodyPr/>
          <a:lstStyle/>
          <a:p>
            <a:endParaRPr lang="tr-T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58F347EC-474C-401F-8514-590C7B9BB5FA}" type="slidenum">
              <a:rPr lang="tr-TR" smtClean="0"/>
              <a:t>‹#›</a:t>
            </a:fld>
            <a:endParaRPr lang="tr-TR"/>
          </a:p>
        </p:txBody>
      </p:sp>
    </p:spTree>
    <p:extLst>
      <p:ext uri="{BB962C8B-B14F-4D97-AF65-F5344CB8AC3E}">
        <p14:creationId xmlns:p14="http://schemas.microsoft.com/office/powerpoint/2010/main" val="1889247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dirty="0"/>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4263448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2"/>
            <a:ext cx="12192000" cy="6867027"/>
            <a:chOff x="0" y="-2373"/>
            <a:chExt cx="12192000" cy="6867027"/>
          </a:xfrm>
        </p:grpSpPr>
        <p:sp>
          <p:nvSpPr>
            <p:cNvPr id="26" name="Rectangle 25"/>
            <p:cNvSpPr/>
            <p:nvPr/>
          </p:nvSpPr>
          <p:spPr>
            <a:xfrm>
              <a:off x="0" y="0"/>
              <a:ext cx="12192000" cy="6858000"/>
            </a:xfrm>
            <a:prstGeom prst="rect">
              <a:avLst/>
            </a:prstGeom>
            <a:blipFill>
              <a:blip r:embed="rId20">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tr-TR"/>
            </a:p>
          </p:txBody>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tr-TR"/>
            </a:p>
          </p:txBody>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tr-TR"/>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tr-TR"/>
              <a:t>Asıl başlık stili için tıklatın</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650939" y="6394063"/>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3EF5F092-0D10-42A7-BA02-E6EE720AC0F0}" type="datetime1">
              <a:rPr lang="tr-TR" smtClean="0"/>
              <a:t>21.10.2026</a:t>
            </a:fld>
            <a:endParaRPr lang="tr-TR"/>
          </a:p>
        </p:txBody>
      </p:sp>
      <p:sp>
        <p:nvSpPr>
          <p:cNvPr id="5" name="Footer Placeholder 4"/>
          <p:cNvSpPr>
            <a:spLocks noGrp="1"/>
          </p:cNvSpPr>
          <p:nvPr>
            <p:ph type="ftr" sz="quarter" idx="3"/>
          </p:nvPr>
        </p:nvSpPr>
        <p:spPr>
          <a:xfrm>
            <a:off x="528359" y="6391840"/>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tr-T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6" name="Slide Number Placeholder 5"/>
          <p:cNvSpPr>
            <a:spLocks noGrp="1"/>
          </p:cNvSpPr>
          <p:nvPr>
            <p:ph type="sldNum" sz="quarter" idx="4"/>
          </p:nvPr>
        </p:nvSpPr>
        <p:spPr>
          <a:xfrm>
            <a:off x="10352542" y="295731"/>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58F347EC-474C-401F-8514-590C7B9BB5FA}" type="slidenum">
              <a:rPr lang="tr-TR" smtClean="0"/>
              <a:t>‹#›</a:t>
            </a:fld>
            <a:endParaRPr lang="tr-TR"/>
          </a:p>
        </p:txBody>
      </p:sp>
    </p:spTree>
    <p:extLst>
      <p:ext uri="{BB962C8B-B14F-4D97-AF65-F5344CB8AC3E}">
        <p14:creationId xmlns:p14="http://schemas.microsoft.com/office/powerpoint/2010/main" val="177743255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hf hdr="0" ftr="0" dt="0"/>
  <p:txStyles>
    <p:titleStyle>
      <a:lvl1pPr algn="l" defTabSz="457189"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jpe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www.alanya.edu.tr/alku/kurumsal/misyon-vizyon/"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5.tmp"/><Relationship Id="rId4" Type="http://schemas.openxmlformats.org/officeDocument/2006/relationships/image" Target="../media/image24.tm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p:cNvSpPr/>
          <p:nvPr/>
        </p:nvSpPr>
        <p:spPr>
          <a:xfrm>
            <a:off x="4035560" y="5485919"/>
            <a:ext cx="4147303" cy="584775"/>
          </a:xfrm>
          <a:prstGeom prst="rect">
            <a:avLst/>
          </a:prstGeom>
        </p:spPr>
        <p:txBody>
          <a:bodyPr wrap="square">
            <a:spAutoFit/>
          </a:bodyPr>
          <a:lstStyle/>
          <a:p>
            <a:r>
              <a:rPr lang="tr-TR" sz="3200" b="1" dirty="0">
                <a:solidFill>
                  <a:srgbClr val="1C407D"/>
                </a:solidFill>
              </a:rPr>
              <a:t>İÇ KONTROL SİSTEMİ</a:t>
            </a:r>
            <a:endParaRPr lang="tr-TR" sz="3200" dirty="0">
              <a:solidFill>
                <a:srgbClr val="1C407D"/>
              </a:solidFill>
            </a:endParaRPr>
          </a:p>
        </p:txBody>
      </p:sp>
      <p:pic>
        <p:nvPicPr>
          <p:cNvPr id="4" name="Resim 3" descr="metin, küçük resim içeren bir resim&#10;&#10;Açıklama otomatik olarak oluşturuldu">
            <a:extLst>
              <a:ext uri="{FF2B5EF4-FFF2-40B4-BE49-F238E27FC236}">
                <a16:creationId xmlns:a16="http://schemas.microsoft.com/office/drawing/2014/main" id="{387BA016-8860-450F-ADAC-2A2A3FD590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259" y="218339"/>
            <a:ext cx="2472411" cy="1002455"/>
          </a:xfrm>
          <a:prstGeom prst="rect">
            <a:avLst/>
          </a:prstGeom>
        </p:spPr>
      </p:pic>
      <p:pic>
        <p:nvPicPr>
          <p:cNvPr id="3" name="Resim 2"/>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619781" y="6339266"/>
            <a:ext cx="414068" cy="406590"/>
          </a:xfrm>
          <a:prstGeom prst="rect">
            <a:avLst/>
          </a:prstGeom>
        </p:spPr>
      </p:pic>
      <p:pic>
        <p:nvPicPr>
          <p:cNvPr id="6" name="Resim 5"/>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619781" y="5515158"/>
            <a:ext cx="414068" cy="406590"/>
          </a:xfrm>
          <a:prstGeom prst="rect">
            <a:avLst/>
          </a:prstGeom>
        </p:spPr>
      </p:pic>
      <p:pic>
        <p:nvPicPr>
          <p:cNvPr id="7" name="Resim 6"/>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610666" y="5117482"/>
            <a:ext cx="414068" cy="406590"/>
          </a:xfrm>
          <a:prstGeom prst="rect">
            <a:avLst/>
          </a:prstGeom>
        </p:spPr>
      </p:pic>
      <p:pic>
        <p:nvPicPr>
          <p:cNvPr id="8" name="Resim 7"/>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619781" y="5921748"/>
            <a:ext cx="414068" cy="406590"/>
          </a:xfrm>
          <a:prstGeom prst="rect">
            <a:avLst/>
          </a:prstGeom>
        </p:spPr>
      </p:pic>
      <p:pic>
        <p:nvPicPr>
          <p:cNvPr id="10" name="Resim 9"/>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9226591" y="6339266"/>
            <a:ext cx="414068" cy="406590"/>
          </a:xfrm>
          <a:prstGeom prst="rect">
            <a:avLst/>
          </a:prstGeom>
        </p:spPr>
      </p:pic>
      <p:pic>
        <p:nvPicPr>
          <p:cNvPr id="11" name="Resim 10"/>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9625982" y="6346170"/>
            <a:ext cx="414068" cy="406590"/>
          </a:xfrm>
          <a:prstGeom prst="rect">
            <a:avLst/>
          </a:prstGeom>
        </p:spPr>
      </p:pic>
      <p:pic>
        <p:nvPicPr>
          <p:cNvPr id="12" name="Resim 11"/>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021806" y="6346170"/>
            <a:ext cx="414068" cy="406590"/>
          </a:xfrm>
          <a:prstGeom prst="rect">
            <a:avLst/>
          </a:prstGeom>
        </p:spPr>
      </p:pic>
      <p:pic>
        <p:nvPicPr>
          <p:cNvPr id="13" name="Resim 12"/>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421197" y="6329491"/>
            <a:ext cx="414068" cy="406590"/>
          </a:xfrm>
          <a:prstGeom prst="rect">
            <a:avLst/>
          </a:prstGeom>
        </p:spPr>
      </p:pic>
      <p:pic>
        <p:nvPicPr>
          <p:cNvPr id="14" name="Resim 13"/>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813455" y="6346170"/>
            <a:ext cx="414068" cy="406590"/>
          </a:xfrm>
          <a:prstGeom prst="rect">
            <a:avLst/>
          </a:prstGeom>
        </p:spPr>
      </p:pic>
      <p:pic>
        <p:nvPicPr>
          <p:cNvPr id="15" name="Resim 14"/>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227523" y="6339266"/>
            <a:ext cx="414068" cy="406590"/>
          </a:xfrm>
          <a:prstGeom prst="rect">
            <a:avLst/>
          </a:prstGeom>
        </p:spPr>
      </p:pic>
      <p:pic>
        <p:nvPicPr>
          <p:cNvPr id="16" name="Resim 15"/>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818908" y="5526086"/>
            <a:ext cx="414068" cy="406590"/>
          </a:xfrm>
          <a:prstGeom prst="rect">
            <a:avLst/>
          </a:prstGeom>
        </p:spPr>
      </p:pic>
      <p:pic>
        <p:nvPicPr>
          <p:cNvPr id="17" name="Resim 16"/>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214829" y="5526660"/>
            <a:ext cx="414068" cy="406590"/>
          </a:xfrm>
          <a:prstGeom prst="rect">
            <a:avLst/>
          </a:prstGeom>
        </p:spPr>
      </p:pic>
      <p:pic>
        <p:nvPicPr>
          <p:cNvPr id="18" name="Resim 17"/>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9616255" y="5932676"/>
            <a:ext cx="414068" cy="406590"/>
          </a:xfrm>
          <a:prstGeom prst="rect">
            <a:avLst/>
          </a:prstGeom>
        </p:spPr>
      </p:pic>
      <p:pic>
        <p:nvPicPr>
          <p:cNvPr id="19" name="Resim 18"/>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021806" y="5922901"/>
            <a:ext cx="414068" cy="406590"/>
          </a:xfrm>
          <a:prstGeom prst="rect">
            <a:avLst/>
          </a:prstGeom>
        </p:spPr>
      </p:pic>
      <p:pic>
        <p:nvPicPr>
          <p:cNvPr id="20" name="Resim 19"/>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410292" y="5915997"/>
            <a:ext cx="414068" cy="406590"/>
          </a:xfrm>
          <a:prstGeom prst="rect">
            <a:avLst/>
          </a:prstGeom>
        </p:spPr>
      </p:pic>
      <p:pic>
        <p:nvPicPr>
          <p:cNvPr id="21" name="Resim 20"/>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813455" y="5915997"/>
            <a:ext cx="414068" cy="406590"/>
          </a:xfrm>
          <a:prstGeom prst="rect">
            <a:avLst/>
          </a:prstGeom>
        </p:spPr>
      </p:pic>
      <p:pic>
        <p:nvPicPr>
          <p:cNvPr id="22" name="Resim 21"/>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227523" y="5932676"/>
            <a:ext cx="414068" cy="406590"/>
          </a:xfrm>
          <a:prstGeom prst="rect">
            <a:avLst/>
          </a:prstGeom>
        </p:spPr>
      </p:pic>
      <p:pic>
        <p:nvPicPr>
          <p:cNvPr id="23" name="Resim 22"/>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8811073" y="5939580"/>
            <a:ext cx="414068" cy="406590"/>
          </a:xfrm>
          <a:prstGeom prst="rect">
            <a:avLst/>
          </a:prstGeom>
        </p:spPr>
      </p:pic>
      <p:pic>
        <p:nvPicPr>
          <p:cNvPr id="24" name="Resim 23"/>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8827200" y="6339266"/>
            <a:ext cx="414068" cy="406590"/>
          </a:xfrm>
          <a:prstGeom prst="rect">
            <a:avLst/>
          </a:prstGeom>
        </p:spPr>
      </p:pic>
      <p:pic>
        <p:nvPicPr>
          <p:cNvPr id="25" name="Resim 24"/>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030964" y="5529538"/>
            <a:ext cx="414068" cy="406590"/>
          </a:xfrm>
          <a:prstGeom prst="rect">
            <a:avLst/>
          </a:prstGeom>
        </p:spPr>
      </p:pic>
      <p:pic>
        <p:nvPicPr>
          <p:cNvPr id="26" name="Resim 25"/>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431209" y="5526086"/>
            <a:ext cx="414068" cy="406590"/>
          </a:xfrm>
          <a:prstGeom prst="rect">
            <a:avLst/>
          </a:prstGeom>
        </p:spPr>
      </p:pic>
      <p:pic>
        <p:nvPicPr>
          <p:cNvPr id="27" name="Resim 26"/>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9220431" y="5939580"/>
            <a:ext cx="414068" cy="406590"/>
          </a:xfrm>
          <a:prstGeom prst="rect">
            <a:avLst/>
          </a:prstGeom>
        </p:spPr>
      </p:pic>
      <p:pic>
        <p:nvPicPr>
          <p:cNvPr id="28" name="Resim 27"/>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7966128" y="6346170"/>
            <a:ext cx="414068" cy="406590"/>
          </a:xfrm>
          <a:prstGeom prst="rect">
            <a:avLst/>
          </a:prstGeom>
        </p:spPr>
      </p:pic>
      <p:pic>
        <p:nvPicPr>
          <p:cNvPr id="29" name="Resim 28"/>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8396664" y="6346170"/>
            <a:ext cx="414068" cy="406590"/>
          </a:xfrm>
          <a:prstGeom prst="rect">
            <a:avLst/>
          </a:prstGeom>
        </p:spPr>
      </p:pic>
      <p:pic>
        <p:nvPicPr>
          <p:cNvPr id="30" name="Resim 29"/>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820815" y="5138187"/>
            <a:ext cx="414068" cy="406590"/>
          </a:xfrm>
          <a:prstGeom prst="rect">
            <a:avLst/>
          </a:prstGeom>
        </p:spPr>
      </p:pic>
      <p:pic>
        <p:nvPicPr>
          <p:cNvPr id="31" name="Resim 30"/>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210271" y="5128410"/>
            <a:ext cx="414068" cy="406590"/>
          </a:xfrm>
          <a:prstGeom prst="rect">
            <a:avLst/>
          </a:prstGeom>
        </p:spPr>
      </p:pic>
      <p:pic>
        <p:nvPicPr>
          <p:cNvPr id="32" name="Resim 31"/>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9625377" y="5529538"/>
            <a:ext cx="414068" cy="406590"/>
          </a:xfrm>
          <a:prstGeom prst="rect">
            <a:avLst/>
          </a:prstGeom>
        </p:spPr>
      </p:pic>
      <p:pic>
        <p:nvPicPr>
          <p:cNvPr id="33" name="Resim 32"/>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610666" y="4699964"/>
            <a:ext cx="414068" cy="406590"/>
          </a:xfrm>
          <a:prstGeom prst="rect">
            <a:avLst/>
          </a:prstGeom>
        </p:spPr>
      </p:pic>
      <p:pic>
        <p:nvPicPr>
          <p:cNvPr id="34" name="Resim 33"/>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411868" y="5136175"/>
            <a:ext cx="414068" cy="406590"/>
          </a:xfrm>
          <a:prstGeom prst="rect">
            <a:avLst/>
          </a:prstGeom>
        </p:spPr>
      </p:pic>
      <p:pic>
        <p:nvPicPr>
          <p:cNvPr id="35" name="Resim 34"/>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208480" y="4730303"/>
            <a:ext cx="414068" cy="406590"/>
          </a:xfrm>
          <a:prstGeom prst="rect">
            <a:avLst/>
          </a:prstGeom>
        </p:spPr>
      </p:pic>
      <p:pic>
        <p:nvPicPr>
          <p:cNvPr id="36" name="Resim 35"/>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610666" y="4291371"/>
            <a:ext cx="414068" cy="406590"/>
          </a:xfrm>
          <a:prstGeom prst="rect">
            <a:avLst/>
          </a:prstGeom>
        </p:spPr>
      </p:pic>
      <p:pic>
        <p:nvPicPr>
          <p:cNvPr id="37" name="Resim 36"/>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8387542" y="5940458"/>
            <a:ext cx="414068" cy="406590"/>
          </a:xfrm>
          <a:prstGeom prst="rect">
            <a:avLst/>
          </a:prstGeom>
        </p:spPr>
      </p:pic>
      <p:pic>
        <p:nvPicPr>
          <p:cNvPr id="39" name="Resim 38"/>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9224445" y="5546217"/>
            <a:ext cx="414068" cy="406590"/>
          </a:xfrm>
          <a:prstGeom prst="rect">
            <a:avLst/>
          </a:prstGeom>
        </p:spPr>
      </p:pic>
      <p:pic>
        <p:nvPicPr>
          <p:cNvPr id="40" name="Resim 39"/>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032871" y="5136175"/>
            <a:ext cx="414068" cy="406590"/>
          </a:xfrm>
          <a:prstGeom prst="rect">
            <a:avLst/>
          </a:prstGeom>
        </p:spPr>
      </p:pic>
      <p:pic>
        <p:nvPicPr>
          <p:cNvPr id="41" name="Resim 40"/>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0806294" y="4727436"/>
            <a:ext cx="414068" cy="406590"/>
          </a:xfrm>
          <a:prstGeom prst="rect">
            <a:avLst/>
          </a:prstGeom>
        </p:spPr>
      </p:pic>
      <p:pic>
        <p:nvPicPr>
          <p:cNvPr id="42" name="Resim 41"/>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7559992" y="6329491"/>
            <a:ext cx="414068" cy="406590"/>
          </a:xfrm>
          <a:prstGeom prst="rect">
            <a:avLst/>
          </a:prstGeom>
        </p:spPr>
      </p:pic>
      <p:pic>
        <p:nvPicPr>
          <p:cNvPr id="43" name="Resim 42"/>
          <p:cNvPicPr>
            <a:picLocks noChangeAspect="1"/>
          </p:cNvPicPr>
          <p:nvPr/>
        </p:nvPicPr>
        <p:blipFill rotWithShape="1">
          <a:blip r:embed="rId4" cstate="print">
            <a:extLst>
              <a:ext uri="{28A0092B-C50C-407E-A947-70E740481C1C}">
                <a14:useLocalDpi xmlns:a14="http://schemas.microsoft.com/office/drawing/2010/main" val="0"/>
              </a:ext>
            </a:extLst>
          </a:blip>
          <a:srcRect l="22243" t="21635" r="22033" b="23648"/>
          <a:stretch/>
        </p:blipFill>
        <p:spPr>
          <a:xfrm>
            <a:off x="11610666" y="3872145"/>
            <a:ext cx="414068" cy="406590"/>
          </a:xfrm>
          <a:prstGeom prst="rect">
            <a:avLst/>
          </a:prstGeom>
        </p:spPr>
      </p:pic>
      <p:sp>
        <p:nvSpPr>
          <p:cNvPr id="45" name="Slayt Numarası Yer Tutucusu 44">
            <a:extLst>
              <a:ext uri="{FF2B5EF4-FFF2-40B4-BE49-F238E27FC236}">
                <a16:creationId xmlns:a16="http://schemas.microsoft.com/office/drawing/2014/main" id="{400E2157-C6B5-9F47-3E29-06A0D17A6F95}"/>
              </a:ext>
            </a:extLst>
          </p:cNvPr>
          <p:cNvSpPr>
            <a:spLocks noGrp="1"/>
          </p:cNvSpPr>
          <p:nvPr>
            <p:ph type="sldNum" sz="quarter" idx="12"/>
          </p:nvPr>
        </p:nvSpPr>
        <p:spPr/>
        <p:txBody>
          <a:bodyPr/>
          <a:lstStyle/>
          <a:p>
            <a:fld id="{58F347EC-474C-401F-8514-590C7B9BB5FA}" type="slidenum">
              <a:rPr lang="tr-TR" smtClean="0"/>
              <a:t>1</a:t>
            </a:fld>
            <a:endParaRPr lang="tr-TR"/>
          </a:p>
        </p:txBody>
      </p:sp>
      <p:pic>
        <p:nvPicPr>
          <p:cNvPr id="44" name="Resim 43" descr="vites içeren bir resim&#10;&#10;Yapay zeka tarafından oluşturulan içerik yanlış olabilir.">
            <a:extLst>
              <a:ext uri="{FF2B5EF4-FFF2-40B4-BE49-F238E27FC236}">
                <a16:creationId xmlns:a16="http://schemas.microsoft.com/office/drawing/2014/main" id="{57284153-805F-0A42-61D7-6CDEF3F6CB5A}"/>
              </a:ext>
            </a:extLst>
          </p:cNvPr>
          <p:cNvPicPr>
            <a:picLocks noChangeAspect="1"/>
          </p:cNvPicPr>
          <p:nvPr/>
        </p:nvPicPr>
        <p:blipFill>
          <a:blip r:embed="rId5">
            <a:extLst>
              <a:ext uri="{28A0092B-C50C-407E-A947-70E740481C1C}">
                <a14:useLocalDpi xmlns:a14="http://schemas.microsoft.com/office/drawing/2010/main" val="0"/>
              </a:ext>
            </a:extLst>
          </a:blip>
          <a:srcRect t="3063"/>
          <a:stretch/>
        </p:blipFill>
        <p:spPr>
          <a:xfrm>
            <a:off x="1620529" y="1426143"/>
            <a:ext cx="8381829" cy="3930377"/>
          </a:xfrm>
          <a:prstGeom prst="rect">
            <a:avLst/>
          </a:prstGeom>
        </p:spPr>
      </p:pic>
    </p:spTree>
    <p:extLst>
      <p:ext uri="{BB962C8B-B14F-4D97-AF65-F5344CB8AC3E}">
        <p14:creationId xmlns:p14="http://schemas.microsoft.com/office/powerpoint/2010/main" val="2644674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69052" y="4881264"/>
            <a:ext cx="1645789" cy="1629156"/>
          </a:xfrm>
          <a:prstGeom prst="rect">
            <a:avLst/>
          </a:prstGeom>
        </p:spPr>
      </p:pic>
      <p:sp>
        <p:nvSpPr>
          <p:cNvPr id="4" name="Unvan 3"/>
          <p:cNvSpPr>
            <a:spLocks noGrp="1"/>
          </p:cNvSpPr>
          <p:nvPr>
            <p:ph type="title"/>
          </p:nvPr>
        </p:nvSpPr>
        <p:spPr>
          <a:xfrm>
            <a:off x="2404873" y="973669"/>
            <a:ext cx="7511495" cy="706964"/>
          </a:xfrm>
        </p:spPr>
        <p:txBody>
          <a:bodyPr/>
          <a:lstStyle/>
          <a:p>
            <a:pPr algn="ctr"/>
            <a:r>
              <a:rPr lang="tr-TR" b="1" dirty="0"/>
              <a:t>SUNUM PLANI</a:t>
            </a:r>
          </a:p>
        </p:txBody>
      </p:sp>
      <p:sp>
        <p:nvSpPr>
          <p:cNvPr id="3" name="Slayt Numarası Yer Tutucusu 2">
            <a:extLst>
              <a:ext uri="{FF2B5EF4-FFF2-40B4-BE49-F238E27FC236}">
                <a16:creationId xmlns:a16="http://schemas.microsoft.com/office/drawing/2014/main" id="{9158224A-5B7B-532E-8A28-4815002E466A}"/>
              </a:ext>
            </a:extLst>
          </p:cNvPr>
          <p:cNvSpPr>
            <a:spLocks noGrp="1"/>
          </p:cNvSpPr>
          <p:nvPr>
            <p:ph type="sldNum" sz="quarter" idx="12"/>
          </p:nvPr>
        </p:nvSpPr>
        <p:spPr/>
        <p:txBody>
          <a:bodyPr/>
          <a:lstStyle/>
          <a:p>
            <a:fld id="{58F347EC-474C-401F-8514-590C7B9BB5FA}" type="slidenum">
              <a:rPr lang="tr-TR" smtClean="0"/>
              <a:t>2</a:t>
            </a:fld>
            <a:endParaRPr lang="tr-TR" dirty="0"/>
          </a:p>
        </p:txBody>
      </p:sp>
      <p:pic>
        <p:nvPicPr>
          <p:cNvPr id="6" name="Resim 5" descr="metin, ekran görüntüsü, daire, logo içeren bir resim&#10;&#10;Yapay zeka tarafından oluşturulan içerik yanlış olabilir.">
            <a:extLst>
              <a:ext uri="{FF2B5EF4-FFF2-40B4-BE49-F238E27FC236}">
                <a16:creationId xmlns:a16="http://schemas.microsoft.com/office/drawing/2014/main" id="{02B6CF4A-AE82-C560-1E12-2DC65B0CA83E}"/>
              </a:ext>
            </a:extLst>
          </p:cNvPr>
          <p:cNvPicPr>
            <a:picLocks noChangeAspect="1"/>
          </p:cNvPicPr>
          <p:nvPr/>
        </p:nvPicPr>
        <p:blipFill>
          <a:blip r:embed="rId4" cstate="print">
            <a:extLst>
              <a:ext uri="{28A0092B-C50C-407E-A947-70E740481C1C}">
                <a14:useLocalDpi xmlns:a14="http://schemas.microsoft.com/office/drawing/2010/main" val="0"/>
              </a:ext>
            </a:extLst>
          </a:blip>
          <a:srcRect l="18458" r="48294"/>
          <a:stretch/>
        </p:blipFill>
        <p:spPr>
          <a:xfrm>
            <a:off x="964491" y="2142402"/>
            <a:ext cx="1318438" cy="4419867"/>
          </a:xfrm>
          <a:prstGeom prst="rect">
            <a:avLst/>
          </a:prstGeom>
        </p:spPr>
      </p:pic>
      <p:sp>
        <p:nvSpPr>
          <p:cNvPr id="9" name="Dikdörtgen 8">
            <a:extLst>
              <a:ext uri="{FF2B5EF4-FFF2-40B4-BE49-F238E27FC236}">
                <a16:creationId xmlns:a16="http://schemas.microsoft.com/office/drawing/2014/main" id="{942C9ED5-23F2-7121-ECE8-C819A03DDF9F}"/>
              </a:ext>
            </a:extLst>
          </p:cNvPr>
          <p:cNvSpPr/>
          <p:nvPr/>
        </p:nvSpPr>
        <p:spPr>
          <a:xfrm>
            <a:off x="2404873" y="2393884"/>
            <a:ext cx="9035760" cy="402546"/>
          </a:xfrm>
          <a:prstGeom prst="rect">
            <a:avLst/>
          </a:prstGeom>
        </p:spPr>
        <p:txBody>
          <a:bodyPr wrap="square">
            <a:spAutoFit/>
          </a:bodyPr>
          <a:lstStyle/>
          <a:p>
            <a:pPr>
              <a:lnSpc>
                <a:spcPct val="120000"/>
              </a:lnSpc>
            </a:pPr>
            <a:r>
              <a:rPr lang="tr-TR" b="1" dirty="0">
                <a:solidFill>
                  <a:srgbClr val="002060"/>
                </a:solidFill>
                <a:latin typeface="Calibri" panose="020F0502020204030204" pitchFamily="34" charset="0"/>
                <a:cs typeface="Calibri" panose="020F0502020204030204" pitchFamily="34" charset="0"/>
              </a:rPr>
              <a:t>İÇ KONTROLÜN ÇIKIŞI, İÇ KONTROL KAVRAMI</a:t>
            </a:r>
          </a:p>
        </p:txBody>
      </p:sp>
      <p:sp>
        <p:nvSpPr>
          <p:cNvPr id="10" name="Dikdörtgen 9">
            <a:extLst>
              <a:ext uri="{FF2B5EF4-FFF2-40B4-BE49-F238E27FC236}">
                <a16:creationId xmlns:a16="http://schemas.microsoft.com/office/drawing/2014/main" id="{0B9CAF8F-11FB-BF39-8EF2-FB6926A633BA}"/>
              </a:ext>
            </a:extLst>
          </p:cNvPr>
          <p:cNvSpPr/>
          <p:nvPr/>
        </p:nvSpPr>
        <p:spPr>
          <a:xfrm>
            <a:off x="2379256" y="3112226"/>
            <a:ext cx="9035760" cy="402546"/>
          </a:xfrm>
          <a:prstGeom prst="rect">
            <a:avLst/>
          </a:prstGeom>
        </p:spPr>
        <p:txBody>
          <a:bodyPr wrap="square">
            <a:spAutoFit/>
          </a:bodyPr>
          <a:lstStyle/>
          <a:p>
            <a:pPr>
              <a:lnSpc>
                <a:spcPct val="120000"/>
              </a:lnSpc>
            </a:pPr>
            <a:r>
              <a:rPr lang="tr-TR" b="1" dirty="0">
                <a:solidFill>
                  <a:srgbClr val="002060"/>
                </a:solidFill>
                <a:latin typeface="Calibri" panose="020F0502020204030204" pitchFamily="34" charset="0"/>
                <a:cs typeface="Calibri" panose="020F0502020204030204" pitchFamily="34" charset="0"/>
              </a:rPr>
              <a:t>İÇ KONTROL NEDİR? NE DEĞİLDİR? İÇ KONTROLÜN VARLIĞI YOKLUĞU, İÇ KONTROLÜN AMACI</a:t>
            </a:r>
          </a:p>
        </p:txBody>
      </p:sp>
      <p:sp>
        <p:nvSpPr>
          <p:cNvPr id="11" name="Dikdörtgen 10">
            <a:extLst>
              <a:ext uri="{FF2B5EF4-FFF2-40B4-BE49-F238E27FC236}">
                <a16:creationId xmlns:a16="http://schemas.microsoft.com/office/drawing/2014/main" id="{ABC88CCD-03CD-E842-417E-DBDAFC7EDBCF}"/>
              </a:ext>
            </a:extLst>
          </p:cNvPr>
          <p:cNvSpPr/>
          <p:nvPr/>
        </p:nvSpPr>
        <p:spPr>
          <a:xfrm>
            <a:off x="2379256" y="3830568"/>
            <a:ext cx="8291481" cy="402546"/>
          </a:xfrm>
          <a:prstGeom prst="rect">
            <a:avLst/>
          </a:prstGeom>
        </p:spPr>
        <p:txBody>
          <a:bodyPr wrap="square">
            <a:spAutoFit/>
          </a:bodyPr>
          <a:lstStyle/>
          <a:p>
            <a:pPr>
              <a:lnSpc>
                <a:spcPct val="120000"/>
              </a:lnSpc>
            </a:pPr>
            <a:r>
              <a:rPr lang="tr-TR" b="1" dirty="0">
                <a:solidFill>
                  <a:srgbClr val="002060"/>
                </a:solidFill>
                <a:latin typeface="Calibri" panose="020F0502020204030204" pitchFamily="34" charset="0"/>
                <a:cs typeface="Calibri" panose="020F0502020204030204" pitchFamily="34" charset="0"/>
              </a:rPr>
              <a:t>İÇ KONTROLÜN ÜLKEMİZDEKİ GELİŞİMİ VE ÜNİVERSİTEMİZDE  YAPILAN ÇALIŞMALAR</a:t>
            </a:r>
          </a:p>
        </p:txBody>
      </p:sp>
      <p:sp>
        <p:nvSpPr>
          <p:cNvPr id="12" name="Dikdörtgen 11">
            <a:extLst>
              <a:ext uri="{FF2B5EF4-FFF2-40B4-BE49-F238E27FC236}">
                <a16:creationId xmlns:a16="http://schemas.microsoft.com/office/drawing/2014/main" id="{A4F88838-4157-0858-4AF7-557630420AA0}"/>
              </a:ext>
            </a:extLst>
          </p:cNvPr>
          <p:cNvSpPr/>
          <p:nvPr/>
        </p:nvSpPr>
        <p:spPr>
          <a:xfrm>
            <a:off x="2404873" y="4574954"/>
            <a:ext cx="8822636" cy="402546"/>
          </a:xfrm>
          <a:prstGeom prst="rect">
            <a:avLst/>
          </a:prstGeom>
        </p:spPr>
        <p:txBody>
          <a:bodyPr wrap="square">
            <a:spAutoFit/>
          </a:bodyPr>
          <a:lstStyle/>
          <a:p>
            <a:pPr>
              <a:lnSpc>
                <a:spcPct val="120000"/>
              </a:lnSpc>
            </a:pPr>
            <a:r>
              <a:rPr lang="tr-TR" b="1" dirty="0">
                <a:solidFill>
                  <a:srgbClr val="002060"/>
                </a:solidFill>
                <a:latin typeface="Calibri" panose="020F0502020204030204" pitchFamily="34" charset="0"/>
                <a:cs typeface="Calibri" panose="020F0502020204030204" pitchFamily="34" charset="0"/>
              </a:rPr>
              <a:t>İÇ KONTROLDE GÖREV VE SORUMLULUKLAR</a:t>
            </a:r>
          </a:p>
        </p:txBody>
      </p:sp>
      <p:sp>
        <p:nvSpPr>
          <p:cNvPr id="13" name="Dikdörtgen 12">
            <a:extLst>
              <a:ext uri="{FF2B5EF4-FFF2-40B4-BE49-F238E27FC236}">
                <a16:creationId xmlns:a16="http://schemas.microsoft.com/office/drawing/2014/main" id="{83D22E59-F866-546C-1FA4-16AA2DDD522F}"/>
              </a:ext>
            </a:extLst>
          </p:cNvPr>
          <p:cNvSpPr/>
          <p:nvPr/>
        </p:nvSpPr>
        <p:spPr>
          <a:xfrm>
            <a:off x="2379255" y="5293296"/>
            <a:ext cx="8291481" cy="402546"/>
          </a:xfrm>
          <a:prstGeom prst="rect">
            <a:avLst/>
          </a:prstGeom>
        </p:spPr>
        <p:txBody>
          <a:bodyPr wrap="square">
            <a:spAutoFit/>
          </a:bodyPr>
          <a:lstStyle/>
          <a:p>
            <a:pPr>
              <a:lnSpc>
                <a:spcPct val="120000"/>
              </a:lnSpc>
            </a:pPr>
            <a:r>
              <a:rPr lang="tr-TR" b="1" dirty="0">
                <a:solidFill>
                  <a:srgbClr val="002060"/>
                </a:solidFill>
                <a:latin typeface="Calibri" panose="020F0502020204030204" pitchFamily="34" charset="0"/>
                <a:cs typeface="Calibri" panose="020F0502020204030204" pitchFamily="34" charset="0"/>
              </a:rPr>
              <a:t>İÇ KONTROL STANDARTLARI, İÇ KONTROL EYLEM PLANI, GERÇEKLEŞME SONUÇLARI</a:t>
            </a:r>
          </a:p>
        </p:txBody>
      </p:sp>
      <p:sp>
        <p:nvSpPr>
          <p:cNvPr id="15" name="Dikdörtgen 14">
            <a:extLst>
              <a:ext uri="{FF2B5EF4-FFF2-40B4-BE49-F238E27FC236}">
                <a16:creationId xmlns:a16="http://schemas.microsoft.com/office/drawing/2014/main" id="{8C892D99-FEE5-FA36-50EF-218D197772C8}"/>
              </a:ext>
            </a:extLst>
          </p:cNvPr>
          <p:cNvSpPr/>
          <p:nvPr/>
        </p:nvSpPr>
        <p:spPr>
          <a:xfrm>
            <a:off x="2404873" y="6037682"/>
            <a:ext cx="6122439" cy="402546"/>
          </a:xfrm>
          <a:prstGeom prst="rect">
            <a:avLst/>
          </a:prstGeom>
        </p:spPr>
        <p:txBody>
          <a:bodyPr wrap="square">
            <a:spAutoFit/>
          </a:bodyPr>
          <a:lstStyle/>
          <a:p>
            <a:pPr>
              <a:lnSpc>
                <a:spcPct val="120000"/>
              </a:lnSpc>
            </a:pPr>
            <a:r>
              <a:rPr lang="tr-TR" b="1" dirty="0">
                <a:solidFill>
                  <a:srgbClr val="002060"/>
                </a:solidFill>
                <a:latin typeface="Calibri" panose="020F0502020204030204" pitchFamily="34" charset="0"/>
                <a:cs typeface="Calibri" panose="020F0502020204030204" pitchFamily="34" charset="0"/>
              </a:rPr>
              <a:t>İÇ KONTROLDE YOL HARİTASI</a:t>
            </a:r>
          </a:p>
        </p:txBody>
      </p:sp>
    </p:spTree>
    <p:extLst>
      <p:ext uri="{BB962C8B-B14F-4D97-AF65-F5344CB8AC3E}">
        <p14:creationId xmlns:p14="http://schemas.microsoft.com/office/powerpoint/2010/main" val="114784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anim calcmode="lin" valueType="num">
                                      <p:cBhvr>
                                        <p:cTn id="8" dur="1500" fill="hold"/>
                                        <p:tgtEl>
                                          <p:spTgt spid="9"/>
                                        </p:tgtEl>
                                        <p:attrNameLst>
                                          <p:attrName>ppt_x</p:attrName>
                                        </p:attrNameLst>
                                      </p:cBhvr>
                                      <p:tavLst>
                                        <p:tav tm="0">
                                          <p:val>
                                            <p:strVal val="#ppt_x"/>
                                          </p:val>
                                        </p:tav>
                                        <p:tav tm="100000">
                                          <p:val>
                                            <p:strVal val="#ppt_x"/>
                                          </p:val>
                                        </p:tav>
                                      </p:tavLst>
                                    </p:anim>
                                    <p:anim calcmode="lin" valueType="num">
                                      <p:cBhvr>
                                        <p:cTn id="9" dur="1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500"/>
                                        <p:tgtEl>
                                          <p:spTgt spid="10"/>
                                        </p:tgtEl>
                                      </p:cBhvr>
                                    </p:animEffect>
                                    <p:anim calcmode="lin" valueType="num">
                                      <p:cBhvr>
                                        <p:cTn id="14" dur="1500" fill="hold"/>
                                        <p:tgtEl>
                                          <p:spTgt spid="10"/>
                                        </p:tgtEl>
                                        <p:attrNameLst>
                                          <p:attrName>ppt_x</p:attrName>
                                        </p:attrNameLst>
                                      </p:cBhvr>
                                      <p:tavLst>
                                        <p:tav tm="0">
                                          <p:val>
                                            <p:strVal val="#ppt_x"/>
                                          </p:val>
                                        </p:tav>
                                        <p:tav tm="100000">
                                          <p:val>
                                            <p:strVal val="#ppt_x"/>
                                          </p:val>
                                        </p:tav>
                                      </p:tavLst>
                                    </p:anim>
                                    <p:anim calcmode="lin" valueType="num">
                                      <p:cBhvr>
                                        <p:cTn id="15" dur="1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500"/>
                                        <p:tgtEl>
                                          <p:spTgt spid="11"/>
                                        </p:tgtEl>
                                      </p:cBhvr>
                                    </p:animEffect>
                                    <p:anim calcmode="lin" valueType="num">
                                      <p:cBhvr>
                                        <p:cTn id="20" dur="1500" fill="hold"/>
                                        <p:tgtEl>
                                          <p:spTgt spid="11"/>
                                        </p:tgtEl>
                                        <p:attrNameLst>
                                          <p:attrName>ppt_x</p:attrName>
                                        </p:attrNameLst>
                                      </p:cBhvr>
                                      <p:tavLst>
                                        <p:tav tm="0">
                                          <p:val>
                                            <p:strVal val="#ppt_x"/>
                                          </p:val>
                                        </p:tav>
                                        <p:tav tm="100000">
                                          <p:val>
                                            <p:strVal val="#ppt_x"/>
                                          </p:val>
                                        </p:tav>
                                      </p:tavLst>
                                    </p:anim>
                                    <p:anim calcmode="lin" valueType="num">
                                      <p:cBhvr>
                                        <p:cTn id="21" dur="15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45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500"/>
                                        <p:tgtEl>
                                          <p:spTgt spid="12"/>
                                        </p:tgtEl>
                                      </p:cBhvr>
                                    </p:animEffect>
                                    <p:anim calcmode="lin" valueType="num">
                                      <p:cBhvr>
                                        <p:cTn id="26" dur="1500" fill="hold"/>
                                        <p:tgtEl>
                                          <p:spTgt spid="12"/>
                                        </p:tgtEl>
                                        <p:attrNameLst>
                                          <p:attrName>ppt_x</p:attrName>
                                        </p:attrNameLst>
                                      </p:cBhvr>
                                      <p:tavLst>
                                        <p:tav tm="0">
                                          <p:val>
                                            <p:strVal val="#ppt_x"/>
                                          </p:val>
                                        </p:tav>
                                        <p:tav tm="100000">
                                          <p:val>
                                            <p:strVal val="#ppt_x"/>
                                          </p:val>
                                        </p:tav>
                                      </p:tavLst>
                                    </p:anim>
                                    <p:anim calcmode="lin" valueType="num">
                                      <p:cBhvr>
                                        <p:cTn id="27" dur="15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600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500"/>
                                        <p:tgtEl>
                                          <p:spTgt spid="13"/>
                                        </p:tgtEl>
                                      </p:cBhvr>
                                    </p:animEffect>
                                    <p:anim calcmode="lin" valueType="num">
                                      <p:cBhvr>
                                        <p:cTn id="32" dur="1500" fill="hold"/>
                                        <p:tgtEl>
                                          <p:spTgt spid="13"/>
                                        </p:tgtEl>
                                        <p:attrNameLst>
                                          <p:attrName>ppt_x</p:attrName>
                                        </p:attrNameLst>
                                      </p:cBhvr>
                                      <p:tavLst>
                                        <p:tav tm="0">
                                          <p:val>
                                            <p:strVal val="#ppt_x"/>
                                          </p:val>
                                        </p:tav>
                                        <p:tav tm="100000">
                                          <p:val>
                                            <p:strVal val="#ppt_x"/>
                                          </p:val>
                                        </p:tav>
                                      </p:tavLst>
                                    </p:anim>
                                    <p:anim calcmode="lin" valueType="num">
                                      <p:cBhvr>
                                        <p:cTn id="33" dur="15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7500"/>
                            </p:stCondLst>
                            <p:childTnLst>
                              <p:par>
                                <p:cTn id="35" presetID="42"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500"/>
                                        <p:tgtEl>
                                          <p:spTgt spid="15"/>
                                        </p:tgtEl>
                                      </p:cBhvr>
                                    </p:animEffect>
                                    <p:anim calcmode="lin" valueType="num">
                                      <p:cBhvr>
                                        <p:cTn id="38" dur="1500" fill="hold"/>
                                        <p:tgtEl>
                                          <p:spTgt spid="15"/>
                                        </p:tgtEl>
                                        <p:attrNameLst>
                                          <p:attrName>ppt_x</p:attrName>
                                        </p:attrNameLst>
                                      </p:cBhvr>
                                      <p:tavLst>
                                        <p:tav tm="0">
                                          <p:val>
                                            <p:strVal val="#ppt_x"/>
                                          </p:val>
                                        </p:tav>
                                        <p:tav tm="100000">
                                          <p:val>
                                            <p:strVal val="#ppt_x"/>
                                          </p:val>
                                        </p:tav>
                                      </p:tavLst>
                                    </p:anim>
                                    <p:anim calcmode="lin" valueType="num">
                                      <p:cBhvr>
                                        <p:cTn id="39" dur="1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Line 51"/>
          <p:cNvSpPr>
            <a:spLocks noChangeShapeType="1"/>
          </p:cNvSpPr>
          <p:nvPr/>
        </p:nvSpPr>
        <p:spPr bwMode="auto">
          <a:xfrm flipV="1">
            <a:off x="6164484" y="1658087"/>
            <a:ext cx="0" cy="3109795"/>
          </a:xfrm>
          <a:prstGeom prst="line">
            <a:avLst/>
          </a:prstGeom>
          <a:noFill/>
          <a:ln w="15875" cap="flat">
            <a:solidFill>
              <a:schemeClr val="bg1">
                <a:lumMod val="8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28" name="Freeform 52"/>
          <p:cNvSpPr>
            <a:spLocks/>
          </p:cNvSpPr>
          <p:nvPr/>
        </p:nvSpPr>
        <p:spPr bwMode="auto">
          <a:xfrm>
            <a:off x="6429059" y="4266436"/>
            <a:ext cx="613648" cy="576247"/>
          </a:xfrm>
          <a:custGeom>
            <a:avLst/>
            <a:gdLst>
              <a:gd name="T0" fmla="*/ 0 w 343"/>
              <a:gd name="T1" fmla="*/ 322 h 322"/>
              <a:gd name="T2" fmla="*/ 0 w 343"/>
              <a:gd name="T3" fmla="*/ 120 h 322"/>
              <a:gd name="T4" fmla="*/ 120 w 343"/>
              <a:gd name="T5" fmla="*/ 0 h 322"/>
              <a:gd name="T6" fmla="*/ 343 w 343"/>
              <a:gd name="T7" fmla="*/ 0 h 322"/>
            </a:gdLst>
            <a:ahLst/>
            <a:cxnLst>
              <a:cxn ang="0">
                <a:pos x="T0" y="T1"/>
              </a:cxn>
              <a:cxn ang="0">
                <a:pos x="T2" y="T3"/>
              </a:cxn>
              <a:cxn ang="0">
                <a:pos x="T4" y="T5"/>
              </a:cxn>
              <a:cxn ang="0">
                <a:pos x="T6" y="T7"/>
              </a:cxn>
            </a:cxnLst>
            <a:rect l="0" t="0" r="r" b="b"/>
            <a:pathLst>
              <a:path w="343" h="322">
                <a:moveTo>
                  <a:pt x="0" y="322"/>
                </a:moveTo>
                <a:cubicBezTo>
                  <a:pt x="0" y="120"/>
                  <a:pt x="0" y="120"/>
                  <a:pt x="0" y="120"/>
                </a:cubicBezTo>
                <a:cubicBezTo>
                  <a:pt x="0" y="54"/>
                  <a:pt x="54" y="0"/>
                  <a:pt x="120" y="0"/>
                </a:cubicBezTo>
                <a:cubicBezTo>
                  <a:pt x="343" y="0"/>
                  <a:pt x="343" y="0"/>
                  <a:pt x="343" y="0"/>
                </a:cubicBezTo>
              </a:path>
            </a:pathLst>
          </a:custGeom>
          <a:noFill/>
          <a:ln w="15875"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1" name="Freeform 55"/>
          <p:cNvSpPr>
            <a:spLocks/>
          </p:cNvSpPr>
          <p:nvPr/>
        </p:nvSpPr>
        <p:spPr bwMode="auto">
          <a:xfrm>
            <a:off x="4388645" y="3974157"/>
            <a:ext cx="1526501" cy="1086004"/>
          </a:xfrm>
          <a:custGeom>
            <a:avLst/>
            <a:gdLst>
              <a:gd name="T0" fmla="*/ 853 w 853"/>
              <a:gd name="T1" fmla="*/ 607 h 607"/>
              <a:gd name="T2" fmla="*/ 853 w 853"/>
              <a:gd name="T3" fmla="*/ 120 h 607"/>
              <a:gd name="T4" fmla="*/ 733 w 853"/>
              <a:gd name="T5" fmla="*/ 0 h 607"/>
              <a:gd name="T6" fmla="*/ 0 w 853"/>
              <a:gd name="T7" fmla="*/ 0 h 607"/>
            </a:gdLst>
            <a:ahLst/>
            <a:cxnLst>
              <a:cxn ang="0">
                <a:pos x="T0" y="T1"/>
              </a:cxn>
              <a:cxn ang="0">
                <a:pos x="T2" y="T3"/>
              </a:cxn>
              <a:cxn ang="0">
                <a:pos x="T4" y="T5"/>
              </a:cxn>
              <a:cxn ang="0">
                <a:pos x="T6" y="T7"/>
              </a:cxn>
            </a:cxnLst>
            <a:rect l="0" t="0" r="r" b="b"/>
            <a:pathLst>
              <a:path w="853" h="607">
                <a:moveTo>
                  <a:pt x="853" y="607"/>
                </a:moveTo>
                <a:cubicBezTo>
                  <a:pt x="853" y="120"/>
                  <a:pt x="853" y="120"/>
                  <a:pt x="853" y="120"/>
                </a:cubicBezTo>
                <a:cubicBezTo>
                  <a:pt x="853" y="54"/>
                  <a:pt x="799" y="0"/>
                  <a:pt x="733" y="0"/>
                </a:cubicBezTo>
                <a:cubicBezTo>
                  <a:pt x="0" y="0"/>
                  <a:pt x="0" y="0"/>
                  <a:pt x="0" y="0"/>
                </a:cubicBezTo>
              </a:path>
            </a:pathLst>
          </a:custGeom>
          <a:noFill/>
          <a:ln w="15875"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2" name="Freeform 56"/>
          <p:cNvSpPr>
            <a:spLocks/>
          </p:cNvSpPr>
          <p:nvPr/>
        </p:nvSpPr>
        <p:spPr bwMode="auto">
          <a:xfrm>
            <a:off x="6296079" y="2669290"/>
            <a:ext cx="998737" cy="2024337"/>
          </a:xfrm>
          <a:custGeom>
            <a:avLst/>
            <a:gdLst>
              <a:gd name="T0" fmla="*/ 0 w 558"/>
              <a:gd name="T1" fmla="*/ 634 h 634"/>
              <a:gd name="T2" fmla="*/ 0 w 558"/>
              <a:gd name="T3" fmla="*/ 120 h 634"/>
              <a:gd name="T4" fmla="*/ 120 w 558"/>
              <a:gd name="T5" fmla="*/ 0 h 634"/>
              <a:gd name="T6" fmla="*/ 558 w 558"/>
              <a:gd name="T7" fmla="*/ 0 h 634"/>
            </a:gdLst>
            <a:ahLst/>
            <a:cxnLst>
              <a:cxn ang="0">
                <a:pos x="T0" y="T1"/>
              </a:cxn>
              <a:cxn ang="0">
                <a:pos x="T2" y="T3"/>
              </a:cxn>
              <a:cxn ang="0">
                <a:pos x="T4" y="T5"/>
              </a:cxn>
              <a:cxn ang="0">
                <a:pos x="T6" y="T7"/>
              </a:cxn>
            </a:cxnLst>
            <a:rect l="0" t="0" r="r" b="b"/>
            <a:pathLst>
              <a:path w="558" h="634">
                <a:moveTo>
                  <a:pt x="0" y="634"/>
                </a:moveTo>
                <a:cubicBezTo>
                  <a:pt x="0" y="120"/>
                  <a:pt x="0" y="120"/>
                  <a:pt x="0" y="120"/>
                </a:cubicBezTo>
                <a:cubicBezTo>
                  <a:pt x="0" y="54"/>
                  <a:pt x="54" y="0"/>
                  <a:pt x="120" y="0"/>
                </a:cubicBezTo>
                <a:cubicBezTo>
                  <a:pt x="558" y="0"/>
                  <a:pt x="558" y="0"/>
                  <a:pt x="558" y="0"/>
                </a:cubicBezTo>
              </a:path>
            </a:pathLst>
          </a:custGeom>
          <a:noFill/>
          <a:ln w="15875"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3" name="Freeform 57"/>
          <p:cNvSpPr>
            <a:spLocks/>
          </p:cNvSpPr>
          <p:nvPr/>
        </p:nvSpPr>
        <p:spPr bwMode="auto">
          <a:xfrm>
            <a:off x="4866542" y="2316061"/>
            <a:ext cx="1178814" cy="2367323"/>
          </a:xfrm>
          <a:custGeom>
            <a:avLst/>
            <a:gdLst>
              <a:gd name="T0" fmla="*/ 659 w 659"/>
              <a:gd name="T1" fmla="*/ 1322 h 1322"/>
              <a:gd name="T2" fmla="*/ 659 w 659"/>
              <a:gd name="T3" fmla="*/ 120 h 1322"/>
              <a:gd name="T4" fmla="*/ 540 w 659"/>
              <a:gd name="T5" fmla="*/ 0 h 1322"/>
              <a:gd name="T6" fmla="*/ 0 w 659"/>
              <a:gd name="T7" fmla="*/ 0 h 1322"/>
            </a:gdLst>
            <a:ahLst/>
            <a:cxnLst>
              <a:cxn ang="0">
                <a:pos x="T0" y="T1"/>
              </a:cxn>
              <a:cxn ang="0">
                <a:pos x="T2" y="T3"/>
              </a:cxn>
              <a:cxn ang="0">
                <a:pos x="T4" y="T5"/>
              </a:cxn>
              <a:cxn ang="0">
                <a:pos x="T6" y="T7"/>
              </a:cxn>
            </a:cxnLst>
            <a:rect l="0" t="0" r="r" b="b"/>
            <a:pathLst>
              <a:path w="659" h="1322">
                <a:moveTo>
                  <a:pt x="659" y="1322"/>
                </a:moveTo>
                <a:cubicBezTo>
                  <a:pt x="659" y="120"/>
                  <a:pt x="659" y="120"/>
                  <a:pt x="659" y="120"/>
                </a:cubicBezTo>
                <a:cubicBezTo>
                  <a:pt x="659" y="54"/>
                  <a:pt x="605" y="0"/>
                  <a:pt x="540" y="0"/>
                </a:cubicBezTo>
                <a:cubicBezTo>
                  <a:pt x="0" y="0"/>
                  <a:pt x="0" y="0"/>
                  <a:pt x="0" y="0"/>
                </a:cubicBezTo>
              </a:path>
            </a:pathLst>
          </a:custGeom>
          <a:noFill/>
          <a:ln w="15875" cap="flat">
            <a:solidFill>
              <a:schemeClr val="bg1">
                <a:lumMod val="8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2" name="Oval 66"/>
          <p:cNvSpPr>
            <a:spLocks noChangeArrowheads="1"/>
          </p:cNvSpPr>
          <p:nvPr/>
        </p:nvSpPr>
        <p:spPr bwMode="auto">
          <a:xfrm>
            <a:off x="6613292" y="2620807"/>
            <a:ext cx="102506" cy="102505"/>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4" name="Oval 68"/>
          <p:cNvSpPr>
            <a:spLocks noChangeArrowheads="1"/>
          </p:cNvSpPr>
          <p:nvPr/>
        </p:nvSpPr>
        <p:spPr bwMode="auto">
          <a:xfrm>
            <a:off x="6244826" y="3949223"/>
            <a:ext cx="99735" cy="99735"/>
          </a:xfrm>
          <a:prstGeom prst="ellipse">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5" name="Oval 69"/>
          <p:cNvSpPr>
            <a:spLocks noChangeArrowheads="1"/>
          </p:cNvSpPr>
          <p:nvPr/>
        </p:nvSpPr>
        <p:spPr bwMode="auto">
          <a:xfrm>
            <a:off x="6114617" y="3055763"/>
            <a:ext cx="99735" cy="102505"/>
          </a:xfrm>
          <a:prstGeom prst="ellipse">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6" name="Oval 70"/>
          <p:cNvSpPr>
            <a:spLocks noChangeArrowheads="1"/>
          </p:cNvSpPr>
          <p:nvPr/>
        </p:nvSpPr>
        <p:spPr bwMode="auto">
          <a:xfrm>
            <a:off x="5994103" y="3582142"/>
            <a:ext cx="102506" cy="102505"/>
          </a:xfrm>
          <a:prstGeom prst="ellipse">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7" name="Oval 71"/>
          <p:cNvSpPr>
            <a:spLocks noChangeArrowheads="1"/>
          </p:cNvSpPr>
          <p:nvPr/>
        </p:nvSpPr>
        <p:spPr bwMode="auto">
          <a:xfrm>
            <a:off x="6501090" y="4237347"/>
            <a:ext cx="101121" cy="9973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8" name="Oval 72"/>
          <p:cNvSpPr>
            <a:spLocks noChangeArrowheads="1"/>
          </p:cNvSpPr>
          <p:nvPr/>
        </p:nvSpPr>
        <p:spPr bwMode="auto">
          <a:xfrm>
            <a:off x="6114617" y="2156763"/>
            <a:ext cx="99735" cy="102505"/>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9" name="Oval 73"/>
          <p:cNvSpPr>
            <a:spLocks noChangeArrowheads="1"/>
          </p:cNvSpPr>
          <p:nvPr/>
        </p:nvSpPr>
        <p:spPr bwMode="auto">
          <a:xfrm>
            <a:off x="5431708" y="2268964"/>
            <a:ext cx="101121" cy="101121"/>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51" name="Oval 75"/>
          <p:cNvSpPr>
            <a:spLocks noChangeArrowheads="1"/>
          </p:cNvSpPr>
          <p:nvPr/>
        </p:nvSpPr>
        <p:spPr bwMode="auto">
          <a:xfrm>
            <a:off x="4970433" y="3922904"/>
            <a:ext cx="99735" cy="101121"/>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52" name="Oval 76"/>
          <p:cNvSpPr>
            <a:spLocks noChangeArrowheads="1"/>
          </p:cNvSpPr>
          <p:nvPr/>
        </p:nvSpPr>
        <p:spPr bwMode="auto">
          <a:xfrm>
            <a:off x="5859738" y="4323230"/>
            <a:ext cx="102506" cy="102505"/>
          </a:xfrm>
          <a:prstGeom prst="ellipse">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57" name="Inhaltsplatzhalter 4"/>
          <p:cNvSpPr txBox="1">
            <a:spLocks/>
          </p:cNvSpPr>
          <p:nvPr/>
        </p:nvSpPr>
        <p:spPr>
          <a:xfrm>
            <a:off x="270588" y="3722091"/>
            <a:ext cx="3508567"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tr-TR" sz="1400" b="1" i="0" u="none" strike="noStrike" kern="1200" cap="none" spc="0" normalizeH="0" baseline="0" noProof="0" dirty="0">
                <a:ln>
                  <a:noFill/>
                </a:ln>
                <a:solidFill>
                  <a:srgbClr val="D4B25E"/>
                </a:solidFill>
                <a:effectLst/>
                <a:uLnTx/>
                <a:uFillTx/>
                <a:latin typeface="Roboto"/>
                <a:ea typeface="+mn-ea"/>
                <a:cs typeface="+mn-cs"/>
              </a:rPr>
              <a:t>WATERGATE SKANDALI</a:t>
            </a:r>
            <a:br>
              <a:rPr kumimoji="0" lang="en-US" sz="1400" b="1" i="0" u="none" strike="noStrike" kern="1200" cap="none" spc="0" normalizeH="0" baseline="0" noProof="0" dirty="0">
                <a:ln>
                  <a:noFill/>
                </a:ln>
                <a:solidFill>
                  <a:srgbClr val="CC4E3D"/>
                </a:solidFill>
                <a:effectLst/>
                <a:uLnTx/>
                <a:uFillTx/>
                <a:latin typeface="Roboto"/>
                <a:ea typeface="+mn-ea"/>
                <a:cs typeface="+mn-cs"/>
              </a:rPr>
            </a:b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İç</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kontrolün</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tr-TR" sz="1100" b="0" i="0" u="none" strike="noStrike" kern="1200" cap="none" spc="0" normalizeH="0" baseline="0" noProof="0" dirty="0">
                <a:ln>
                  <a:noFill/>
                </a:ln>
                <a:solidFill>
                  <a:srgbClr val="FFFFFF">
                    <a:lumMod val="65000"/>
                  </a:srgbClr>
                </a:solidFill>
                <a:effectLst/>
                <a:uLnTx/>
                <a:uFillTx/>
                <a:latin typeface="Roboto"/>
                <a:ea typeface="+mn-ea"/>
                <a:cs typeface="+mn-cs"/>
              </a:rPr>
              <a:t>ilk kez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gündeme</a:t>
            </a:r>
            <a:r>
              <a:rPr lang="tr-TR" sz="1100" dirty="0">
                <a:solidFill>
                  <a:srgbClr val="FFFFFF">
                    <a:lumMod val="65000"/>
                  </a:srgbClr>
                </a:solidFill>
                <a:latin typeface="Roboto"/>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gelişi</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1970’lerin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ortalarında</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Amerika’da</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Watergate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skandalı</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olarak</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bilinen</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davanın</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savcısının</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konuya</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dikkat</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çekmesi</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ile</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r>
              <a:rPr kumimoji="0" lang="en-US" sz="1100" b="0" i="0" u="none" strike="noStrike" kern="1200" cap="none" spc="0" normalizeH="0" baseline="0" noProof="0" dirty="0" err="1">
                <a:ln>
                  <a:noFill/>
                </a:ln>
                <a:solidFill>
                  <a:srgbClr val="FFFFFF">
                    <a:lumMod val="65000"/>
                  </a:srgbClr>
                </a:solidFill>
                <a:effectLst/>
                <a:uLnTx/>
                <a:uFillTx/>
                <a:latin typeface="Roboto"/>
                <a:ea typeface="+mn-ea"/>
                <a:cs typeface="+mn-cs"/>
              </a:rPr>
              <a:t>olmuştur</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p>
        </p:txBody>
      </p:sp>
      <p:sp>
        <p:nvSpPr>
          <p:cNvPr id="60" name="Inhaltsplatzhalter 4"/>
          <p:cNvSpPr txBox="1">
            <a:spLocks/>
          </p:cNvSpPr>
          <p:nvPr/>
        </p:nvSpPr>
        <p:spPr>
          <a:xfrm>
            <a:off x="579421" y="2055327"/>
            <a:ext cx="3787059" cy="892552"/>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00000"/>
              </a:lnSpc>
              <a:spcAft>
                <a:spcPts val="1200"/>
              </a:spcAft>
              <a:buNone/>
            </a:pPr>
            <a:r>
              <a:rPr lang="tr-TR" sz="1400" b="1" dirty="0">
                <a:solidFill>
                  <a:srgbClr val="EF7A24"/>
                </a:solidFill>
                <a:latin typeface="Roboto"/>
              </a:rPr>
              <a:t>YABANCI YOLSUZLUK KANUNU</a:t>
            </a:r>
            <a:br>
              <a:rPr lang="en-US" sz="1400" b="1" dirty="0">
                <a:solidFill>
                  <a:srgbClr val="A9C370"/>
                </a:solidFill>
                <a:latin typeface="Roboto"/>
              </a:rPr>
            </a:br>
            <a:r>
              <a:rPr lang="en-US" sz="1100" dirty="0" err="1">
                <a:solidFill>
                  <a:srgbClr val="FFFFFF">
                    <a:lumMod val="65000"/>
                  </a:srgbClr>
                </a:solidFill>
                <a:latin typeface="Roboto"/>
              </a:rPr>
              <a:t>ABD’de</a:t>
            </a:r>
            <a:r>
              <a:rPr lang="en-US" sz="1100" dirty="0">
                <a:solidFill>
                  <a:srgbClr val="FFFFFF">
                    <a:lumMod val="65000"/>
                  </a:srgbClr>
                </a:solidFill>
                <a:latin typeface="Roboto"/>
              </a:rPr>
              <a:t> Watergate </a:t>
            </a:r>
            <a:r>
              <a:rPr lang="en-US" sz="1100" dirty="0" err="1">
                <a:solidFill>
                  <a:srgbClr val="FFFFFF">
                    <a:lumMod val="65000"/>
                  </a:srgbClr>
                </a:solidFill>
                <a:latin typeface="Roboto"/>
              </a:rPr>
              <a:t>olayının</a:t>
            </a:r>
            <a:r>
              <a:rPr lang="en-US" sz="1100" dirty="0">
                <a:solidFill>
                  <a:srgbClr val="FFFFFF">
                    <a:lumMod val="65000"/>
                  </a:srgbClr>
                </a:solidFill>
                <a:latin typeface="Roboto"/>
              </a:rPr>
              <a:t> </a:t>
            </a:r>
            <a:r>
              <a:rPr lang="en-US" sz="1100" dirty="0" err="1">
                <a:solidFill>
                  <a:srgbClr val="FFFFFF">
                    <a:lumMod val="65000"/>
                  </a:srgbClr>
                </a:solidFill>
                <a:latin typeface="Roboto"/>
              </a:rPr>
              <a:t>araştırılması</a:t>
            </a:r>
            <a:r>
              <a:rPr lang="en-US" sz="1100" dirty="0">
                <a:solidFill>
                  <a:srgbClr val="FFFFFF">
                    <a:lumMod val="65000"/>
                  </a:srgbClr>
                </a:solidFill>
                <a:latin typeface="Roboto"/>
              </a:rPr>
              <a:t> </a:t>
            </a:r>
            <a:r>
              <a:rPr lang="en-US" sz="1100" dirty="0" err="1">
                <a:solidFill>
                  <a:srgbClr val="FFFFFF">
                    <a:lumMod val="65000"/>
                  </a:srgbClr>
                </a:solidFill>
                <a:latin typeface="Roboto"/>
              </a:rPr>
              <a:t>sonucunda</a:t>
            </a:r>
            <a:r>
              <a:rPr lang="en-US" sz="1100" dirty="0">
                <a:solidFill>
                  <a:srgbClr val="FFFFFF">
                    <a:lumMod val="65000"/>
                  </a:srgbClr>
                </a:solidFill>
                <a:latin typeface="Roboto"/>
              </a:rPr>
              <a:t> 1977’de ana </a:t>
            </a:r>
            <a:r>
              <a:rPr lang="en-US" sz="1100" dirty="0" err="1">
                <a:solidFill>
                  <a:srgbClr val="FFFFFF">
                    <a:lumMod val="65000"/>
                  </a:srgbClr>
                </a:solidFill>
                <a:latin typeface="Roboto"/>
              </a:rPr>
              <a:t>teması</a:t>
            </a:r>
            <a:r>
              <a:rPr lang="en-US" sz="1100" dirty="0">
                <a:solidFill>
                  <a:srgbClr val="FFFFFF">
                    <a:lumMod val="65000"/>
                  </a:srgbClr>
                </a:solidFill>
                <a:latin typeface="Roboto"/>
              </a:rPr>
              <a:t> </a:t>
            </a:r>
            <a:r>
              <a:rPr lang="en-US" sz="1100" dirty="0" err="1">
                <a:solidFill>
                  <a:srgbClr val="FFFFFF">
                    <a:lumMod val="65000"/>
                  </a:srgbClr>
                </a:solidFill>
                <a:latin typeface="Roboto"/>
              </a:rPr>
              <a:t>iç</a:t>
            </a:r>
            <a:r>
              <a:rPr lang="en-US" sz="1100" dirty="0">
                <a:solidFill>
                  <a:srgbClr val="FFFFFF">
                    <a:lumMod val="65000"/>
                  </a:srgbClr>
                </a:solidFill>
                <a:latin typeface="Roboto"/>
              </a:rPr>
              <a:t> </a:t>
            </a:r>
            <a:r>
              <a:rPr lang="en-US" sz="1100" dirty="0" err="1">
                <a:solidFill>
                  <a:srgbClr val="FFFFFF">
                    <a:lumMod val="65000"/>
                  </a:srgbClr>
                </a:solidFill>
                <a:latin typeface="Roboto"/>
              </a:rPr>
              <a:t>kontrol</a:t>
            </a:r>
            <a:r>
              <a:rPr lang="en-US" sz="1100" dirty="0">
                <a:solidFill>
                  <a:srgbClr val="FFFFFF">
                    <a:lumMod val="65000"/>
                  </a:srgbClr>
                </a:solidFill>
                <a:latin typeface="Roboto"/>
              </a:rPr>
              <a:t> </a:t>
            </a:r>
            <a:r>
              <a:rPr lang="en-US" sz="1100" dirty="0" err="1">
                <a:solidFill>
                  <a:srgbClr val="FFFFFF">
                    <a:lumMod val="65000"/>
                  </a:srgbClr>
                </a:solidFill>
                <a:latin typeface="Roboto"/>
              </a:rPr>
              <a:t>olan</a:t>
            </a:r>
            <a:r>
              <a:rPr lang="en-US" sz="1100" dirty="0">
                <a:solidFill>
                  <a:srgbClr val="FFFFFF">
                    <a:lumMod val="65000"/>
                  </a:srgbClr>
                </a:solidFill>
                <a:latin typeface="Roboto"/>
              </a:rPr>
              <a:t> “</a:t>
            </a:r>
            <a:r>
              <a:rPr lang="en-US" sz="1100" dirty="0" err="1">
                <a:solidFill>
                  <a:srgbClr val="FFFFFF">
                    <a:lumMod val="65000"/>
                  </a:srgbClr>
                </a:solidFill>
                <a:latin typeface="Roboto"/>
              </a:rPr>
              <a:t>Yabancı</a:t>
            </a:r>
            <a:r>
              <a:rPr lang="en-US" sz="1100" dirty="0">
                <a:solidFill>
                  <a:srgbClr val="FFFFFF">
                    <a:lumMod val="65000"/>
                  </a:srgbClr>
                </a:solidFill>
                <a:latin typeface="Roboto"/>
              </a:rPr>
              <a:t> </a:t>
            </a:r>
            <a:r>
              <a:rPr lang="en-US" sz="1100" dirty="0" err="1">
                <a:solidFill>
                  <a:srgbClr val="FFFFFF">
                    <a:lumMod val="65000"/>
                  </a:srgbClr>
                </a:solidFill>
                <a:latin typeface="Roboto"/>
              </a:rPr>
              <a:t>Yolsuzluk</a:t>
            </a:r>
            <a:r>
              <a:rPr lang="en-US" sz="1100" dirty="0">
                <a:solidFill>
                  <a:srgbClr val="FFFFFF">
                    <a:lumMod val="65000"/>
                  </a:srgbClr>
                </a:solidFill>
                <a:latin typeface="Roboto"/>
              </a:rPr>
              <a:t> </a:t>
            </a:r>
            <a:r>
              <a:rPr lang="en-US" sz="1100" dirty="0" err="1">
                <a:solidFill>
                  <a:srgbClr val="FFFFFF">
                    <a:lumMod val="65000"/>
                  </a:srgbClr>
                </a:solidFill>
                <a:latin typeface="Roboto"/>
              </a:rPr>
              <a:t>Kanunu</a:t>
            </a:r>
            <a:r>
              <a:rPr lang="en-US" sz="1100" dirty="0">
                <a:solidFill>
                  <a:srgbClr val="FFFFFF">
                    <a:lumMod val="65000"/>
                  </a:srgbClr>
                </a:solidFill>
                <a:latin typeface="Roboto"/>
              </a:rPr>
              <a:t>” </a:t>
            </a:r>
            <a:r>
              <a:rPr lang="en-US" sz="1100" dirty="0" err="1">
                <a:solidFill>
                  <a:srgbClr val="FFFFFF">
                    <a:lumMod val="65000"/>
                  </a:srgbClr>
                </a:solidFill>
                <a:latin typeface="Roboto"/>
              </a:rPr>
              <a:t>yürürlüğe</a:t>
            </a:r>
            <a:r>
              <a:rPr lang="en-US" sz="1100" dirty="0">
                <a:solidFill>
                  <a:srgbClr val="FFFFFF">
                    <a:lumMod val="65000"/>
                  </a:srgbClr>
                </a:solidFill>
                <a:latin typeface="Roboto"/>
              </a:rPr>
              <a:t> </a:t>
            </a:r>
            <a:r>
              <a:rPr lang="en-US" sz="1100" dirty="0" err="1">
                <a:solidFill>
                  <a:srgbClr val="FFFFFF">
                    <a:lumMod val="65000"/>
                  </a:srgbClr>
                </a:solidFill>
                <a:latin typeface="Roboto"/>
              </a:rPr>
              <a:t>girmiştir</a:t>
            </a:r>
            <a:r>
              <a:rPr lang="en-US" sz="1100" dirty="0">
                <a:solidFill>
                  <a:srgbClr val="FFFFFF">
                    <a:lumMod val="65000"/>
                  </a:srgbClr>
                </a:solidFill>
                <a:latin typeface="Roboto"/>
              </a:rPr>
              <a:t>. Bu kanun </a:t>
            </a:r>
            <a:r>
              <a:rPr lang="en-US" sz="1100" dirty="0" err="1">
                <a:solidFill>
                  <a:srgbClr val="FFFFFF">
                    <a:lumMod val="65000"/>
                  </a:srgbClr>
                </a:solidFill>
                <a:latin typeface="Roboto"/>
              </a:rPr>
              <a:t>iç</a:t>
            </a:r>
            <a:r>
              <a:rPr lang="en-US" sz="1100" dirty="0">
                <a:solidFill>
                  <a:srgbClr val="FFFFFF">
                    <a:lumMod val="65000"/>
                  </a:srgbClr>
                </a:solidFill>
                <a:latin typeface="Roboto"/>
              </a:rPr>
              <a:t> </a:t>
            </a:r>
            <a:r>
              <a:rPr lang="en-US" sz="1100" dirty="0" err="1">
                <a:solidFill>
                  <a:srgbClr val="FFFFFF">
                    <a:lumMod val="65000"/>
                  </a:srgbClr>
                </a:solidFill>
                <a:latin typeface="Roboto"/>
              </a:rPr>
              <a:t>kontrol</a:t>
            </a:r>
            <a:r>
              <a:rPr lang="en-US" sz="1100" dirty="0">
                <a:solidFill>
                  <a:srgbClr val="FFFFFF">
                    <a:lumMod val="65000"/>
                  </a:srgbClr>
                </a:solidFill>
                <a:latin typeface="Roboto"/>
              </a:rPr>
              <a:t> </a:t>
            </a:r>
            <a:r>
              <a:rPr lang="en-US" sz="1100" dirty="0" err="1">
                <a:solidFill>
                  <a:srgbClr val="FFFFFF">
                    <a:lumMod val="65000"/>
                  </a:srgbClr>
                </a:solidFill>
                <a:latin typeface="Roboto"/>
              </a:rPr>
              <a:t>sisteminin</a:t>
            </a:r>
            <a:r>
              <a:rPr lang="en-US" sz="1100" dirty="0">
                <a:solidFill>
                  <a:srgbClr val="FFFFFF">
                    <a:lumMod val="65000"/>
                  </a:srgbClr>
                </a:solidFill>
                <a:latin typeface="Roboto"/>
              </a:rPr>
              <a:t> </a:t>
            </a:r>
            <a:r>
              <a:rPr lang="en-US" sz="1100" dirty="0" err="1">
                <a:solidFill>
                  <a:srgbClr val="FFFFFF">
                    <a:lumMod val="65000"/>
                  </a:srgbClr>
                </a:solidFill>
                <a:latin typeface="Roboto"/>
              </a:rPr>
              <a:t>temelini</a:t>
            </a:r>
            <a:r>
              <a:rPr lang="en-US" sz="1100" dirty="0">
                <a:solidFill>
                  <a:srgbClr val="FFFFFF">
                    <a:lumMod val="65000"/>
                  </a:srgbClr>
                </a:solidFill>
                <a:latin typeface="Roboto"/>
              </a:rPr>
              <a:t> </a:t>
            </a:r>
            <a:r>
              <a:rPr lang="en-US" sz="1100" dirty="0" err="1">
                <a:solidFill>
                  <a:srgbClr val="FFFFFF">
                    <a:lumMod val="65000"/>
                  </a:srgbClr>
                </a:solidFill>
                <a:latin typeface="Roboto"/>
              </a:rPr>
              <a:t>oluşturmaktadır</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 </a:t>
            </a:r>
          </a:p>
        </p:txBody>
      </p:sp>
      <p:sp>
        <p:nvSpPr>
          <p:cNvPr id="61" name="Inhaltsplatzhalter 4"/>
          <p:cNvSpPr txBox="1">
            <a:spLocks/>
          </p:cNvSpPr>
          <p:nvPr/>
        </p:nvSpPr>
        <p:spPr>
          <a:xfrm>
            <a:off x="7547414" y="3998024"/>
            <a:ext cx="4068182" cy="892552"/>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tr-TR" sz="1400" b="1" dirty="0">
                <a:solidFill>
                  <a:srgbClr val="D4B25E"/>
                </a:solidFill>
                <a:latin typeface="Roboto"/>
              </a:rPr>
              <a:t>COSO İÇ KONTROL –BÜTÜNLEŞİK ÇERÇEVESİ</a:t>
            </a:r>
            <a:br>
              <a:rPr lang="en-US" sz="1400" b="1" dirty="0">
                <a:solidFill>
                  <a:srgbClr val="CC4E3D"/>
                </a:solidFill>
                <a:latin typeface="Roboto"/>
              </a:rPr>
            </a:br>
            <a:r>
              <a:rPr lang="tr-TR" sz="1100" dirty="0">
                <a:solidFill>
                  <a:srgbClr val="FFFFFF">
                    <a:lumMod val="65000"/>
                  </a:srgbClr>
                </a:solidFill>
                <a:latin typeface="Roboto"/>
              </a:rPr>
              <a:t>1992 yılında, iç kontrolün tasarlanmasını, uygulanmasını ve yürütülmesini içeren, iç kontrolün etkinliğini değerlendiren ve günümüzde uluslararası ölçekte kabul gören bir iç kontrol çerçevesi olarak yayınlanmıştır.</a:t>
            </a:r>
            <a:endParaRPr lang="en-US" sz="1100" dirty="0">
              <a:solidFill>
                <a:srgbClr val="FFFFFF">
                  <a:lumMod val="65000"/>
                </a:srgbClr>
              </a:solidFill>
              <a:latin typeface="Roboto"/>
            </a:endParaRPr>
          </a:p>
        </p:txBody>
      </p:sp>
      <p:sp>
        <p:nvSpPr>
          <p:cNvPr id="63" name="Inhaltsplatzhalter 4"/>
          <p:cNvSpPr txBox="1">
            <a:spLocks/>
          </p:cNvSpPr>
          <p:nvPr/>
        </p:nvSpPr>
        <p:spPr>
          <a:xfrm>
            <a:off x="7630036" y="2392291"/>
            <a:ext cx="4309962" cy="1107996"/>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nn-NO" sz="1400" b="1" dirty="0">
                <a:solidFill>
                  <a:srgbClr val="6BAAF6"/>
                </a:solidFill>
                <a:latin typeface="Roboto"/>
              </a:rPr>
              <a:t>TREADWAY KOMISYONUNU DESTEKLEYEN KURULUŞLAR KOMITESI </a:t>
            </a:r>
            <a:r>
              <a:rPr lang="tr-TR" sz="1400" b="1" dirty="0">
                <a:solidFill>
                  <a:srgbClr val="6BAAF6"/>
                </a:solidFill>
                <a:latin typeface="Roboto"/>
              </a:rPr>
              <a:t>(</a:t>
            </a:r>
            <a:r>
              <a:rPr lang="nn-NO" sz="1400" b="1" dirty="0">
                <a:solidFill>
                  <a:srgbClr val="6BAAF6"/>
                </a:solidFill>
                <a:latin typeface="Roboto"/>
              </a:rPr>
              <a:t>COSO</a:t>
            </a:r>
            <a:r>
              <a:rPr lang="tr-TR" sz="1400" b="1" dirty="0">
                <a:solidFill>
                  <a:srgbClr val="6BAAF6"/>
                </a:solidFill>
                <a:latin typeface="Roboto"/>
              </a:rPr>
              <a:t>)</a:t>
            </a:r>
            <a:br>
              <a:rPr lang="en-US" sz="1400" b="1" dirty="0">
                <a:solidFill>
                  <a:srgbClr val="6BAAF6"/>
                </a:solidFill>
                <a:latin typeface="Roboto"/>
              </a:rPr>
            </a:br>
            <a:r>
              <a:rPr lang="en-US" sz="1100" dirty="0" err="1">
                <a:solidFill>
                  <a:srgbClr val="A6A6A6"/>
                </a:solidFill>
                <a:latin typeface="Roboto"/>
              </a:rPr>
              <a:t>Ulusal</a:t>
            </a:r>
            <a:r>
              <a:rPr lang="en-US" sz="1100" dirty="0">
                <a:solidFill>
                  <a:srgbClr val="A6A6A6"/>
                </a:solidFill>
                <a:latin typeface="Roboto"/>
              </a:rPr>
              <a:t> </a:t>
            </a:r>
            <a:r>
              <a:rPr lang="en-US" sz="1100" dirty="0" err="1">
                <a:solidFill>
                  <a:srgbClr val="A6A6A6"/>
                </a:solidFill>
                <a:latin typeface="Roboto"/>
              </a:rPr>
              <a:t>Komisyon</a:t>
            </a:r>
            <a:r>
              <a:rPr lang="en-US" sz="1100" dirty="0">
                <a:solidFill>
                  <a:srgbClr val="A6A6A6"/>
                </a:solidFill>
                <a:latin typeface="Roboto"/>
              </a:rPr>
              <a:t> (Treadway </a:t>
            </a:r>
            <a:r>
              <a:rPr lang="en-US" sz="1100" dirty="0" err="1">
                <a:solidFill>
                  <a:srgbClr val="A6A6A6"/>
                </a:solidFill>
                <a:latin typeface="Roboto"/>
              </a:rPr>
              <a:t>Komisyonu</a:t>
            </a:r>
            <a:r>
              <a:rPr lang="en-US" sz="1100" dirty="0">
                <a:solidFill>
                  <a:srgbClr val="A6A6A6"/>
                </a:solidFill>
                <a:latin typeface="Roboto"/>
              </a:rPr>
              <a:t>), </a:t>
            </a:r>
            <a:r>
              <a:rPr lang="en-US" sz="1100" dirty="0" err="1">
                <a:solidFill>
                  <a:srgbClr val="A6A6A6"/>
                </a:solidFill>
                <a:latin typeface="Roboto"/>
              </a:rPr>
              <a:t>iç</a:t>
            </a:r>
            <a:r>
              <a:rPr lang="en-US" sz="1100" dirty="0">
                <a:solidFill>
                  <a:srgbClr val="A6A6A6"/>
                </a:solidFill>
                <a:latin typeface="Roboto"/>
              </a:rPr>
              <a:t> </a:t>
            </a:r>
            <a:r>
              <a:rPr lang="en-US" sz="1100" dirty="0" err="1">
                <a:solidFill>
                  <a:srgbClr val="A6A6A6"/>
                </a:solidFill>
                <a:latin typeface="Roboto"/>
              </a:rPr>
              <a:t>kontrol</a:t>
            </a:r>
            <a:r>
              <a:rPr lang="en-US" sz="1100" dirty="0">
                <a:solidFill>
                  <a:srgbClr val="A6A6A6"/>
                </a:solidFill>
                <a:latin typeface="Roboto"/>
              </a:rPr>
              <a:t> </a:t>
            </a:r>
            <a:r>
              <a:rPr lang="en-US" sz="1100" dirty="0" err="1">
                <a:solidFill>
                  <a:srgbClr val="A6A6A6"/>
                </a:solidFill>
                <a:latin typeface="Roboto"/>
              </a:rPr>
              <a:t>kavramı</a:t>
            </a:r>
            <a:r>
              <a:rPr lang="en-US" sz="1100" dirty="0">
                <a:solidFill>
                  <a:srgbClr val="A6A6A6"/>
                </a:solidFill>
                <a:latin typeface="Roboto"/>
              </a:rPr>
              <a:t> </a:t>
            </a:r>
            <a:r>
              <a:rPr lang="en-US" sz="1100" dirty="0" err="1">
                <a:solidFill>
                  <a:srgbClr val="A6A6A6"/>
                </a:solidFill>
                <a:latin typeface="Roboto"/>
              </a:rPr>
              <a:t>için</a:t>
            </a:r>
            <a:r>
              <a:rPr lang="en-US" sz="1100" dirty="0">
                <a:solidFill>
                  <a:srgbClr val="A6A6A6"/>
                </a:solidFill>
                <a:latin typeface="Roboto"/>
              </a:rPr>
              <a:t> </a:t>
            </a:r>
            <a:r>
              <a:rPr lang="en-US" sz="1100" dirty="0" err="1">
                <a:solidFill>
                  <a:srgbClr val="A6A6A6"/>
                </a:solidFill>
                <a:latin typeface="Roboto"/>
              </a:rPr>
              <a:t>ortak</a:t>
            </a:r>
            <a:r>
              <a:rPr lang="en-US" sz="1100" dirty="0">
                <a:solidFill>
                  <a:srgbClr val="A6A6A6"/>
                </a:solidFill>
                <a:latin typeface="Roboto"/>
              </a:rPr>
              <a:t> </a:t>
            </a:r>
            <a:r>
              <a:rPr lang="en-US" sz="1100" dirty="0" err="1">
                <a:solidFill>
                  <a:srgbClr val="A6A6A6"/>
                </a:solidFill>
                <a:latin typeface="Roboto"/>
              </a:rPr>
              <a:t>bir</a:t>
            </a:r>
            <a:r>
              <a:rPr lang="en-US" sz="1100" dirty="0">
                <a:solidFill>
                  <a:srgbClr val="A6A6A6"/>
                </a:solidFill>
                <a:latin typeface="Roboto"/>
              </a:rPr>
              <a:t> </a:t>
            </a:r>
            <a:r>
              <a:rPr lang="en-US" sz="1100" dirty="0" err="1">
                <a:solidFill>
                  <a:srgbClr val="A6A6A6"/>
                </a:solidFill>
                <a:latin typeface="Roboto"/>
              </a:rPr>
              <a:t>anlayış</a:t>
            </a:r>
            <a:r>
              <a:rPr lang="en-US" sz="1100" dirty="0">
                <a:solidFill>
                  <a:srgbClr val="A6A6A6"/>
                </a:solidFill>
                <a:latin typeface="Roboto"/>
              </a:rPr>
              <a:t> </a:t>
            </a:r>
            <a:r>
              <a:rPr lang="en-US" sz="1100" dirty="0" err="1">
                <a:solidFill>
                  <a:srgbClr val="A6A6A6"/>
                </a:solidFill>
                <a:latin typeface="Roboto"/>
              </a:rPr>
              <a:t>ve</a:t>
            </a:r>
            <a:r>
              <a:rPr lang="en-US" sz="1100" dirty="0">
                <a:solidFill>
                  <a:srgbClr val="A6A6A6"/>
                </a:solidFill>
                <a:latin typeface="Roboto"/>
              </a:rPr>
              <a:t> </a:t>
            </a:r>
            <a:r>
              <a:rPr lang="en-US" sz="1100" dirty="0" err="1">
                <a:solidFill>
                  <a:srgbClr val="A6A6A6"/>
                </a:solidFill>
                <a:latin typeface="Roboto"/>
              </a:rPr>
              <a:t>kapsayıcı</a:t>
            </a:r>
            <a:r>
              <a:rPr lang="en-US" sz="1100" dirty="0">
                <a:solidFill>
                  <a:srgbClr val="A6A6A6"/>
                </a:solidFill>
                <a:latin typeface="Roboto"/>
              </a:rPr>
              <a:t> </a:t>
            </a:r>
            <a:r>
              <a:rPr lang="en-US" sz="1100" dirty="0" err="1">
                <a:solidFill>
                  <a:srgbClr val="A6A6A6"/>
                </a:solidFill>
                <a:latin typeface="Roboto"/>
              </a:rPr>
              <a:t>bir</a:t>
            </a:r>
            <a:r>
              <a:rPr lang="en-US" sz="1100" dirty="0">
                <a:solidFill>
                  <a:srgbClr val="A6A6A6"/>
                </a:solidFill>
                <a:latin typeface="Roboto"/>
              </a:rPr>
              <a:t> </a:t>
            </a:r>
            <a:r>
              <a:rPr lang="en-US" sz="1100" dirty="0" err="1">
                <a:solidFill>
                  <a:srgbClr val="A6A6A6"/>
                </a:solidFill>
                <a:latin typeface="Roboto"/>
              </a:rPr>
              <a:t>çerçeve</a:t>
            </a:r>
            <a:r>
              <a:rPr lang="en-US" sz="1100" dirty="0">
                <a:solidFill>
                  <a:srgbClr val="A6A6A6"/>
                </a:solidFill>
                <a:latin typeface="Roboto"/>
              </a:rPr>
              <a:t> </a:t>
            </a:r>
            <a:r>
              <a:rPr lang="en-US" sz="1100" dirty="0" err="1">
                <a:solidFill>
                  <a:srgbClr val="A6A6A6"/>
                </a:solidFill>
                <a:latin typeface="Roboto"/>
              </a:rPr>
              <a:t>oluşturulması</a:t>
            </a:r>
            <a:r>
              <a:rPr lang="en-US" sz="1100" dirty="0">
                <a:solidFill>
                  <a:srgbClr val="A6A6A6"/>
                </a:solidFill>
                <a:latin typeface="Roboto"/>
              </a:rPr>
              <a:t> </a:t>
            </a:r>
            <a:r>
              <a:rPr lang="en-US" sz="1100" dirty="0" err="1">
                <a:solidFill>
                  <a:srgbClr val="A6A6A6"/>
                </a:solidFill>
                <a:latin typeface="Roboto"/>
              </a:rPr>
              <a:t>amacıyla</a:t>
            </a:r>
            <a:r>
              <a:rPr lang="en-US" sz="1100" dirty="0">
                <a:solidFill>
                  <a:srgbClr val="A6A6A6"/>
                </a:solidFill>
                <a:latin typeface="Roboto"/>
              </a:rPr>
              <a:t> </a:t>
            </a:r>
            <a:r>
              <a:rPr lang="tr-TR" sz="1100" dirty="0" err="1">
                <a:solidFill>
                  <a:srgbClr val="A6A6A6"/>
                </a:solidFill>
                <a:latin typeface="Arial" panose="020B0604020202020204" pitchFamily="34" charset="0"/>
                <a:cs typeface="Arial" panose="020B0604020202020204" pitchFamily="34" charset="0"/>
              </a:rPr>
              <a:t>Treadway</a:t>
            </a:r>
            <a:r>
              <a:rPr lang="tr-TR" sz="1100" dirty="0">
                <a:solidFill>
                  <a:srgbClr val="A6A6A6"/>
                </a:solidFill>
                <a:latin typeface="Arial" panose="020B0604020202020204" pitchFamily="34" charset="0"/>
                <a:cs typeface="Arial" panose="020B0604020202020204" pitchFamily="34" charset="0"/>
              </a:rPr>
              <a:t> Komisyonunu Destekleyen Kuruluşlar Komitesi COSO (</a:t>
            </a:r>
            <a:r>
              <a:rPr lang="tr-TR" sz="1100" dirty="0" err="1">
                <a:solidFill>
                  <a:srgbClr val="A6A6A6"/>
                </a:solidFill>
                <a:latin typeface="Arial" panose="020B0604020202020204" pitchFamily="34" charset="0"/>
                <a:cs typeface="Arial" panose="020B0604020202020204" pitchFamily="34" charset="0"/>
              </a:rPr>
              <a:t>Committee</a:t>
            </a:r>
            <a:r>
              <a:rPr lang="tr-TR" sz="1100" dirty="0">
                <a:solidFill>
                  <a:srgbClr val="A6A6A6"/>
                </a:solidFill>
                <a:latin typeface="Arial" panose="020B0604020202020204" pitchFamily="34" charset="0"/>
                <a:cs typeface="Arial" panose="020B0604020202020204" pitchFamily="34" charset="0"/>
              </a:rPr>
              <a:t> of </a:t>
            </a:r>
            <a:r>
              <a:rPr lang="tr-TR" sz="1100" dirty="0" err="1">
                <a:solidFill>
                  <a:srgbClr val="A6A6A6"/>
                </a:solidFill>
                <a:latin typeface="Arial" panose="020B0604020202020204" pitchFamily="34" charset="0"/>
                <a:cs typeface="Arial" panose="020B0604020202020204" pitchFamily="34" charset="0"/>
              </a:rPr>
              <a:t>Sponsoring</a:t>
            </a:r>
            <a:r>
              <a:rPr lang="tr-TR" sz="1100" dirty="0">
                <a:solidFill>
                  <a:srgbClr val="A6A6A6"/>
                </a:solidFill>
                <a:latin typeface="Arial" panose="020B0604020202020204" pitchFamily="34" charset="0"/>
                <a:cs typeface="Arial" panose="020B0604020202020204" pitchFamily="34" charset="0"/>
              </a:rPr>
              <a:t> </a:t>
            </a:r>
            <a:r>
              <a:rPr lang="tr-TR" sz="1100" dirty="0" err="1">
                <a:solidFill>
                  <a:srgbClr val="A6A6A6"/>
                </a:solidFill>
                <a:latin typeface="Arial" panose="020B0604020202020204" pitchFamily="34" charset="0"/>
                <a:cs typeface="Arial" panose="020B0604020202020204" pitchFamily="34" charset="0"/>
              </a:rPr>
              <a:t>Organizations</a:t>
            </a:r>
            <a:r>
              <a:rPr lang="tr-TR" sz="1100" dirty="0">
                <a:solidFill>
                  <a:srgbClr val="A6A6A6"/>
                </a:solidFill>
                <a:latin typeface="Arial" panose="020B0604020202020204" pitchFamily="34" charset="0"/>
                <a:cs typeface="Arial" panose="020B0604020202020204" pitchFamily="34" charset="0"/>
              </a:rPr>
              <a:t> of </a:t>
            </a:r>
            <a:r>
              <a:rPr lang="tr-TR" sz="1100" dirty="0" err="1">
                <a:solidFill>
                  <a:srgbClr val="A6A6A6"/>
                </a:solidFill>
                <a:latin typeface="Arial" panose="020B0604020202020204" pitchFamily="34" charset="0"/>
                <a:cs typeface="Arial" panose="020B0604020202020204" pitchFamily="34" charset="0"/>
              </a:rPr>
              <a:t>Treadway</a:t>
            </a:r>
            <a:r>
              <a:rPr lang="tr-TR" sz="1100" dirty="0">
                <a:solidFill>
                  <a:srgbClr val="A6A6A6"/>
                </a:solidFill>
                <a:latin typeface="Arial" panose="020B0604020202020204" pitchFamily="34" charset="0"/>
                <a:cs typeface="Arial" panose="020B0604020202020204" pitchFamily="34" charset="0"/>
              </a:rPr>
              <a:t> </a:t>
            </a:r>
            <a:r>
              <a:rPr lang="tr-TR" sz="1100" dirty="0" err="1">
                <a:solidFill>
                  <a:srgbClr val="A6A6A6"/>
                </a:solidFill>
                <a:latin typeface="Arial" panose="020B0604020202020204" pitchFamily="34" charset="0"/>
                <a:cs typeface="Arial" panose="020B0604020202020204" pitchFamily="34" charset="0"/>
              </a:rPr>
              <a:t>Commision</a:t>
            </a:r>
            <a:r>
              <a:rPr lang="tr-TR" sz="1100" dirty="0">
                <a:solidFill>
                  <a:srgbClr val="A6A6A6"/>
                </a:solidFill>
                <a:latin typeface="Arial" panose="020B0604020202020204" pitchFamily="34" charset="0"/>
                <a:cs typeface="Arial" panose="020B0604020202020204" pitchFamily="34" charset="0"/>
              </a:rPr>
              <a:t>)’</a:t>
            </a:r>
            <a:r>
              <a:rPr lang="tr-TR" sz="1100" dirty="0" err="1">
                <a:solidFill>
                  <a:srgbClr val="A6A6A6"/>
                </a:solidFill>
                <a:latin typeface="Arial" panose="020B0604020202020204" pitchFamily="34" charset="0"/>
                <a:cs typeface="Arial" panose="020B0604020202020204" pitchFamily="34" charset="0"/>
              </a:rPr>
              <a:t>yu</a:t>
            </a:r>
            <a:r>
              <a:rPr lang="tr-TR" sz="1100" dirty="0">
                <a:solidFill>
                  <a:srgbClr val="A6A6A6"/>
                </a:solidFill>
                <a:latin typeface="Arial" panose="020B0604020202020204" pitchFamily="34" charset="0"/>
                <a:cs typeface="Arial" panose="020B0604020202020204" pitchFamily="34" charset="0"/>
              </a:rPr>
              <a:t> oluşturmuştur</a:t>
            </a:r>
            <a:r>
              <a:rPr lang="tr-TR" sz="1100" dirty="0">
                <a:solidFill>
                  <a:srgbClr val="262626">
                    <a:lumMod val="95000"/>
                    <a:lumOff val="5000"/>
                  </a:srgbClr>
                </a:solidFill>
                <a:latin typeface="Arial" panose="020B0604020202020204" pitchFamily="34" charset="0"/>
                <a:cs typeface="Arial" panose="020B0604020202020204" pitchFamily="34" charset="0"/>
              </a:rPr>
              <a:t>. </a:t>
            </a:r>
            <a:endParaRPr lang="en-US" sz="1100" dirty="0">
              <a:solidFill>
                <a:srgbClr val="FFFFFF">
                  <a:lumMod val="65000"/>
                </a:srgbClr>
              </a:solidFill>
              <a:latin typeface="Roboto"/>
            </a:endParaRPr>
          </a:p>
        </p:txBody>
      </p:sp>
      <p:sp>
        <p:nvSpPr>
          <p:cNvPr id="64" name="Inhaltsplatzhalter 4"/>
          <p:cNvSpPr txBox="1">
            <a:spLocks/>
          </p:cNvSpPr>
          <p:nvPr/>
        </p:nvSpPr>
        <p:spPr>
          <a:xfrm>
            <a:off x="6613291" y="1269579"/>
            <a:ext cx="4712593"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tr-TR" sz="1400" b="1" dirty="0">
                <a:solidFill>
                  <a:srgbClr val="6BAAF6"/>
                </a:solidFill>
                <a:latin typeface="Roboto"/>
              </a:rPr>
              <a:t>ULUSAL KOMİSYON</a:t>
            </a:r>
            <a:br>
              <a:rPr lang="en-US" sz="1400" b="1" dirty="0">
                <a:solidFill>
                  <a:srgbClr val="F5AE3B"/>
                </a:solidFill>
                <a:latin typeface="Roboto"/>
              </a:rPr>
            </a:br>
            <a:r>
              <a:rPr lang="en-US" sz="1100" dirty="0">
                <a:solidFill>
                  <a:srgbClr val="FFFFFF">
                    <a:lumMod val="65000"/>
                  </a:srgbClr>
                </a:solidFill>
                <a:latin typeface="Roboto"/>
              </a:rPr>
              <a:t>1985 </a:t>
            </a:r>
            <a:r>
              <a:rPr lang="en-US" sz="1100" dirty="0" err="1">
                <a:solidFill>
                  <a:srgbClr val="FFFFFF">
                    <a:lumMod val="65000"/>
                  </a:srgbClr>
                </a:solidFill>
                <a:latin typeface="Roboto"/>
              </a:rPr>
              <a:t>yılında</a:t>
            </a:r>
            <a:r>
              <a:rPr lang="en-US" sz="1100" dirty="0">
                <a:solidFill>
                  <a:srgbClr val="FFFFFF">
                    <a:lumMod val="65000"/>
                  </a:srgbClr>
                </a:solidFill>
                <a:latin typeface="Roboto"/>
              </a:rPr>
              <a:t> Treadway </a:t>
            </a:r>
            <a:r>
              <a:rPr lang="en-US" sz="1100" dirty="0" err="1">
                <a:solidFill>
                  <a:srgbClr val="FFFFFF">
                    <a:lumMod val="65000"/>
                  </a:srgbClr>
                </a:solidFill>
                <a:latin typeface="Roboto"/>
              </a:rPr>
              <a:t>Komisyonu</a:t>
            </a:r>
            <a:r>
              <a:rPr lang="en-US" sz="1100" dirty="0">
                <a:solidFill>
                  <a:srgbClr val="FFFFFF">
                    <a:lumMod val="65000"/>
                  </a:srgbClr>
                </a:solidFill>
                <a:latin typeface="Roboto"/>
              </a:rPr>
              <a:t> </a:t>
            </a:r>
            <a:r>
              <a:rPr lang="en-US" sz="1100" dirty="0" err="1">
                <a:solidFill>
                  <a:srgbClr val="FFFFFF">
                    <a:lumMod val="65000"/>
                  </a:srgbClr>
                </a:solidFill>
                <a:latin typeface="Roboto"/>
              </a:rPr>
              <a:t>olarak</a:t>
            </a:r>
            <a:r>
              <a:rPr lang="en-US" sz="1100" dirty="0">
                <a:solidFill>
                  <a:srgbClr val="FFFFFF">
                    <a:lumMod val="65000"/>
                  </a:srgbClr>
                </a:solidFill>
                <a:latin typeface="Roboto"/>
              </a:rPr>
              <a:t> da </a:t>
            </a:r>
            <a:r>
              <a:rPr lang="en-US" sz="1100" dirty="0" err="1">
                <a:solidFill>
                  <a:srgbClr val="FFFFFF">
                    <a:lumMod val="65000"/>
                  </a:srgbClr>
                </a:solidFill>
                <a:latin typeface="Roboto"/>
              </a:rPr>
              <a:t>bilinen</a:t>
            </a:r>
            <a:r>
              <a:rPr lang="en-US" sz="1100" dirty="0">
                <a:solidFill>
                  <a:srgbClr val="FFFFFF">
                    <a:lumMod val="65000"/>
                  </a:srgbClr>
                </a:solidFill>
                <a:latin typeface="Roboto"/>
              </a:rPr>
              <a:t> </a:t>
            </a:r>
            <a:r>
              <a:rPr lang="en-US" sz="1100" dirty="0" err="1">
                <a:solidFill>
                  <a:srgbClr val="FFFFFF">
                    <a:lumMod val="65000"/>
                  </a:srgbClr>
                </a:solidFill>
                <a:latin typeface="Roboto"/>
              </a:rPr>
              <a:t>Ulusal</a:t>
            </a:r>
            <a:r>
              <a:rPr lang="en-US" sz="1100" dirty="0">
                <a:solidFill>
                  <a:srgbClr val="FFFFFF">
                    <a:lumMod val="65000"/>
                  </a:srgbClr>
                </a:solidFill>
                <a:latin typeface="Roboto"/>
              </a:rPr>
              <a:t> </a:t>
            </a:r>
            <a:r>
              <a:rPr lang="en-US" sz="1100" dirty="0" err="1">
                <a:solidFill>
                  <a:srgbClr val="FFFFFF">
                    <a:lumMod val="65000"/>
                  </a:srgbClr>
                </a:solidFill>
                <a:latin typeface="Roboto"/>
              </a:rPr>
              <a:t>Komisyon</a:t>
            </a:r>
            <a:r>
              <a:rPr lang="en-US" sz="1100" dirty="0">
                <a:solidFill>
                  <a:srgbClr val="FFFFFF">
                    <a:lumMod val="65000"/>
                  </a:srgbClr>
                </a:solidFill>
                <a:latin typeface="Roboto"/>
              </a:rPr>
              <a:t> </a:t>
            </a:r>
            <a:r>
              <a:rPr lang="en-US" sz="1100" dirty="0" err="1">
                <a:solidFill>
                  <a:srgbClr val="FFFFFF">
                    <a:lumMod val="65000"/>
                  </a:srgbClr>
                </a:solidFill>
                <a:latin typeface="Roboto"/>
              </a:rPr>
              <a:t>kurulmuş</a:t>
            </a:r>
            <a:r>
              <a:rPr lang="en-US" sz="1100" dirty="0">
                <a:solidFill>
                  <a:srgbClr val="FFFFFF">
                    <a:lumMod val="65000"/>
                  </a:srgbClr>
                </a:solidFill>
                <a:latin typeface="Roboto"/>
              </a:rPr>
              <a:t> </a:t>
            </a:r>
            <a:r>
              <a:rPr lang="en-US" sz="1100" dirty="0" err="1">
                <a:solidFill>
                  <a:srgbClr val="FFFFFF">
                    <a:lumMod val="65000"/>
                  </a:srgbClr>
                </a:solidFill>
                <a:latin typeface="Roboto"/>
              </a:rPr>
              <a:t>ve</a:t>
            </a:r>
            <a:r>
              <a:rPr lang="en-US" sz="1100" dirty="0">
                <a:solidFill>
                  <a:srgbClr val="FFFFFF">
                    <a:lumMod val="65000"/>
                  </a:srgbClr>
                </a:solidFill>
                <a:latin typeface="Roboto"/>
              </a:rPr>
              <a:t> </a:t>
            </a:r>
            <a:r>
              <a:rPr lang="en-US" sz="1100" dirty="0" err="1">
                <a:solidFill>
                  <a:srgbClr val="FFFFFF">
                    <a:lumMod val="65000"/>
                  </a:srgbClr>
                </a:solidFill>
                <a:latin typeface="Roboto"/>
              </a:rPr>
              <a:t>Hatalı</a:t>
            </a:r>
            <a:r>
              <a:rPr lang="en-US" sz="1100" dirty="0">
                <a:solidFill>
                  <a:srgbClr val="FFFFFF">
                    <a:lumMod val="65000"/>
                  </a:srgbClr>
                </a:solidFill>
                <a:latin typeface="Roboto"/>
              </a:rPr>
              <a:t> Mali </a:t>
            </a:r>
            <a:r>
              <a:rPr lang="en-US" sz="1100" dirty="0" err="1">
                <a:solidFill>
                  <a:srgbClr val="FFFFFF">
                    <a:lumMod val="65000"/>
                  </a:srgbClr>
                </a:solidFill>
                <a:latin typeface="Roboto"/>
              </a:rPr>
              <a:t>Raporlama</a:t>
            </a:r>
            <a:r>
              <a:rPr lang="en-US" sz="1100" dirty="0">
                <a:solidFill>
                  <a:srgbClr val="FFFFFF">
                    <a:lumMod val="65000"/>
                  </a:srgbClr>
                </a:solidFill>
                <a:latin typeface="Roboto"/>
              </a:rPr>
              <a:t> </a:t>
            </a:r>
            <a:r>
              <a:rPr lang="en-US" sz="1100" dirty="0" err="1">
                <a:solidFill>
                  <a:srgbClr val="FFFFFF">
                    <a:lumMod val="65000"/>
                  </a:srgbClr>
                </a:solidFill>
                <a:latin typeface="Roboto"/>
              </a:rPr>
              <a:t>konusunda</a:t>
            </a:r>
            <a:r>
              <a:rPr lang="en-US" sz="1100" dirty="0">
                <a:solidFill>
                  <a:srgbClr val="FFFFFF">
                    <a:lumMod val="65000"/>
                  </a:srgbClr>
                </a:solidFill>
                <a:latin typeface="Roboto"/>
              </a:rPr>
              <a:t> </a:t>
            </a:r>
            <a:r>
              <a:rPr lang="en-US" sz="1100" dirty="0" err="1">
                <a:solidFill>
                  <a:srgbClr val="FFFFFF">
                    <a:lumMod val="65000"/>
                  </a:srgbClr>
                </a:solidFill>
                <a:latin typeface="Roboto"/>
              </a:rPr>
              <a:t>bir</a:t>
            </a:r>
            <a:r>
              <a:rPr lang="en-US" sz="1100" dirty="0">
                <a:solidFill>
                  <a:srgbClr val="FFFFFF">
                    <a:lumMod val="65000"/>
                  </a:srgbClr>
                </a:solidFill>
                <a:latin typeface="Roboto"/>
              </a:rPr>
              <a:t> </a:t>
            </a:r>
            <a:r>
              <a:rPr lang="en-US" sz="1100" dirty="0" err="1">
                <a:solidFill>
                  <a:srgbClr val="FFFFFF">
                    <a:lumMod val="65000"/>
                  </a:srgbClr>
                </a:solidFill>
                <a:latin typeface="Roboto"/>
              </a:rPr>
              <a:t>rapor</a:t>
            </a:r>
            <a:r>
              <a:rPr lang="en-US" sz="1100" dirty="0">
                <a:solidFill>
                  <a:srgbClr val="FFFFFF">
                    <a:lumMod val="65000"/>
                  </a:srgbClr>
                </a:solidFill>
                <a:latin typeface="Roboto"/>
              </a:rPr>
              <a:t> </a:t>
            </a:r>
            <a:r>
              <a:rPr lang="en-US" sz="1100" dirty="0" err="1">
                <a:solidFill>
                  <a:srgbClr val="FFFFFF">
                    <a:lumMod val="65000"/>
                  </a:srgbClr>
                </a:solidFill>
                <a:latin typeface="Roboto"/>
              </a:rPr>
              <a:t>yayımlanmıştır</a:t>
            </a:r>
            <a:r>
              <a:rPr lang="en-US" sz="1100" dirty="0">
                <a:solidFill>
                  <a:srgbClr val="FFFFFF">
                    <a:lumMod val="65000"/>
                  </a:srgbClr>
                </a:solidFill>
                <a:latin typeface="Roboto"/>
              </a:rPr>
              <a:t>. Bu </a:t>
            </a:r>
            <a:r>
              <a:rPr lang="en-US" sz="1100" dirty="0" err="1">
                <a:solidFill>
                  <a:srgbClr val="FFFFFF">
                    <a:lumMod val="65000"/>
                  </a:srgbClr>
                </a:solidFill>
                <a:latin typeface="Roboto"/>
              </a:rPr>
              <a:t>raporda</a:t>
            </a:r>
            <a:r>
              <a:rPr lang="en-US" sz="1100" dirty="0">
                <a:solidFill>
                  <a:srgbClr val="FFFFFF">
                    <a:lumMod val="65000"/>
                  </a:srgbClr>
                </a:solidFill>
                <a:latin typeface="Roboto"/>
              </a:rPr>
              <a:t> </a:t>
            </a:r>
            <a:r>
              <a:rPr lang="en-US" sz="1100" dirty="0" err="1">
                <a:solidFill>
                  <a:srgbClr val="FFFFFF">
                    <a:lumMod val="65000"/>
                  </a:srgbClr>
                </a:solidFill>
                <a:latin typeface="Roboto"/>
              </a:rPr>
              <a:t>kontrol</a:t>
            </a:r>
            <a:r>
              <a:rPr lang="en-US" sz="1100" dirty="0">
                <a:solidFill>
                  <a:srgbClr val="FFFFFF">
                    <a:lumMod val="65000"/>
                  </a:srgbClr>
                </a:solidFill>
                <a:latin typeface="Roboto"/>
              </a:rPr>
              <a:t> </a:t>
            </a:r>
            <a:r>
              <a:rPr lang="en-US" sz="1100" dirty="0" err="1">
                <a:solidFill>
                  <a:srgbClr val="FFFFFF">
                    <a:lumMod val="65000"/>
                  </a:srgbClr>
                </a:solidFill>
                <a:latin typeface="Roboto"/>
              </a:rPr>
              <a:t>ortamı</a:t>
            </a:r>
            <a:r>
              <a:rPr lang="en-US" sz="1100" dirty="0">
                <a:solidFill>
                  <a:srgbClr val="FFFFFF">
                    <a:lumMod val="65000"/>
                  </a:srgbClr>
                </a:solidFill>
                <a:latin typeface="Roboto"/>
              </a:rPr>
              <a:t> </a:t>
            </a:r>
            <a:r>
              <a:rPr lang="en-US" sz="1100" dirty="0" err="1">
                <a:solidFill>
                  <a:srgbClr val="FFFFFF">
                    <a:lumMod val="65000"/>
                  </a:srgbClr>
                </a:solidFill>
                <a:latin typeface="Roboto"/>
              </a:rPr>
              <a:t>ile</a:t>
            </a:r>
            <a:r>
              <a:rPr lang="en-US" sz="1100" dirty="0">
                <a:solidFill>
                  <a:srgbClr val="FFFFFF">
                    <a:lumMod val="65000"/>
                  </a:srgbClr>
                </a:solidFill>
                <a:latin typeface="Roboto"/>
              </a:rPr>
              <a:t> </a:t>
            </a:r>
            <a:r>
              <a:rPr lang="en-US" sz="1100" dirty="0" err="1">
                <a:solidFill>
                  <a:srgbClr val="FFFFFF">
                    <a:lumMod val="65000"/>
                  </a:srgbClr>
                </a:solidFill>
                <a:latin typeface="Roboto"/>
              </a:rPr>
              <a:t>davranış</a:t>
            </a:r>
            <a:r>
              <a:rPr lang="en-US" sz="1100" dirty="0">
                <a:solidFill>
                  <a:srgbClr val="FFFFFF">
                    <a:lumMod val="65000"/>
                  </a:srgbClr>
                </a:solidFill>
                <a:latin typeface="Roboto"/>
              </a:rPr>
              <a:t> </a:t>
            </a:r>
            <a:r>
              <a:rPr lang="en-US" sz="1100" dirty="0" err="1">
                <a:solidFill>
                  <a:srgbClr val="FFFFFF">
                    <a:lumMod val="65000"/>
                  </a:srgbClr>
                </a:solidFill>
                <a:latin typeface="Roboto"/>
              </a:rPr>
              <a:t>ve</a:t>
            </a:r>
            <a:r>
              <a:rPr lang="en-US" sz="1100" dirty="0">
                <a:solidFill>
                  <a:srgbClr val="FFFFFF">
                    <a:lumMod val="65000"/>
                  </a:srgbClr>
                </a:solidFill>
                <a:latin typeface="Roboto"/>
              </a:rPr>
              <a:t> </a:t>
            </a:r>
            <a:r>
              <a:rPr lang="en-US" sz="1100" dirty="0" err="1">
                <a:solidFill>
                  <a:srgbClr val="FFFFFF">
                    <a:lumMod val="65000"/>
                  </a:srgbClr>
                </a:solidFill>
                <a:latin typeface="Roboto"/>
              </a:rPr>
              <a:t>yetki</a:t>
            </a:r>
            <a:r>
              <a:rPr lang="en-US" sz="1100" dirty="0">
                <a:solidFill>
                  <a:srgbClr val="FFFFFF">
                    <a:lumMod val="65000"/>
                  </a:srgbClr>
                </a:solidFill>
                <a:latin typeface="Roboto"/>
              </a:rPr>
              <a:t> </a:t>
            </a:r>
            <a:r>
              <a:rPr lang="en-US" sz="1100" dirty="0" err="1">
                <a:solidFill>
                  <a:srgbClr val="FFFFFF">
                    <a:lumMod val="65000"/>
                  </a:srgbClr>
                </a:solidFill>
                <a:latin typeface="Roboto"/>
              </a:rPr>
              <a:t>standartlarına</a:t>
            </a:r>
            <a:r>
              <a:rPr lang="en-US" sz="1100" dirty="0">
                <a:solidFill>
                  <a:srgbClr val="FFFFFF">
                    <a:lumMod val="65000"/>
                  </a:srgbClr>
                </a:solidFill>
                <a:latin typeface="Roboto"/>
              </a:rPr>
              <a:t> </a:t>
            </a:r>
            <a:r>
              <a:rPr lang="en-US" sz="1100" dirty="0" err="1">
                <a:solidFill>
                  <a:srgbClr val="FFFFFF">
                    <a:lumMod val="65000"/>
                  </a:srgbClr>
                </a:solidFill>
                <a:latin typeface="Roboto"/>
              </a:rPr>
              <a:t>vurgu</a:t>
            </a:r>
            <a:r>
              <a:rPr lang="en-US" sz="1100" dirty="0">
                <a:solidFill>
                  <a:srgbClr val="FFFFFF">
                    <a:lumMod val="65000"/>
                  </a:srgbClr>
                </a:solidFill>
                <a:latin typeface="Roboto"/>
              </a:rPr>
              <a:t> </a:t>
            </a:r>
            <a:r>
              <a:rPr lang="en-US" sz="1100" dirty="0" err="1">
                <a:solidFill>
                  <a:srgbClr val="FFFFFF">
                    <a:lumMod val="65000"/>
                  </a:srgbClr>
                </a:solidFill>
                <a:latin typeface="Roboto"/>
              </a:rPr>
              <a:t>yapılmıştır</a:t>
            </a:r>
            <a:r>
              <a:rPr lang="en-US" sz="1100" dirty="0">
                <a:solidFill>
                  <a:srgbClr val="FFFFFF">
                    <a:lumMod val="65000"/>
                  </a:srgbClr>
                </a:solidFill>
                <a:latin typeface="Roboto"/>
              </a:rPr>
              <a:t>. </a:t>
            </a:r>
          </a:p>
        </p:txBody>
      </p:sp>
      <p:sp>
        <p:nvSpPr>
          <p:cNvPr id="39" name="Oval 63"/>
          <p:cNvSpPr>
            <a:spLocks noChangeArrowheads="1"/>
          </p:cNvSpPr>
          <p:nvPr/>
        </p:nvSpPr>
        <p:spPr bwMode="auto">
          <a:xfrm>
            <a:off x="4542403" y="2030304"/>
            <a:ext cx="572092" cy="573477"/>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62626"/>
              </a:solidFill>
              <a:effectLst/>
              <a:uLnTx/>
              <a:uFillTx/>
              <a:latin typeface="Roboto"/>
              <a:ea typeface="+mn-ea"/>
              <a:cs typeface="+mn-cs"/>
            </a:endParaRPr>
          </a:p>
        </p:txBody>
      </p:sp>
      <p:sp>
        <p:nvSpPr>
          <p:cNvPr id="38" name="Oval 62"/>
          <p:cNvSpPr>
            <a:spLocks noChangeArrowheads="1"/>
          </p:cNvSpPr>
          <p:nvPr/>
        </p:nvSpPr>
        <p:spPr bwMode="auto">
          <a:xfrm>
            <a:off x="5880688" y="1259147"/>
            <a:ext cx="573477" cy="574862"/>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62626"/>
              </a:solidFill>
              <a:effectLst/>
              <a:uLnTx/>
              <a:uFillTx/>
              <a:latin typeface="Roboto"/>
              <a:ea typeface="+mn-ea"/>
              <a:cs typeface="+mn-cs"/>
            </a:endParaRPr>
          </a:p>
        </p:txBody>
      </p:sp>
      <p:sp>
        <p:nvSpPr>
          <p:cNvPr id="41" name="Oval 65"/>
          <p:cNvSpPr>
            <a:spLocks noChangeArrowheads="1"/>
          </p:cNvSpPr>
          <p:nvPr/>
        </p:nvSpPr>
        <p:spPr bwMode="auto">
          <a:xfrm>
            <a:off x="4017409" y="3687590"/>
            <a:ext cx="574863" cy="572092"/>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62626"/>
              </a:solidFill>
              <a:effectLst/>
              <a:uLnTx/>
              <a:uFillTx/>
              <a:latin typeface="Roboto"/>
              <a:ea typeface="+mn-ea"/>
              <a:cs typeface="+mn-cs"/>
            </a:endParaRPr>
          </a:p>
        </p:txBody>
      </p:sp>
      <p:sp>
        <p:nvSpPr>
          <p:cNvPr id="35" name="Oval 59"/>
          <p:cNvSpPr>
            <a:spLocks noChangeArrowheads="1"/>
          </p:cNvSpPr>
          <p:nvPr/>
        </p:nvSpPr>
        <p:spPr bwMode="auto">
          <a:xfrm>
            <a:off x="6785058" y="3983522"/>
            <a:ext cx="573477" cy="573477"/>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62626"/>
              </a:solidFill>
              <a:effectLst/>
              <a:uLnTx/>
              <a:uFillTx/>
              <a:latin typeface="Roboto"/>
              <a:ea typeface="+mn-ea"/>
              <a:cs typeface="+mn-cs"/>
            </a:endParaRPr>
          </a:p>
        </p:txBody>
      </p:sp>
      <p:sp>
        <p:nvSpPr>
          <p:cNvPr id="37" name="Oval 61"/>
          <p:cNvSpPr>
            <a:spLocks noChangeArrowheads="1"/>
          </p:cNvSpPr>
          <p:nvPr/>
        </p:nvSpPr>
        <p:spPr bwMode="auto">
          <a:xfrm>
            <a:off x="6960979" y="2380247"/>
            <a:ext cx="572092" cy="573477"/>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pic>
        <p:nvPicPr>
          <p:cNvPr id="4" name="Resim 3">
            <a:extLst>
              <a:ext uri="{FF2B5EF4-FFF2-40B4-BE49-F238E27FC236}">
                <a16:creationId xmlns:a16="http://schemas.microsoft.com/office/drawing/2014/main" id="{F4EC6D65-3034-E271-83EB-09B205CB8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7485" y="4534782"/>
            <a:ext cx="2308209" cy="2029386"/>
          </a:xfrm>
          <a:prstGeom prst="rect">
            <a:avLst/>
          </a:prstGeom>
        </p:spPr>
      </p:pic>
      <p:sp>
        <p:nvSpPr>
          <p:cNvPr id="11" name="Dikdörtgen 10">
            <a:extLst>
              <a:ext uri="{FF2B5EF4-FFF2-40B4-BE49-F238E27FC236}">
                <a16:creationId xmlns:a16="http://schemas.microsoft.com/office/drawing/2014/main" id="{FD81B86B-F5F8-1F82-F644-31FC4A7D0BA1}"/>
              </a:ext>
            </a:extLst>
          </p:cNvPr>
          <p:cNvSpPr/>
          <p:nvPr/>
        </p:nvSpPr>
        <p:spPr>
          <a:xfrm>
            <a:off x="2024871" y="369062"/>
            <a:ext cx="8296144" cy="646331"/>
          </a:xfrm>
          <a:prstGeom prst="rect">
            <a:avLst/>
          </a:prstGeom>
          <a:noFill/>
          <a:ln>
            <a:noFill/>
          </a:ln>
        </p:spPr>
        <p:txBody>
          <a:bodyPr wrap="square" anchor="ctr" anchorCtr="0">
            <a:spAutoFit/>
          </a:bodyPr>
          <a:lstStyle/>
          <a:p>
            <a:pPr algn="ctr"/>
            <a:r>
              <a:rPr lang="tr-TR" sz="3600" b="1" dirty="0">
                <a:solidFill>
                  <a:srgbClr val="1C407D"/>
                </a:solidFill>
                <a:latin typeface="Calibri" panose="020F0502020204030204" pitchFamily="34" charset="0"/>
                <a:cs typeface="Calibri" panose="020F0502020204030204" pitchFamily="34" charset="0"/>
              </a:rPr>
              <a:t>İÇ KONTROLÜN ÇIKIŞI</a:t>
            </a:r>
            <a:endParaRPr lang="tr-TR" sz="3600" b="1" dirty="0">
              <a:solidFill>
                <a:srgbClr val="1C407D"/>
              </a:solidFill>
            </a:endParaRPr>
          </a:p>
        </p:txBody>
      </p:sp>
      <p:sp>
        <p:nvSpPr>
          <p:cNvPr id="13" name="Slayt Numarası Yer Tutucusu 12">
            <a:extLst>
              <a:ext uri="{FF2B5EF4-FFF2-40B4-BE49-F238E27FC236}">
                <a16:creationId xmlns:a16="http://schemas.microsoft.com/office/drawing/2014/main" id="{9D1F5357-74B6-CE43-701D-AD394F1DB0C7}"/>
              </a:ext>
            </a:extLst>
          </p:cNvPr>
          <p:cNvSpPr>
            <a:spLocks noGrp="1"/>
          </p:cNvSpPr>
          <p:nvPr>
            <p:ph type="sldNum" sz="quarter" idx="12"/>
          </p:nvPr>
        </p:nvSpPr>
        <p:spPr/>
        <p:txBody>
          <a:bodyPr/>
          <a:lstStyle/>
          <a:p>
            <a:fld id="{58F347EC-474C-401F-8514-590C7B9BB5FA}" type="slidenum">
              <a:rPr lang="tr-TR" smtClean="0"/>
              <a:t>3</a:t>
            </a:fld>
            <a:endParaRPr lang="tr-TR"/>
          </a:p>
        </p:txBody>
      </p:sp>
      <p:sp>
        <p:nvSpPr>
          <p:cNvPr id="15" name="Google Shape;9237;p73">
            <a:extLst>
              <a:ext uri="{FF2B5EF4-FFF2-40B4-BE49-F238E27FC236}">
                <a16:creationId xmlns:a16="http://schemas.microsoft.com/office/drawing/2014/main" id="{9A36BD6A-EE25-E29C-4B81-199A2D998FED}"/>
              </a:ext>
            </a:extLst>
          </p:cNvPr>
          <p:cNvSpPr/>
          <p:nvPr/>
        </p:nvSpPr>
        <p:spPr>
          <a:xfrm>
            <a:off x="5965783" y="1399957"/>
            <a:ext cx="380982" cy="327013"/>
          </a:xfrm>
          <a:custGeom>
            <a:avLst/>
            <a:gdLst/>
            <a:ahLst/>
            <a:cxnLst/>
            <a:rect l="l" t="t" r="r" b="b"/>
            <a:pathLst>
              <a:path w="11847" h="11816" extrusionOk="0">
                <a:moveTo>
                  <a:pt x="3151" y="694"/>
                </a:moveTo>
                <a:cubicBezTo>
                  <a:pt x="3718" y="694"/>
                  <a:pt x="4159" y="1166"/>
                  <a:pt x="4159" y="1734"/>
                </a:cubicBezTo>
                <a:cubicBezTo>
                  <a:pt x="4159" y="2301"/>
                  <a:pt x="3686" y="2742"/>
                  <a:pt x="3151" y="2742"/>
                </a:cubicBezTo>
                <a:cubicBezTo>
                  <a:pt x="2584" y="2742"/>
                  <a:pt x="2111" y="2269"/>
                  <a:pt x="2111" y="1734"/>
                </a:cubicBezTo>
                <a:cubicBezTo>
                  <a:pt x="2080" y="1166"/>
                  <a:pt x="2552" y="694"/>
                  <a:pt x="3151" y="694"/>
                </a:cubicBezTo>
                <a:close/>
                <a:moveTo>
                  <a:pt x="8727" y="694"/>
                </a:moveTo>
                <a:cubicBezTo>
                  <a:pt x="9326" y="694"/>
                  <a:pt x="9767" y="1166"/>
                  <a:pt x="9767" y="1734"/>
                </a:cubicBezTo>
                <a:cubicBezTo>
                  <a:pt x="9767" y="2301"/>
                  <a:pt x="9294" y="2742"/>
                  <a:pt x="8727" y="2742"/>
                </a:cubicBezTo>
                <a:cubicBezTo>
                  <a:pt x="8128" y="2742"/>
                  <a:pt x="7719" y="2269"/>
                  <a:pt x="7719" y="1734"/>
                </a:cubicBezTo>
                <a:cubicBezTo>
                  <a:pt x="7656" y="1166"/>
                  <a:pt x="8128" y="694"/>
                  <a:pt x="8727" y="694"/>
                </a:cubicBezTo>
                <a:close/>
                <a:moveTo>
                  <a:pt x="5923" y="4852"/>
                </a:moveTo>
                <a:cubicBezTo>
                  <a:pt x="6522" y="4852"/>
                  <a:pt x="6994" y="5325"/>
                  <a:pt x="6994" y="5861"/>
                </a:cubicBezTo>
                <a:cubicBezTo>
                  <a:pt x="6994" y="6396"/>
                  <a:pt x="6522" y="6869"/>
                  <a:pt x="5923" y="6869"/>
                </a:cubicBezTo>
                <a:cubicBezTo>
                  <a:pt x="5356" y="6869"/>
                  <a:pt x="4883" y="6428"/>
                  <a:pt x="4883" y="5861"/>
                </a:cubicBezTo>
                <a:cubicBezTo>
                  <a:pt x="4883" y="5294"/>
                  <a:pt x="5356" y="4852"/>
                  <a:pt x="5923" y="4852"/>
                </a:cubicBezTo>
                <a:close/>
                <a:moveTo>
                  <a:pt x="3151" y="3466"/>
                </a:moveTo>
                <a:cubicBezTo>
                  <a:pt x="3875" y="3466"/>
                  <a:pt x="4600" y="3813"/>
                  <a:pt x="5072" y="4380"/>
                </a:cubicBezTo>
                <a:cubicBezTo>
                  <a:pt x="4537" y="4695"/>
                  <a:pt x="4159" y="5231"/>
                  <a:pt x="4159" y="5861"/>
                </a:cubicBezTo>
                <a:cubicBezTo>
                  <a:pt x="4159" y="6239"/>
                  <a:pt x="4285" y="6617"/>
                  <a:pt x="4505" y="6900"/>
                </a:cubicBezTo>
                <a:lnTo>
                  <a:pt x="693" y="6900"/>
                </a:lnTo>
                <a:lnTo>
                  <a:pt x="693" y="5892"/>
                </a:lnTo>
                <a:cubicBezTo>
                  <a:pt x="693" y="4569"/>
                  <a:pt x="1796" y="3466"/>
                  <a:pt x="3151" y="3466"/>
                </a:cubicBezTo>
                <a:close/>
                <a:moveTo>
                  <a:pt x="8696" y="3498"/>
                </a:moveTo>
                <a:cubicBezTo>
                  <a:pt x="10019" y="3498"/>
                  <a:pt x="11121" y="4600"/>
                  <a:pt x="11121" y="5955"/>
                </a:cubicBezTo>
                <a:lnTo>
                  <a:pt x="11121" y="6932"/>
                </a:lnTo>
                <a:lnTo>
                  <a:pt x="7309" y="6932"/>
                </a:lnTo>
                <a:cubicBezTo>
                  <a:pt x="7561" y="6617"/>
                  <a:pt x="7656" y="6270"/>
                  <a:pt x="7656" y="5892"/>
                </a:cubicBezTo>
                <a:cubicBezTo>
                  <a:pt x="7656" y="5262"/>
                  <a:pt x="7309" y="4726"/>
                  <a:pt x="6774" y="4411"/>
                </a:cubicBezTo>
                <a:cubicBezTo>
                  <a:pt x="7215" y="3813"/>
                  <a:pt x="7939" y="3498"/>
                  <a:pt x="8696" y="3498"/>
                </a:cubicBezTo>
                <a:close/>
                <a:moveTo>
                  <a:pt x="5923" y="7625"/>
                </a:moveTo>
                <a:cubicBezTo>
                  <a:pt x="6207" y="7625"/>
                  <a:pt x="6490" y="7656"/>
                  <a:pt x="6711" y="7751"/>
                </a:cubicBezTo>
                <a:lnTo>
                  <a:pt x="5923" y="8791"/>
                </a:lnTo>
                <a:lnTo>
                  <a:pt x="5135" y="7751"/>
                </a:lnTo>
                <a:cubicBezTo>
                  <a:pt x="5388" y="7688"/>
                  <a:pt x="5671" y="7625"/>
                  <a:pt x="5923" y="7625"/>
                </a:cubicBezTo>
                <a:close/>
                <a:moveTo>
                  <a:pt x="4505" y="8066"/>
                </a:moveTo>
                <a:lnTo>
                  <a:pt x="5577" y="9484"/>
                </a:lnTo>
                <a:lnTo>
                  <a:pt x="5577" y="11153"/>
                </a:lnTo>
                <a:lnTo>
                  <a:pt x="3497" y="11153"/>
                </a:lnTo>
                <a:lnTo>
                  <a:pt x="3497" y="10019"/>
                </a:lnTo>
                <a:cubicBezTo>
                  <a:pt x="3497" y="9200"/>
                  <a:pt x="3875" y="8507"/>
                  <a:pt x="4505" y="8066"/>
                </a:cubicBezTo>
                <a:close/>
                <a:moveTo>
                  <a:pt x="7341" y="8066"/>
                </a:moveTo>
                <a:cubicBezTo>
                  <a:pt x="7939" y="8507"/>
                  <a:pt x="8381" y="9263"/>
                  <a:pt x="8381" y="10051"/>
                </a:cubicBezTo>
                <a:lnTo>
                  <a:pt x="8381" y="11153"/>
                </a:lnTo>
                <a:lnTo>
                  <a:pt x="6301" y="11153"/>
                </a:lnTo>
                <a:lnTo>
                  <a:pt x="6301" y="9484"/>
                </a:lnTo>
                <a:lnTo>
                  <a:pt x="7341" y="8066"/>
                </a:lnTo>
                <a:close/>
                <a:moveTo>
                  <a:pt x="3088" y="1"/>
                </a:moveTo>
                <a:cubicBezTo>
                  <a:pt x="2143" y="1"/>
                  <a:pt x="1355" y="788"/>
                  <a:pt x="1355" y="1734"/>
                </a:cubicBezTo>
                <a:cubicBezTo>
                  <a:pt x="1355" y="2238"/>
                  <a:pt x="1575" y="2679"/>
                  <a:pt x="1922" y="2994"/>
                </a:cubicBezTo>
                <a:cubicBezTo>
                  <a:pt x="788" y="3466"/>
                  <a:pt x="0" y="4569"/>
                  <a:pt x="0" y="5861"/>
                </a:cubicBezTo>
                <a:lnTo>
                  <a:pt x="0" y="7247"/>
                </a:lnTo>
                <a:cubicBezTo>
                  <a:pt x="0" y="7436"/>
                  <a:pt x="158" y="7593"/>
                  <a:pt x="347" y="7593"/>
                </a:cubicBezTo>
                <a:lnTo>
                  <a:pt x="3938" y="7593"/>
                </a:lnTo>
                <a:cubicBezTo>
                  <a:pt x="3214" y="8192"/>
                  <a:pt x="2741" y="9043"/>
                  <a:pt x="2741" y="10019"/>
                </a:cubicBezTo>
                <a:lnTo>
                  <a:pt x="2741" y="11437"/>
                </a:lnTo>
                <a:cubicBezTo>
                  <a:pt x="2741" y="11658"/>
                  <a:pt x="2899" y="11815"/>
                  <a:pt x="3088" y="11815"/>
                </a:cubicBezTo>
                <a:lnTo>
                  <a:pt x="8696" y="11815"/>
                </a:lnTo>
                <a:cubicBezTo>
                  <a:pt x="8885" y="11815"/>
                  <a:pt x="9042" y="11658"/>
                  <a:pt x="9042" y="11437"/>
                </a:cubicBezTo>
                <a:lnTo>
                  <a:pt x="9042" y="10019"/>
                </a:lnTo>
                <a:cubicBezTo>
                  <a:pt x="9042" y="9043"/>
                  <a:pt x="8570" y="8192"/>
                  <a:pt x="7876" y="7593"/>
                </a:cubicBezTo>
                <a:lnTo>
                  <a:pt x="11436" y="7593"/>
                </a:lnTo>
                <a:cubicBezTo>
                  <a:pt x="11657" y="7593"/>
                  <a:pt x="11815" y="7436"/>
                  <a:pt x="11815" y="7247"/>
                </a:cubicBezTo>
                <a:lnTo>
                  <a:pt x="11815" y="5861"/>
                </a:lnTo>
                <a:cubicBezTo>
                  <a:pt x="11846" y="4600"/>
                  <a:pt x="11027" y="3466"/>
                  <a:pt x="9861" y="2994"/>
                </a:cubicBezTo>
                <a:cubicBezTo>
                  <a:pt x="10239" y="2679"/>
                  <a:pt x="10428" y="2206"/>
                  <a:pt x="10428" y="1734"/>
                </a:cubicBezTo>
                <a:cubicBezTo>
                  <a:pt x="10428" y="788"/>
                  <a:pt x="9641" y="1"/>
                  <a:pt x="8696" y="1"/>
                </a:cubicBezTo>
                <a:cubicBezTo>
                  <a:pt x="7750" y="1"/>
                  <a:pt x="6963" y="788"/>
                  <a:pt x="6963" y="1734"/>
                </a:cubicBezTo>
                <a:cubicBezTo>
                  <a:pt x="6963" y="2238"/>
                  <a:pt x="7152" y="2679"/>
                  <a:pt x="7498" y="2994"/>
                </a:cubicBezTo>
                <a:cubicBezTo>
                  <a:pt x="6931" y="3214"/>
                  <a:pt x="6396" y="3624"/>
                  <a:pt x="6049" y="4159"/>
                </a:cubicBezTo>
                <a:lnTo>
                  <a:pt x="5734" y="4159"/>
                </a:lnTo>
                <a:cubicBezTo>
                  <a:pt x="5388" y="3655"/>
                  <a:pt x="4883" y="3214"/>
                  <a:pt x="4285" y="2994"/>
                </a:cubicBezTo>
                <a:cubicBezTo>
                  <a:pt x="4631" y="2679"/>
                  <a:pt x="4820" y="2238"/>
                  <a:pt x="4820" y="1734"/>
                </a:cubicBezTo>
                <a:cubicBezTo>
                  <a:pt x="4820" y="788"/>
                  <a:pt x="4033" y="1"/>
                  <a:pt x="3088" y="1"/>
                </a:cubicBezTo>
                <a:close/>
              </a:path>
            </a:pathLst>
          </a:custGeom>
          <a:solidFill>
            <a:schemeClr val="bg1"/>
          </a:solidFill>
          <a:ln>
            <a:noFill/>
          </a:ln>
        </p:spPr>
        <p:txBody>
          <a:bodyPr spcFirstLastPara="1" wrap="square" lIns="91401" tIns="91401" rIns="91401" bIns="91401" anchor="ctr" anchorCtr="0">
            <a:noAutofit/>
          </a:bodyPr>
          <a:lstStyle/>
          <a:p>
            <a:pPr defTabSz="914126">
              <a:spcBef>
                <a:spcPct val="0"/>
              </a:spcBef>
              <a:spcAft>
                <a:spcPct val="0"/>
              </a:spcAft>
              <a:defRPr/>
            </a:pPr>
            <a:endParaRPr sz="1799" dirty="0">
              <a:solidFill>
                <a:prstClr val="white">
                  <a:lumMod val="95000"/>
                </a:prstClr>
              </a:solidFill>
              <a:latin typeface="Calibri" panose="020F0502020204030204"/>
              <a:cs typeface="Arial"/>
            </a:endParaRPr>
          </a:p>
        </p:txBody>
      </p:sp>
      <p:sp>
        <p:nvSpPr>
          <p:cNvPr id="16" name="Google Shape;9176;p73">
            <a:extLst>
              <a:ext uri="{FF2B5EF4-FFF2-40B4-BE49-F238E27FC236}">
                <a16:creationId xmlns:a16="http://schemas.microsoft.com/office/drawing/2014/main" id="{B59409CF-7E66-6D70-6E50-099340CE3FE8}"/>
              </a:ext>
            </a:extLst>
          </p:cNvPr>
          <p:cNvSpPr/>
          <p:nvPr/>
        </p:nvSpPr>
        <p:spPr>
          <a:xfrm>
            <a:off x="4666499" y="2104618"/>
            <a:ext cx="395224" cy="426996"/>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solidFill>
            <a:schemeClr val="bg1"/>
          </a:solidFill>
          <a:ln>
            <a:noFill/>
          </a:ln>
        </p:spPr>
        <p:txBody>
          <a:bodyPr spcFirstLastPara="1" wrap="square" lIns="91401" tIns="91401" rIns="91401" bIns="91401" anchor="ctr" anchorCtr="0">
            <a:noAutofit/>
          </a:bodyPr>
          <a:lstStyle/>
          <a:p>
            <a:pPr marL="0" marR="0" lvl="0" indent="0" defTabSz="914126" eaLnBrk="1" fontAlgn="auto" latinLnBrk="0" hangingPunct="1">
              <a:lnSpc>
                <a:spcPct val="100000"/>
              </a:lnSpc>
              <a:spcBef>
                <a:spcPct val="0"/>
              </a:spcBef>
              <a:spcAft>
                <a:spcPct val="0"/>
              </a:spcAft>
              <a:buClrTx/>
              <a:buSzTx/>
              <a:buFontTx/>
              <a:buNone/>
              <a:tabLst/>
              <a:defRPr/>
            </a:pPr>
            <a:endParaRPr kumimoji="0" sz="1799" b="0" i="0" u="none" strike="noStrike" kern="0" cap="none" spc="0" normalizeH="0" baseline="0" noProof="0" dirty="0">
              <a:ln>
                <a:noFill/>
              </a:ln>
              <a:solidFill>
                <a:prstClr val="white">
                  <a:lumMod val="95000"/>
                </a:prstClr>
              </a:solidFill>
              <a:effectLst/>
              <a:uLnTx/>
              <a:uFillTx/>
              <a:latin typeface="Calibri" panose="020F0502020204030204"/>
              <a:cs typeface="Arial"/>
            </a:endParaRPr>
          </a:p>
        </p:txBody>
      </p:sp>
      <p:sp>
        <p:nvSpPr>
          <p:cNvPr id="17" name="Google Shape;9168;p73">
            <a:extLst>
              <a:ext uri="{FF2B5EF4-FFF2-40B4-BE49-F238E27FC236}">
                <a16:creationId xmlns:a16="http://schemas.microsoft.com/office/drawing/2014/main" id="{237D9510-42C9-FA15-96C7-86773CB2478A}"/>
              </a:ext>
            </a:extLst>
          </p:cNvPr>
          <p:cNvSpPr/>
          <p:nvPr/>
        </p:nvSpPr>
        <p:spPr>
          <a:xfrm>
            <a:off x="4102620" y="3776116"/>
            <a:ext cx="426169" cy="362307"/>
          </a:xfrm>
          <a:custGeom>
            <a:avLst/>
            <a:gdLst/>
            <a:ahLst/>
            <a:cxnLst/>
            <a:rect l="l" t="t" r="r" b="b"/>
            <a:pathLst>
              <a:path w="12005" h="11060" extrusionOk="0">
                <a:moveTo>
                  <a:pt x="2049" y="2049"/>
                </a:moveTo>
                <a:cubicBezTo>
                  <a:pt x="2238" y="2049"/>
                  <a:pt x="2395" y="2206"/>
                  <a:pt x="2395" y="2395"/>
                </a:cubicBezTo>
                <a:cubicBezTo>
                  <a:pt x="2395" y="2584"/>
                  <a:pt x="2238" y="2742"/>
                  <a:pt x="2049" y="2742"/>
                </a:cubicBezTo>
                <a:cubicBezTo>
                  <a:pt x="1860" y="2742"/>
                  <a:pt x="1702" y="2584"/>
                  <a:pt x="1702" y="2395"/>
                </a:cubicBezTo>
                <a:cubicBezTo>
                  <a:pt x="1734" y="2206"/>
                  <a:pt x="1860" y="2049"/>
                  <a:pt x="2049" y="2049"/>
                </a:cubicBezTo>
                <a:close/>
                <a:moveTo>
                  <a:pt x="9736" y="2049"/>
                </a:moveTo>
                <a:cubicBezTo>
                  <a:pt x="9925" y="2049"/>
                  <a:pt x="10082" y="2206"/>
                  <a:pt x="10082" y="2395"/>
                </a:cubicBezTo>
                <a:cubicBezTo>
                  <a:pt x="10082" y="2584"/>
                  <a:pt x="9925" y="2742"/>
                  <a:pt x="9736" y="2742"/>
                </a:cubicBezTo>
                <a:cubicBezTo>
                  <a:pt x="9515" y="2742"/>
                  <a:pt x="9358" y="2584"/>
                  <a:pt x="9358" y="2395"/>
                </a:cubicBezTo>
                <a:cubicBezTo>
                  <a:pt x="9358" y="2206"/>
                  <a:pt x="9515" y="2049"/>
                  <a:pt x="9736" y="2049"/>
                </a:cubicBezTo>
                <a:close/>
                <a:moveTo>
                  <a:pt x="2049" y="3719"/>
                </a:moveTo>
                <a:lnTo>
                  <a:pt x="3151" y="5514"/>
                </a:lnTo>
                <a:lnTo>
                  <a:pt x="946" y="5514"/>
                </a:lnTo>
                <a:lnTo>
                  <a:pt x="2049" y="3719"/>
                </a:lnTo>
                <a:close/>
                <a:moveTo>
                  <a:pt x="9736" y="3719"/>
                </a:moveTo>
                <a:lnTo>
                  <a:pt x="10838" y="5514"/>
                </a:lnTo>
                <a:lnTo>
                  <a:pt x="8633" y="5514"/>
                </a:lnTo>
                <a:lnTo>
                  <a:pt x="9736" y="3719"/>
                </a:lnTo>
                <a:close/>
                <a:moveTo>
                  <a:pt x="3435" y="6207"/>
                </a:moveTo>
                <a:cubicBezTo>
                  <a:pt x="3466" y="6964"/>
                  <a:pt x="2836" y="7594"/>
                  <a:pt x="2049" y="7594"/>
                </a:cubicBezTo>
                <a:cubicBezTo>
                  <a:pt x="1292" y="7594"/>
                  <a:pt x="662" y="6964"/>
                  <a:pt x="662" y="6207"/>
                </a:cubicBezTo>
                <a:close/>
                <a:moveTo>
                  <a:pt x="11090" y="6207"/>
                </a:moveTo>
                <a:cubicBezTo>
                  <a:pt x="11090" y="6964"/>
                  <a:pt x="10460" y="7594"/>
                  <a:pt x="9736" y="7594"/>
                </a:cubicBezTo>
                <a:cubicBezTo>
                  <a:pt x="8980" y="7594"/>
                  <a:pt x="8350" y="6964"/>
                  <a:pt x="8350" y="6207"/>
                </a:cubicBezTo>
                <a:close/>
                <a:moveTo>
                  <a:pt x="5892" y="663"/>
                </a:moveTo>
                <a:cubicBezTo>
                  <a:pt x="6113" y="663"/>
                  <a:pt x="6270" y="820"/>
                  <a:pt x="6270" y="1009"/>
                </a:cubicBezTo>
                <a:lnTo>
                  <a:pt x="6270" y="8980"/>
                </a:lnTo>
                <a:lnTo>
                  <a:pt x="5546" y="8980"/>
                </a:lnTo>
                <a:lnTo>
                  <a:pt x="5546" y="1009"/>
                </a:lnTo>
                <a:cubicBezTo>
                  <a:pt x="5546" y="820"/>
                  <a:pt x="5703" y="663"/>
                  <a:pt x="5892" y="663"/>
                </a:cubicBezTo>
                <a:close/>
                <a:moveTo>
                  <a:pt x="8003" y="9673"/>
                </a:moveTo>
                <a:cubicBezTo>
                  <a:pt x="8192" y="9673"/>
                  <a:pt x="8350" y="9830"/>
                  <a:pt x="8350" y="10020"/>
                </a:cubicBezTo>
                <a:lnTo>
                  <a:pt x="8350" y="10398"/>
                </a:lnTo>
                <a:lnTo>
                  <a:pt x="3466" y="10398"/>
                </a:lnTo>
                <a:lnTo>
                  <a:pt x="3466" y="10020"/>
                </a:lnTo>
                <a:cubicBezTo>
                  <a:pt x="3466" y="9830"/>
                  <a:pt x="3624" y="9673"/>
                  <a:pt x="3813" y="9673"/>
                </a:cubicBezTo>
                <a:close/>
                <a:moveTo>
                  <a:pt x="5955" y="1"/>
                </a:moveTo>
                <a:cubicBezTo>
                  <a:pt x="5357" y="1"/>
                  <a:pt x="4916" y="474"/>
                  <a:pt x="4916" y="1009"/>
                </a:cubicBezTo>
                <a:lnTo>
                  <a:pt x="4916" y="1167"/>
                </a:lnTo>
                <a:cubicBezTo>
                  <a:pt x="3970" y="1671"/>
                  <a:pt x="3655" y="1891"/>
                  <a:pt x="3057" y="1954"/>
                </a:cubicBezTo>
                <a:cubicBezTo>
                  <a:pt x="2899" y="1608"/>
                  <a:pt x="2553" y="1324"/>
                  <a:pt x="2112" y="1324"/>
                </a:cubicBezTo>
                <a:cubicBezTo>
                  <a:pt x="1734" y="1324"/>
                  <a:pt x="1387" y="1576"/>
                  <a:pt x="1166" y="1923"/>
                </a:cubicBezTo>
                <a:cubicBezTo>
                  <a:pt x="946" y="1891"/>
                  <a:pt x="694" y="1797"/>
                  <a:pt x="505" y="1734"/>
                </a:cubicBezTo>
                <a:cubicBezTo>
                  <a:pt x="454" y="1708"/>
                  <a:pt x="404" y="1697"/>
                  <a:pt x="355" y="1697"/>
                </a:cubicBezTo>
                <a:cubicBezTo>
                  <a:pt x="224" y="1697"/>
                  <a:pt x="110" y="1784"/>
                  <a:pt x="64" y="1923"/>
                </a:cubicBezTo>
                <a:cubicBezTo>
                  <a:pt x="1" y="2112"/>
                  <a:pt x="64" y="2301"/>
                  <a:pt x="284" y="2364"/>
                </a:cubicBezTo>
                <a:cubicBezTo>
                  <a:pt x="536" y="2458"/>
                  <a:pt x="820" y="2553"/>
                  <a:pt x="1135" y="2616"/>
                </a:cubicBezTo>
                <a:cubicBezTo>
                  <a:pt x="1229" y="2899"/>
                  <a:pt x="1387" y="3151"/>
                  <a:pt x="1607" y="3277"/>
                </a:cubicBezTo>
                <a:lnTo>
                  <a:pt x="127" y="5703"/>
                </a:lnTo>
                <a:cubicBezTo>
                  <a:pt x="64" y="5735"/>
                  <a:pt x="64" y="5829"/>
                  <a:pt x="64" y="5892"/>
                </a:cubicBezTo>
                <a:lnTo>
                  <a:pt x="64" y="6239"/>
                </a:lnTo>
                <a:cubicBezTo>
                  <a:pt x="64" y="7405"/>
                  <a:pt x="1009" y="8350"/>
                  <a:pt x="2175" y="8350"/>
                </a:cubicBezTo>
                <a:cubicBezTo>
                  <a:pt x="3309" y="8350"/>
                  <a:pt x="4254" y="7405"/>
                  <a:pt x="4254" y="6239"/>
                </a:cubicBezTo>
                <a:lnTo>
                  <a:pt x="4254" y="5892"/>
                </a:lnTo>
                <a:cubicBezTo>
                  <a:pt x="4254" y="5829"/>
                  <a:pt x="4254" y="5766"/>
                  <a:pt x="4222" y="5703"/>
                </a:cubicBezTo>
                <a:lnTo>
                  <a:pt x="2710" y="3277"/>
                </a:lnTo>
                <a:cubicBezTo>
                  <a:pt x="2962" y="3183"/>
                  <a:pt x="3120" y="2931"/>
                  <a:pt x="3183" y="2647"/>
                </a:cubicBezTo>
                <a:cubicBezTo>
                  <a:pt x="3844" y="2553"/>
                  <a:pt x="4222" y="2332"/>
                  <a:pt x="4947" y="1954"/>
                </a:cubicBezTo>
                <a:lnTo>
                  <a:pt x="4947" y="8980"/>
                </a:lnTo>
                <a:lnTo>
                  <a:pt x="3939" y="8980"/>
                </a:lnTo>
                <a:cubicBezTo>
                  <a:pt x="3340" y="8980"/>
                  <a:pt x="2899" y="9421"/>
                  <a:pt x="2899" y="9988"/>
                </a:cubicBezTo>
                <a:lnTo>
                  <a:pt x="2899" y="10713"/>
                </a:lnTo>
                <a:cubicBezTo>
                  <a:pt x="2899" y="10902"/>
                  <a:pt x="3057" y="11059"/>
                  <a:pt x="3246" y="11059"/>
                </a:cubicBezTo>
                <a:lnTo>
                  <a:pt x="8822" y="11059"/>
                </a:lnTo>
                <a:cubicBezTo>
                  <a:pt x="9011" y="11059"/>
                  <a:pt x="9169" y="10902"/>
                  <a:pt x="9169" y="10713"/>
                </a:cubicBezTo>
                <a:lnTo>
                  <a:pt x="9169" y="9988"/>
                </a:lnTo>
                <a:cubicBezTo>
                  <a:pt x="9169" y="9389"/>
                  <a:pt x="8696" y="8980"/>
                  <a:pt x="8129" y="8980"/>
                </a:cubicBezTo>
                <a:lnTo>
                  <a:pt x="7089" y="8980"/>
                </a:lnTo>
                <a:lnTo>
                  <a:pt x="7089" y="1954"/>
                </a:lnTo>
                <a:cubicBezTo>
                  <a:pt x="7814" y="2332"/>
                  <a:pt x="8224" y="2553"/>
                  <a:pt x="8885" y="2647"/>
                </a:cubicBezTo>
                <a:cubicBezTo>
                  <a:pt x="8980" y="2931"/>
                  <a:pt x="9137" y="3120"/>
                  <a:pt x="9358" y="3277"/>
                </a:cubicBezTo>
                <a:lnTo>
                  <a:pt x="7877" y="5703"/>
                </a:lnTo>
                <a:cubicBezTo>
                  <a:pt x="7814" y="5735"/>
                  <a:pt x="7814" y="5829"/>
                  <a:pt x="7814" y="5892"/>
                </a:cubicBezTo>
                <a:lnTo>
                  <a:pt x="7814" y="6239"/>
                </a:lnTo>
                <a:cubicBezTo>
                  <a:pt x="7814" y="7405"/>
                  <a:pt x="8759" y="8350"/>
                  <a:pt x="9925" y="8350"/>
                </a:cubicBezTo>
                <a:cubicBezTo>
                  <a:pt x="11059" y="8350"/>
                  <a:pt x="12004" y="7405"/>
                  <a:pt x="12004" y="6239"/>
                </a:cubicBezTo>
                <a:lnTo>
                  <a:pt x="12004" y="5892"/>
                </a:lnTo>
                <a:cubicBezTo>
                  <a:pt x="12004" y="5829"/>
                  <a:pt x="12004" y="5766"/>
                  <a:pt x="11973" y="5703"/>
                </a:cubicBezTo>
                <a:lnTo>
                  <a:pt x="10460" y="3277"/>
                </a:lnTo>
                <a:cubicBezTo>
                  <a:pt x="10523" y="3151"/>
                  <a:pt x="10681" y="2899"/>
                  <a:pt x="10744" y="2616"/>
                </a:cubicBezTo>
                <a:cubicBezTo>
                  <a:pt x="11027" y="2553"/>
                  <a:pt x="11343" y="2458"/>
                  <a:pt x="11626" y="2364"/>
                </a:cubicBezTo>
                <a:cubicBezTo>
                  <a:pt x="11815" y="2269"/>
                  <a:pt x="11878" y="2080"/>
                  <a:pt x="11815" y="1923"/>
                </a:cubicBezTo>
                <a:cubicBezTo>
                  <a:pt x="11746" y="1784"/>
                  <a:pt x="11626" y="1697"/>
                  <a:pt x="11505" y="1697"/>
                </a:cubicBezTo>
                <a:cubicBezTo>
                  <a:pt x="11461" y="1697"/>
                  <a:pt x="11416" y="1708"/>
                  <a:pt x="11374" y="1734"/>
                </a:cubicBezTo>
                <a:cubicBezTo>
                  <a:pt x="11122" y="1797"/>
                  <a:pt x="10933" y="1891"/>
                  <a:pt x="10712" y="1923"/>
                </a:cubicBezTo>
                <a:cubicBezTo>
                  <a:pt x="10555" y="1576"/>
                  <a:pt x="10208" y="1324"/>
                  <a:pt x="9767" y="1324"/>
                </a:cubicBezTo>
                <a:cubicBezTo>
                  <a:pt x="9326" y="1324"/>
                  <a:pt x="8980" y="1576"/>
                  <a:pt x="8822" y="1954"/>
                </a:cubicBezTo>
                <a:cubicBezTo>
                  <a:pt x="8224" y="1828"/>
                  <a:pt x="7908" y="1639"/>
                  <a:pt x="6963" y="1167"/>
                </a:cubicBezTo>
                <a:lnTo>
                  <a:pt x="6963" y="1009"/>
                </a:lnTo>
                <a:cubicBezTo>
                  <a:pt x="6963" y="411"/>
                  <a:pt x="6491" y="1"/>
                  <a:pt x="5955" y="1"/>
                </a:cubicBezTo>
                <a:close/>
              </a:path>
            </a:pathLst>
          </a:custGeom>
          <a:solidFill>
            <a:schemeClr val="bg1"/>
          </a:solidFill>
          <a:ln>
            <a:noFill/>
          </a:ln>
        </p:spPr>
        <p:txBody>
          <a:bodyPr spcFirstLastPara="1" wrap="square" lIns="91401" tIns="91401" rIns="91401" bIns="91401" anchor="ctr" anchorCtr="0">
            <a:noAutofit/>
          </a:bodyPr>
          <a:lstStyle/>
          <a:p>
            <a:pPr defTabSz="914126">
              <a:spcBef>
                <a:spcPct val="0"/>
              </a:spcBef>
              <a:spcAft>
                <a:spcPct val="0"/>
              </a:spcAft>
              <a:defRPr/>
            </a:pPr>
            <a:endParaRPr sz="1799" dirty="0">
              <a:solidFill>
                <a:prstClr val="white">
                  <a:lumMod val="95000"/>
                </a:prstClr>
              </a:solidFill>
              <a:latin typeface="Calibri" panose="020F0502020204030204"/>
              <a:cs typeface="Arial"/>
            </a:endParaRPr>
          </a:p>
        </p:txBody>
      </p:sp>
      <p:sp>
        <p:nvSpPr>
          <p:cNvPr id="2" name="Google Shape;9171;p73">
            <a:extLst>
              <a:ext uri="{FF2B5EF4-FFF2-40B4-BE49-F238E27FC236}">
                <a16:creationId xmlns:a16="http://schemas.microsoft.com/office/drawing/2014/main" id="{4C103C5E-D523-DDB2-CB79-31C65E3878B0}"/>
              </a:ext>
            </a:extLst>
          </p:cNvPr>
          <p:cNvSpPr/>
          <p:nvPr/>
        </p:nvSpPr>
        <p:spPr>
          <a:xfrm>
            <a:off x="6918287" y="4045592"/>
            <a:ext cx="377018" cy="398708"/>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solidFill>
            <a:schemeClr val="bg1"/>
          </a:solidFill>
          <a:ln>
            <a:noFill/>
          </a:ln>
        </p:spPr>
        <p:txBody>
          <a:bodyPr spcFirstLastPara="1" wrap="square" lIns="91401" tIns="91401" rIns="91401" bIns="91401" anchor="ctr" anchorCtr="0">
            <a:no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126">
              <a:spcBef>
                <a:spcPct val="0"/>
              </a:spcBef>
              <a:spcAft>
                <a:spcPct val="0"/>
              </a:spcAft>
              <a:defRPr/>
            </a:pPr>
            <a:endParaRPr sz="1799" dirty="0">
              <a:solidFill>
                <a:prstClr val="white">
                  <a:lumMod val="95000"/>
                </a:prstClr>
              </a:solidFill>
              <a:latin typeface="Calibri" panose="020F0502020204030204"/>
              <a:cs typeface="Arial"/>
            </a:endParaRPr>
          </a:p>
        </p:txBody>
      </p:sp>
      <p:sp>
        <p:nvSpPr>
          <p:cNvPr id="3" name="Google Shape;9258;p73">
            <a:extLst>
              <a:ext uri="{FF2B5EF4-FFF2-40B4-BE49-F238E27FC236}">
                <a16:creationId xmlns:a16="http://schemas.microsoft.com/office/drawing/2014/main" id="{80B7C47E-858D-E1FB-200F-8D9DB76464AF}"/>
              </a:ext>
            </a:extLst>
          </p:cNvPr>
          <p:cNvSpPr/>
          <p:nvPr/>
        </p:nvSpPr>
        <p:spPr>
          <a:xfrm>
            <a:off x="7057196" y="2537884"/>
            <a:ext cx="379657" cy="258202"/>
          </a:xfrm>
          <a:custGeom>
            <a:avLst/>
            <a:gdLst/>
            <a:ahLst/>
            <a:cxnLst/>
            <a:rect l="l" t="t" r="r" b="b"/>
            <a:pathLst>
              <a:path w="11909" h="7599" extrusionOk="0">
                <a:moveTo>
                  <a:pt x="9767" y="2079"/>
                </a:moveTo>
                <a:lnTo>
                  <a:pt x="9767" y="5198"/>
                </a:lnTo>
                <a:cubicBezTo>
                  <a:pt x="9735" y="5041"/>
                  <a:pt x="9672" y="4915"/>
                  <a:pt x="9546" y="4789"/>
                </a:cubicBezTo>
                <a:lnTo>
                  <a:pt x="7813" y="3056"/>
                </a:lnTo>
                <a:cubicBezTo>
                  <a:pt x="7624" y="2867"/>
                  <a:pt x="7341" y="2741"/>
                  <a:pt x="7057" y="2741"/>
                </a:cubicBezTo>
                <a:lnTo>
                  <a:pt x="6018" y="2741"/>
                </a:lnTo>
                <a:cubicBezTo>
                  <a:pt x="5923" y="2741"/>
                  <a:pt x="5797" y="2836"/>
                  <a:pt x="5734" y="2930"/>
                </a:cubicBezTo>
                <a:lnTo>
                  <a:pt x="5482" y="3403"/>
                </a:lnTo>
                <a:cubicBezTo>
                  <a:pt x="5293" y="3812"/>
                  <a:pt x="4883" y="4001"/>
                  <a:pt x="4505" y="4001"/>
                </a:cubicBezTo>
                <a:lnTo>
                  <a:pt x="5356" y="2269"/>
                </a:lnTo>
                <a:cubicBezTo>
                  <a:pt x="5419" y="2143"/>
                  <a:pt x="5576" y="2079"/>
                  <a:pt x="5671" y="2079"/>
                </a:cubicBezTo>
                <a:close/>
                <a:moveTo>
                  <a:pt x="1418" y="2079"/>
                </a:moveTo>
                <a:lnTo>
                  <a:pt x="1418" y="5545"/>
                </a:lnTo>
                <a:lnTo>
                  <a:pt x="725" y="5545"/>
                </a:lnTo>
                <a:lnTo>
                  <a:pt x="725" y="2079"/>
                </a:lnTo>
                <a:close/>
                <a:moveTo>
                  <a:pt x="11153" y="2079"/>
                </a:moveTo>
                <a:lnTo>
                  <a:pt x="11153" y="5545"/>
                </a:lnTo>
                <a:lnTo>
                  <a:pt x="10460" y="5545"/>
                </a:lnTo>
                <a:lnTo>
                  <a:pt x="10460" y="2079"/>
                </a:lnTo>
                <a:close/>
                <a:moveTo>
                  <a:pt x="6931" y="630"/>
                </a:moveTo>
                <a:cubicBezTo>
                  <a:pt x="6774" y="1008"/>
                  <a:pt x="6427" y="1323"/>
                  <a:pt x="5955" y="1323"/>
                </a:cubicBezTo>
                <a:lnTo>
                  <a:pt x="5671" y="1323"/>
                </a:lnTo>
                <a:cubicBezTo>
                  <a:pt x="5293" y="1323"/>
                  <a:pt x="4946" y="1575"/>
                  <a:pt x="4726" y="1922"/>
                </a:cubicBezTo>
                <a:lnTo>
                  <a:pt x="3655" y="4064"/>
                </a:lnTo>
                <a:cubicBezTo>
                  <a:pt x="3623" y="4127"/>
                  <a:pt x="3623" y="4253"/>
                  <a:pt x="3655" y="4316"/>
                </a:cubicBezTo>
                <a:cubicBezTo>
                  <a:pt x="3718" y="4411"/>
                  <a:pt x="3781" y="4474"/>
                  <a:pt x="3875" y="4537"/>
                </a:cubicBezTo>
                <a:cubicBezTo>
                  <a:pt x="4088" y="4627"/>
                  <a:pt x="4310" y="4670"/>
                  <a:pt x="4532" y="4670"/>
                </a:cubicBezTo>
                <a:cubicBezTo>
                  <a:pt x="5165" y="4670"/>
                  <a:pt x="5785" y="4316"/>
                  <a:pt x="6112" y="3686"/>
                </a:cubicBezTo>
                <a:lnTo>
                  <a:pt x="6238" y="3434"/>
                </a:lnTo>
                <a:lnTo>
                  <a:pt x="7026" y="3434"/>
                </a:lnTo>
                <a:cubicBezTo>
                  <a:pt x="7089" y="3434"/>
                  <a:pt x="7215" y="3466"/>
                  <a:pt x="7246" y="3529"/>
                </a:cubicBezTo>
                <a:lnTo>
                  <a:pt x="8979" y="5261"/>
                </a:lnTo>
                <a:cubicBezTo>
                  <a:pt x="9137" y="5419"/>
                  <a:pt x="9137" y="5545"/>
                  <a:pt x="9105" y="5640"/>
                </a:cubicBezTo>
                <a:cubicBezTo>
                  <a:pt x="9105" y="5671"/>
                  <a:pt x="9042" y="5829"/>
                  <a:pt x="8885" y="5860"/>
                </a:cubicBezTo>
                <a:lnTo>
                  <a:pt x="5576" y="6805"/>
                </a:lnTo>
                <a:cubicBezTo>
                  <a:pt x="5543" y="6814"/>
                  <a:pt x="5507" y="6818"/>
                  <a:pt x="5470" y="6818"/>
                </a:cubicBezTo>
                <a:cubicBezTo>
                  <a:pt x="5371" y="6818"/>
                  <a:pt x="5268" y="6788"/>
                  <a:pt x="5198" y="6742"/>
                </a:cubicBezTo>
                <a:lnTo>
                  <a:pt x="4096" y="5640"/>
                </a:lnTo>
                <a:cubicBezTo>
                  <a:pt x="4033" y="5545"/>
                  <a:pt x="3938" y="5514"/>
                  <a:pt x="3875" y="5514"/>
                </a:cubicBezTo>
                <a:lnTo>
                  <a:pt x="2111" y="5514"/>
                </a:lnTo>
                <a:lnTo>
                  <a:pt x="2111" y="2048"/>
                </a:lnTo>
                <a:lnTo>
                  <a:pt x="2741" y="2048"/>
                </a:lnTo>
                <a:cubicBezTo>
                  <a:pt x="3119" y="2048"/>
                  <a:pt x="3466" y="1796"/>
                  <a:pt x="3686" y="1449"/>
                </a:cubicBezTo>
                <a:lnTo>
                  <a:pt x="4001" y="819"/>
                </a:lnTo>
                <a:cubicBezTo>
                  <a:pt x="4064" y="693"/>
                  <a:pt x="4190" y="630"/>
                  <a:pt x="4316" y="630"/>
                </a:cubicBezTo>
                <a:close/>
                <a:moveTo>
                  <a:pt x="4316" y="0"/>
                </a:moveTo>
                <a:cubicBezTo>
                  <a:pt x="3907" y="0"/>
                  <a:pt x="3560" y="221"/>
                  <a:pt x="3371" y="599"/>
                </a:cubicBezTo>
                <a:lnTo>
                  <a:pt x="3056" y="1229"/>
                </a:lnTo>
                <a:cubicBezTo>
                  <a:pt x="2962" y="1323"/>
                  <a:pt x="2836" y="1418"/>
                  <a:pt x="2741" y="1418"/>
                </a:cubicBezTo>
                <a:lnTo>
                  <a:pt x="378" y="1418"/>
                </a:lnTo>
                <a:cubicBezTo>
                  <a:pt x="158" y="1418"/>
                  <a:pt x="0" y="1575"/>
                  <a:pt x="0" y="1764"/>
                </a:cubicBezTo>
                <a:lnTo>
                  <a:pt x="0" y="5955"/>
                </a:lnTo>
                <a:cubicBezTo>
                  <a:pt x="0" y="6144"/>
                  <a:pt x="158" y="6301"/>
                  <a:pt x="378" y="6301"/>
                </a:cubicBezTo>
                <a:lnTo>
                  <a:pt x="3718" y="6301"/>
                </a:lnTo>
                <a:lnTo>
                  <a:pt x="4694" y="7278"/>
                </a:lnTo>
                <a:cubicBezTo>
                  <a:pt x="4894" y="7477"/>
                  <a:pt x="5139" y="7598"/>
                  <a:pt x="5410" y="7598"/>
                </a:cubicBezTo>
                <a:cubicBezTo>
                  <a:pt x="5525" y="7598"/>
                  <a:pt x="5644" y="7577"/>
                  <a:pt x="5766" y="7530"/>
                </a:cubicBezTo>
                <a:lnTo>
                  <a:pt x="9074" y="6553"/>
                </a:lnTo>
                <a:cubicBezTo>
                  <a:pt x="9263" y="6522"/>
                  <a:pt x="9420" y="6396"/>
                  <a:pt x="9578" y="6238"/>
                </a:cubicBezTo>
                <a:lnTo>
                  <a:pt x="11562" y="6238"/>
                </a:lnTo>
                <a:cubicBezTo>
                  <a:pt x="11751" y="6238"/>
                  <a:pt x="11909" y="6081"/>
                  <a:pt x="11909" y="5892"/>
                </a:cubicBezTo>
                <a:lnTo>
                  <a:pt x="11909" y="1733"/>
                </a:lnTo>
                <a:cubicBezTo>
                  <a:pt x="11877" y="1544"/>
                  <a:pt x="11720" y="1386"/>
                  <a:pt x="11499" y="1386"/>
                </a:cubicBezTo>
                <a:lnTo>
                  <a:pt x="7341" y="1386"/>
                </a:lnTo>
                <a:cubicBezTo>
                  <a:pt x="7561" y="1103"/>
                  <a:pt x="7687" y="693"/>
                  <a:pt x="7687" y="347"/>
                </a:cubicBezTo>
                <a:cubicBezTo>
                  <a:pt x="7687" y="158"/>
                  <a:pt x="7530" y="0"/>
                  <a:pt x="7341" y="0"/>
                </a:cubicBezTo>
                <a:close/>
              </a:path>
            </a:pathLst>
          </a:custGeom>
          <a:solidFill>
            <a:schemeClr val="bg1"/>
          </a:solidFill>
          <a:ln>
            <a:noFill/>
          </a:ln>
        </p:spPr>
        <p:txBody>
          <a:bodyPr spcFirstLastPara="1" wrap="square" lIns="91401" tIns="91401" rIns="91401" bIns="91401" anchor="ctr" anchorCtr="0">
            <a:noAutofit/>
          </a:bodyPr>
          <a:lstStyle/>
          <a:p>
            <a:pPr defTabSz="914126">
              <a:spcBef>
                <a:spcPct val="0"/>
              </a:spcBef>
              <a:spcAft>
                <a:spcPct val="0"/>
              </a:spcAft>
              <a:defRPr/>
            </a:pPr>
            <a:endParaRPr sz="1799" dirty="0">
              <a:solidFill>
                <a:prstClr val="white">
                  <a:lumMod val="95000"/>
                </a:prstClr>
              </a:solidFill>
              <a:latin typeface="Calibri" panose="020F0502020204030204"/>
              <a:cs typeface="Arial"/>
            </a:endParaRPr>
          </a:p>
        </p:txBody>
      </p:sp>
    </p:spTree>
    <p:extLst>
      <p:ext uri="{BB962C8B-B14F-4D97-AF65-F5344CB8AC3E}">
        <p14:creationId xmlns:p14="http://schemas.microsoft.com/office/powerpoint/2010/main" val="29434962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anim calcmode="lin" valueType="num">
                                      <p:cBhvr>
                                        <p:cTn id="16" dur="500" fill="hold"/>
                                        <p:tgtEl>
                                          <p:spTgt spid="52"/>
                                        </p:tgtEl>
                                        <p:attrNameLst>
                                          <p:attrName>ppt_x</p:attrName>
                                        </p:attrNameLst>
                                      </p:cBhvr>
                                      <p:tavLst>
                                        <p:tav tm="0">
                                          <p:val>
                                            <p:strVal val="#ppt_x"/>
                                          </p:val>
                                        </p:tav>
                                        <p:tav tm="100000">
                                          <p:val>
                                            <p:strVal val="#ppt_x"/>
                                          </p:val>
                                        </p:tav>
                                      </p:tavLst>
                                    </p:anim>
                                    <p:anim calcmode="lin" valueType="num">
                                      <p:cBhvr>
                                        <p:cTn id="17" dur="500" fill="hold"/>
                                        <p:tgtEl>
                                          <p:spTgt spid="5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fltVal val="0"/>
                                          </p:val>
                                        </p:tav>
                                        <p:tav tm="100000">
                                          <p:val>
                                            <p:strVal val="#ppt_w"/>
                                          </p:val>
                                        </p:tav>
                                      </p:tavLst>
                                    </p:anim>
                                    <p:anim calcmode="lin" valueType="num">
                                      <p:cBhvr>
                                        <p:cTn id="22" dur="500" fill="hold"/>
                                        <p:tgtEl>
                                          <p:spTgt spid="51"/>
                                        </p:tgtEl>
                                        <p:attrNameLst>
                                          <p:attrName>ppt_h</p:attrName>
                                        </p:attrNameLst>
                                      </p:cBhvr>
                                      <p:tavLst>
                                        <p:tav tm="0">
                                          <p:val>
                                            <p:fltVal val="0"/>
                                          </p:val>
                                        </p:tav>
                                        <p:tav tm="100000">
                                          <p:val>
                                            <p:strVal val="#ppt_h"/>
                                          </p:val>
                                        </p:tav>
                                      </p:tavLst>
                                    </p:anim>
                                    <p:animEffect transition="in" filter="fade">
                                      <p:cBhvr>
                                        <p:cTn id="23" dur="500"/>
                                        <p:tgtEl>
                                          <p:spTgt spid="51"/>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down)">
                                      <p:cBhvr>
                                        <p:cTn id="37" dur="500"/>
                                        <p:tgtEl>
                                          <p:spTgt spid="57"/>
                                        </p:tgtEl>
                                      </p:cBhvr>
                                    </p:animEffect>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down)">
                                      <p:cBhvr>
                                        <p:cTn id="45" dur="500"/>
                                        <p:tgtEl>
                                          <p:spTgt spid="46"/>
                                        </p:tgtEl>
                                      </p:cBhvr>
                                    </p:animEffect>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down)">
                                      <p:cBhvr>
                                        <p:cTn id="49" dur="500"/>
                                        <p:tgtEl>
                                          <p:spTgt spid="49"/>
                                        </p:tgtEl>
                                      </p:cBhvr>
                                    </p:animEffect>
                                  </p:childTnLst>
                                </p:cTn>
                              </p:par>
                            </p:childTnLst>
                          </p:cTn>
                        </p:par>
                        <p:par>
                          <p:cTn id="50" fill="hold">
                            <p:stCondLst>
                              <p:cond delay="5000"/>
                            </p:stCondLst>
                            <p:childTnLst>
                              <p:par>
                                <p:cTn id="51" presetID="2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par>
                          <p:cTn id="54" fill="hold">
                            <p:stCondLst>
                              <p:cond delay="5500"/>
                            </p:stCondLst>
                            <p:childTnLst>
                              <p:par>
                                <p:cTn id="55" presetID="22" presetClass="entr" presetSubtype="4"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down)">
                                      <p:cBhvr>
                                        <p:cTn id="57" dur="500"/>
                                        <p:tgtEl>
                                          <p:spTgt spid="39"/>
                                        </p:tgtEl>
                                      </p:cBhvr>
                                    </p:animEffect>
                                  </p:childTnLst>
                                </p:cTn>
                              </p:par>
                            </p:childTnLst>
                          </p:cTn>
                        </p:par>
                        <p:par>
                          <p:cTn id="58" fill="hold">
                            <p:stCondLst>
                              <p:cond delay="6000"/>
                            </p:stCondLst>
                            <p:childTnLst>
                              <p:par>
                                <p:cTn id="59" presetID="22" presetClass="entr" presetSubtype="4"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wipe(down)">
                                      <p:cBhvr>
                                        <p:cTn id="61" dur="500"/>
                                        <p:tgtEl>
                                          <p:spTgt spid="60"/>
                                        </p:tgtEl>
                                      </p:cBhvr>
                                    </p:animEffect>
                                  </p:childTnLst>
                                </p:cTn>
                              </p:par>
                            </p:childTnLst>
                          </p:cTn>
                        </p:par>
                        <p:par>
                          <p:cTn id="62" fill="hold">
                            <p:stCondLst>
                              <p:cond delay="6500"/>
                            </p:stCondLst>
                            <p:childTnLst>
                              <p:par>
                                <p:cTn id="63" presetID="22" presetClass="entr" presetSubtype="4"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down)">
                                      <p:cBhvr>
                                        <p:cTn id="65" dur="500"/>
                                        <p:tgtEl>
                                          <p:spTgt spid="27"/>
                                        </p:tgtEl>
                                      </p:cBhvr>
                                    </p:animEffect>
                                  </p:childTnLst>
                                </p:cTn>
                              </p:par>
                            </p:childTnLst>
                          </p:cTn>
                        </p:par>
                        <p:par>
                          <p:cTn id="66" fill="hold">
                            <p:stCondLst>
                              <p:cond delay="7000"/>
                            </p:stCondLst>
                            <p:childTnLst>
                              <p:par>
                                <p:cTn id="67" presetID="22" presetClass="entr" presetSubtype="4"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down)">
                                      <p:cBhvr>
                                        <p:cTn id="69" dur="500"/>
                                        <p:tgtEl>
                                          <p:spTgt spid="45"/>
                                        </p:tgtEl>
                                      </p:cBhvr>
                                    </p:animEffect>
                                  </p:childTnLst>
                                </p:cTn>
                              </p:par>
                            </p:childTnLst>
                          </p:cTn>
                        </p:par>
                        <p:par>
                          <p:cTn id="70" fill="hold">
                            <p:stCondLst>
                              <p:cond delay="7500"/>
                            </p:stCondLst>
                            <p:childTnLst>
                              <p:par>
                                <p:cTn id="71" presetID="22" presetClass="entr" presetSubtype="4"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wipe(down)">
                                      <p:cBhvr>
                                        <p:cTn id="73" dur="500"/>
                                        <p:tgtEl>
                                          <p:spTgt spid="48"/>
                                        </p:tgtEl>
                                      </p:cBhvr>
                                    </p:animEffect>
                                  </p:childTnLst>
                                </p:cTn>
                              </p:par>
                            </p:childTnLst>
                          </p:cTn>
                        </p:par>
                        <p:par>
                          <p:cTn id="74" fill="hold">
                            <p:stCondLst>
                              <p:cond delay="8000"/>
                            </p:stCondLst>
                            <p:childTnLst>
                              <p:par>
                                <p:cTn id="75" presetID="22" presetClass="entr" presetSubtype="4"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wipe(down)">
                                      <p:cBhvr>
                                        <p:cTn id="77" dur="500"/>
                                        <p:tgtEl>
                                          <p:spTgt spid="15"/>
                                        </p:tgtEl>
                                      </p:cBhvr>
                                    </p:animEffect>
                                  </p:childTnLst>
                                </p:cTn>
                              </p:par>
                            </p:childTnLst>
                          </p:cTn>
                        </p:par>
                        <p:par>
                          <p:cTn id="78" fill="hold">
                            <p:stCondLst>
                              <p:cond delay="8500"/>
                            </p:stCondLst>
                            <p:childTnLst>
                              <p:par>
                                <p:cTn id="79" presetID="22" presetClass="entr" presetSubtype="4" fill="hold" grpId="0" nodeType="after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wipe(down)">
                                      <p:cBhvr>
                                        <p:cTn id="81" dur="500"/>
                                        <p:tgtEl>
                                          <p:spTgt spid="38"/>
                                        </p:tgtEl>
                                      </p:cBhvr>
                                    </p:animEffect>
                                  </p:childTnLst>
                                </p:cTn>
                              </p:par>
                            </p:childTnLst>
                          </p:cTn>
                        </p:par>
                        <p:par>
                          <p:cTn id="82" fill="hold">
                            <p:stCondLst>
                              <p:cond delay="9000"/>
                            </p:stCondLst>
                            <p:childTnLst>
                              <p:par>
                                <p:cTn id="83" presetID="22" presetClass="entr" presetSubtype="4"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wipe(down)">
                                      <p:cBhvr>
                                        <p:cTn id="85" dur="500"/>
                                        <p:tgtEl>
                                          <p:spTgt spid="64"/>
                                        </p:tgtEl>
                                      </p:cBhvr>
                                    </p:animEffect>
                                  </p:childTnLst>
                                </p:cTn>
                              </p:par>
                            </p:childTnLst>
                          </p:cTn>
                        </p:par>
                        <p:par>
                          <p:cTn id="86" fill="hold">
                            <p:stCondLst>
                              <p:cond delay="9500"/>
                            </p:stCondLst>
                            <p:childTnLst>
                              <p:par>
                                <p:cTn id="87" presetID="22" presetClass="entr" presetSubtype="4" fill="hold" grpId="0"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wipe(down)">
                                      <p:cBhvr>
                                        <p:cTn id="89" dur="500"/>
                                        <p:tgtEl>
                                          <p:spTgt spid="32"/>
                                        </p:tgtEl>
                                      </p:cBhvr>
                                    </p:animEffect>
                                  </p:childTnLst>
                                </p:cTn>
                              </p:par>
                            </p:childTnLst>
                          </p:cTn>
                        </p:par>
                        <p:par>
                          <p:cTn id="90" fill="hold">
                            <p:stCondLst>
                              <p:cond delay="10000"/>
                            </p:stCondLst>
                            <p:childTnLst>
                              <p:par>
                                <p:cTn id="91" presetID="22" presetClass="entr" presetSubtype="4"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wipe(down)">
                                      <p:cBhvr>
                                        <p:cTn id="93" dur="500"/>
                                        <p:tgtEl>
                                          <p:spTgt spid="44"/>
                                        </p:tgtEl>
                                      </p:cBhvr>
                                    </p:animEffect>
                                  </p:childTnLst>
                                </p:cTn>
                              </p:par>
                            </p:childTnLst>
                          </p:cTn>
                        </p:par>
                        <p:par>
                          <p:cTn id="94" fill="hold">
                            <p:stCondLst>
                              <p:cond delay="10500"/>
                            </p:stCondLst>
                            <p:childTnLst>
                              <p:par>
                                <p:cTn id="95" presetID="22" presetClass="entr" presetSubtype="4" fill="hold" grpId="0" nodeType="afterEffect">
                                  <p:stCondLst>
                                    <p:cond delay="0"/>
                                  </p:stCondLst>
                                  <p:childTnLst>
                                    <p:set>
                                      <p:cBhvr>
                                        <p:cTn id="96" dur="1" fill="hold">
                                          <p:stCondLst>
                                            <p:cond delay="0"/>
                                          </p:stCondLst>
                                        </p:cTn>
                                        <p:tgtEl>
                                          <p:spTgt spid="42"/>
                                        </p:tgtEl>
                                        <p:attrNameLst>
                                          <p:attrName>style.visibility</p:attrName>
                                        </p:attrNameLst>
                                      </p:cBhvr>
                                      <p:to>
                                        <p:strVal val="visible"/>
                                      </p:to>
                                    </p:set>
                                    <p:animEffect transition="in" filter="wipe(down)">
                                      <p:cBhvr>
                                        <p:cTn id="97" dur="500"/>
                                        <p:tgtEl>
                                          <p:spTgt spid="42"/>
                                        </p:tgtEl>
                                      </p:cBhvr>
                                    </p:animEffect>
                                  </p:childTnLst>
                                </p:cTn>
                              </p:par>
                            </p:childTnLst>
                          </p:cTn>
                        </p:par>
                        <p:par>
                          <p:cTn id="98" fill="hold">
                            <p:stCondLst>
                              <p:cond delay="11000"/>
                            </p:stCondLst>
                            <p:childTnLst>
                              <p:par>
                                <p:cTn id="99" presetID="22" presetClass="entr" presetSubtype="4" fill="hold" grpId="0" nodeType="after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wipe(down)">
                                      <p:cBhvr>
                                        <p:cTn id="101" dur="500"/>
                                        <p:tgtEl>
                                          <p:spTgt spid="37"/>
                                        </p:tgtEl>
                                      </p:cBhvr>
                                    </p:animEffect>
                                  </p:childTnLst>
                                </p:cTn>
                              </p:par>
                            </p:childTnLst>
                          </p:cTn>
                        </p:par>
                        <p:par>
                          <p:cTn id="102" fill="hold">
                            <p:stCondLst>
                              <p:cond delay="11500"/>
                            </p:stCondLst>
                            <p:childTnLst>
                              <p:par>
                                <p:cTn id="103" presetID="22" presetClass="entr" presetSubtype="4" fill="hold" grpId="0" nodeType="afterEffect">
                                  <p:stCondLst>
                                    <p:cond delay="0"/>
                                  </p:stCondLst>
                                  <p:childTnLst>
                                    <p:set>
                                      <p:cBhvr>
                                        <p:cTn id="104" dur="1" fill="hold">
                                          <p:stCondLst>
                                            <p:cond delay="0"/>
                                          </p:stCondLst>
                                        </p:cTn>
                                        <p:tgtEl>
                                          <p:spTgt spid="3"/>
                                        </p:tgtEl>
                                        <p:attrNameLst>
                                          <p:attrName>style.visibility</p:attrName>
                                        </p:attrNameLst>
                                      </p:cBhvr>
                                      <p:to>
                                        <p:strVal val="visible"/>
                                      </p:to>
                                    </p:set>
                                    <p:animEffect transition="in" filter="wipe(down)">
                                      <p:cBhvr>
                                        <p:cTn id="105" dur="500"/>
                                        <p:tgtEl>
                                          <p:spTgt spid="3"/>
                                        </p:tgtEl>
                                      </p:cBhvr>
                                    </p:animEffect>
                                  </p:childTnLst>
                                </p:cTn>
                              </p:par>
                            </p:childTnLst>
                          </p:cTn>
                        </p:par>
                        <p:par>
                          <p:cTn id="106" fill="hold">
                            <p:stCondLst>
                              <p:cond delay="12000"/>
                            </p:stCondLst>
                            <p:childTnLst>
                              <p:par>
                                <p:cTn id="107" presetID="22" presetClass="entr" presetSubtype="4" fill="hold" grpId="0" nodeType="after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wipe(down)">
                                      <p:cBhvr>
                                        <p:cTn id="109" dur="500"/>
                                        <p:tgtEl>
                                          <p:spTgt spid="28"/>
                                        </p:tgtEl>
                                      </p:cBhvr>
                                    </p:animEffect>
                                  </p:childTnLst>
                                </p:cTn>
                              </p:par>
                            </p:childTnLst>
                          </p:cTn>
                        </p:par>
                        <p:par>
                          <p:cTn id="110" fill="hold">
                            <p:stCondLst>
                              <p:cond delay="12500"/>
                            </p:stCondLst>
                            <p:childTnLst>
                              <p:par>
                                <p:cTn id="111" presetID="22" presetClass="entr" presetSubtype="4" fill="hold" grpId="0" nodeType="afterEffect">
                                  <p:stCondLst>
                                    <p:cond delay="0"/>
                                  </p:stCondLst>
                                  <p:childTnLst>
                                    <p:set>
                                      <p:cBhvr>
                                        <p:cTn id="112" dur="1" fill="hold">
                                          <p:stCondLst>
                                            <p:cond delay="0"/>
                                          </p:stCondLst>
                                        </p:cTn>
                                        <p:tgtEl>
                                          <p:spTgt spid="63"/>
                                        </p:tgtEl>
                                        <p:attrNameLst>
                                          <p:attrName>style.visibility</p:attrName>
                                        </p:attrNameLst>
                                      </p:cBhvr>
                                      <p:to>
                                        <p:strVal val="visible"/>
                                      </p:to>
                                    </p:set>
                                    <p:animEffect transition="in" filter="wipe(down)">
                                      <p:cBhvr>
                                        <p:cTn id="113" dur="500"/>
                                        <p:tgtEl>
                                          <p:spTgt spid="63"/>
                                        </p:tgtEl>
                                      </p:cBhvr>
                                    </p:animEffect>
                                  </p:childTnLst>
                                </p:cTn>
                              </p:par>
                            </p:childTnLst>
                          </p:cTn>
                        </p:par>
                        <p:par>
                          <p:cTn id="114" fill="hold">
                            <p:stCondLst>
                              <p:cond delay="13000"/>
                            </p:stCondLst>
                            <p:childTnLst>
                              <p:par>
                                <p:cTn id="115" presetID="22" presetClass="entr" presetSubtype="4" fill="hold" grpId="0" nodeType="afterEffect">
                                  <p:stCondLst>
                                    <p:cond delay="0"/>
                                  </p:stCondLst>
                                  <p:childTnLst>
                                    <p:set>
                                      <p:cBhvr>
                                        <p:cTn id="116" dur="1" fill="hold">
                                          <p:stCondLst>
                                            <p:cond delay="0"/>
                                          </p:stCondLst>
                                        </p:cTn>
                                        <p:tgtEl>
                                          <p:spTgt spid="47"/>
                                        </p:tgtEl>
                                        <p:attrNameLst>
                                          <p:attrName>style.visibility</p:attrName>
                                        </p:attrNameLst>
                                      </p:cBhvr>
                                      <p:to>
                                        <p:strVal val="visible"/>
                                      </p:to>
                                    </p:set>
                                    <p:animEffect transition="in" filter="wipe(down)">
                                      <p:cBhvr>
                                        <p:cTn id="117" dur="500"/>
                                        <p:tgtEl>
                                          <p:spTgt spid="47"/>
                                        </p:tgtEl>
                                      </p:cBhvr>
                                    </p:animEffect>
                                  </p:childTnLst>
                                </p:cTn>
                              </p:par>
                            </p:childTnLst>
                          </p:cTn>
                        </p:par>
                        <p:par>
                          <p:cTn id="118" fill="hold">
                            <p:stCondLst>
                              <p:cond delay="13500"/>
                            </p:stCondLst>
                            <p:childTnLst>
                              <p:par>
                                <p:cTn id="119" presetID="22" presetClass="entr" presetSubtype="4" fill="hold" grpId="0" nodeType="afterEffect">
                                  <p:stCondLst>
                                    <p:cond delay="0"/>
                                  </p:stCondLst>
                                  <p:childTnLst>
                                    <p:set>
                                      <p:cBhvr>
                                        <p:cTn id="120" dur="1" fill="hold">
                                          <p:stCondLst>
                                            <p:cond delay="0"/>
                                          </p:stCondLst>
                                        </p:cTn>
                                        <p:tgtEl>
                                          <p:spTgt spid="35"/>
                                        </p:tgtEl>
                                        <p:attrNameLst>
                                          <p:attrName>style.visibility</p:attrName>
                                        </p:attrNameLst>
                                      </p:cBhvr>
                                      <p:to>
                                        <p:strVal val="visible"/>
                                      </p:to>
                                    </p:set>
                                    <p:animEffect transition="in" filter="wipe(down)">
                                      <p:cBhvr>
                                        <p:cTn id="121" dur="500"/>
                                        <p:tgtEl>
                                          <p:spTgt spid="35"/>
                                        </p:tgtEl>
                                      </p:cBhvr>
                                    </p:animEffect>
                                  </p:childTnLst>
                                </p:cTn>
                              </p:par>
                            </p:childTnLst>
                          </p:cTn>
                        </p:par>
                        <p:par>
                          <p:cTn id="122" fill="hold">
                            <p:stCondLst>
                              <p:cond delay="14000"/>
                            </p:stCondLst>
                            <p:childTnLst>
                              <p:par>
                                <p:cTn id="123" presetID="22" presetClass="entr" presetSubtype="4" fill="hold" grpId="0" nodeType="afterEffect">
                                  <p:stCondLst>
                                    <p:cond delay="0"/>
                                  </p:stCondLst>
                                  <p:childTnLst>
                                    <p:set>
                                      <p:cBhvr>
                                        <p:cTn id="124" dur="1" fill="hold">
                                          <p:stCondLst>
                                            <p:cond delay="0"/>
                                          </p:stCondLst>
                                        </p:cTn>
                                        <p:tgtEl>
                                          <p:spTgt spid="2"/>
                                        </p:tgtEl>
                                        <p:attrNameLst>
                                          <p:attrName>style.visibility</p:attrName>
                                        </p:attrNameLst>
                                      </p:cBhvr>
                                      <p:to>
                                        <p:strVal val="visible"/>
                                      </p:to>
                                    </p:set>
                                    <p:animEffect transition="in" filter="wipe(down)">
                                      <p:cBhvr>
                                        <p:cTn id="125" dur="500"/>
                                        <p:tgtEl>
                                          <p:spTgt spid="2"/>
                                        </p:tgtEl>
                                      </p:cBhvr>
                                    </p:animEffect>
                                  </p:childTnLst>
                                </p:cTn>
                              </p:par>
                            </p:childTnLst>
                          </p:cTn>
                        </p:par>
                        <p:par>
                          <p:cTn id="126" fill="hold">
                            <p:stCondLst>
                              <p:cond delay="14500"/>
                            </p:stCondLst>
                            <p:childTnLst>
                              <p:par>
                                <p:cTn id="127" presetID="22" presetClass="entr" presetSubtype="4" fill="hold" grpId="0" nodeType="afterEffect">
                                  <p:stCondLst>
                                    <p:cond delay="0"/>
                                  </p:stCondLst>
                                  <p:childTnLst>
                                    <p:set>
                                      <p:cBhvr>
                                        <p:cTn id="128" dur="1" fill="hold">
                                          <p:stCondLst>
                                            <p:cond delay="0"/>
                                          </p:stCondLst>
                                        </p:cTn>
                                        <p:tgtEl>
                                          <p:spTgt spid="61"/>
                                        </p:tgtEl>
                                        <p:attrNameLst>
                                          <p:attrName>style.visibility</p:attrName>
                                        </p:attrNameLst>
                                      </p:cBhvr>
                                      <p:to>
                                        <p:strVal val="visible"/>
                                      </p:to>
                                    </p:set>
                                    <p:animEffect transition="in" filter="wipe(down)">
                                      <p:cBhvr>
                                        <p:cTn id="12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1" grpId="0" animBg="1"/>
      <p:bldP spid="32" grpId="0" animBg="1"/>
      <p:bldP spid="33" grpId="0" animBg="1"/>
      <p:bldP spid="42" grpId="0" animBg="1"/>
      <p:bldP spid="44" grpId="0" animBg="1"/>
      <p:bldP spid="45" grpId="0" animBg="1"/>
      <p:bldP spid="46" grpId="0" animBg="1"/>
      <p:bldP spid="47" grpId="0" animBg="1"/>
      <p:bldP spid="48" grpId="0" animBg="1"/>
      <p:bldP spid="49" grpId="0" animBg="1"/>
      <p:bldP spid="51" grpId="0" animBg="1"/>
      <p:bldP spid="52" grpId="0" animBg="1"/>
      <p:bldP spid="57" grpId="0"/>
      <p:bldP spid="60" grpId="0"/>
      <p:bldP spid="61" grpId="0"/>
      <p:bldP spid="63" grpId="0"/>
      <p:bldP spid="64" grpId="0"/>
      <p:bldP spid="39" grpId="0" animBg="1"/>
      <p:bldP spid="38" grpId="0" animBg="1"/>
      <p:bldP spid="41" grpId="0" animBg="1"/>
      <p:bldP spid="35" grpId="0" animBg="1"/>
      <p:bldP spid="37" grpId="0" animBg="1"/>
      <p:bldP spid="15" grpId="0" animBg="1"/>
      <p:bldP spid="16" grpId="0" animBg="1"/>
      <p:bldP spid="17" grpId="0" animBg="1"/>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p:cNvGrpSpPr/>
          <p:nvPr/>
        </p:nvGrpSpPr>
        <p:grpSpPr>
          <a:xfrm>
            <a:off x="3566044" y="4135880"/>
            <a:ext cx="5928541" cy="2520622"/>
            <a:chOff x="3105150" y="4186465"/>
            <a:chExt cx="5929313" cy="2520950"/>
          </a:xfrm>
        </p:grpSpPr>
        <p:sp>
          <p:nvSpPr>
            <p:cNvPr id="9" name="Freeform 5"/>
            <p:cNvSpPr>
              <a:spLocks/>
            </p:cNvSpPr>
            <p:nvPr/>
          </p:nvSpPr>
          <p:spPr bwMode="auto">
            <a:xfrm>
              <a:off x="3105150" y="4469040"/>
              <a:ext cx="1995488" cy="2238375"/>
            </a:xfrm>
            <a:custGeom>
              <a:avLst/>
              <a:gdLst>
                <a:gd name="T0" fmla="*/ 0 w 1257"/>
                <a:gd name="T1" fmla="*/ 461 h 1410"/>
                <a:gd name="T2" fmla="*/ 314 w 1257"/>
                <a:gd name="T3" fmla="*/ 0 h 1410"/>
                <a:gd name="T4" fmla="*/ 1257 w 1257"/>
                <a:gd name="T5" fmla="*/ 498 h 1410"/>
                <a:gd name="T6" fmla="*/ 1094 w 1257"/>
                <a:gd name="T7" fmla="*/ 1410 h 1410"/>
                <a:gd name="T8" fmla="*/ 0 w 1257"/>
                <a:gd name="T9" fmla="*/ 461 h 1410"/>
              </a:gdLst>
              <a:ahLst/>
              <a:cxnLst>
                <a:cxn ang="0">
                  <a:pos x="T0" y="T1"/>
                </a:cxn>
                <a:cxn ang="0">
                  <a:pos x="T2" y="T3"/>
                </a:cxn>
                <a:cxn ang="0">
                  <a:pos x="T4" y="T5"/>
                </a:cxn>
                <a:cxn ang="0">
                  <a:pos x="T6" y="T7"/>
                </a:cxn>
                <a:cxn ang="0">
                  <a:pos x="T8" y="T9"/>
                </a:cxn>
              </a:cxnLst>
              <a:rect l="0" t="0" r="r" b="b"/>
              <a:pathLst>
                <a:path w="1257" h="1410">
                  <a:moveTo>
                    <a:pt x="0" y="461"/>
                  </a:moveTo>
                  <a:lnTo>
                    <a:pt x="314" y="0"/>
                  </a:lnTo>
                  <a:lnTo>
                    <a:pt x="1257" y="498"/>
                  </a:lnTo>
                  <a:lnTo>
                    <a:pt x="1094" y="1410"/>
                  </a:lnTo>
                  <a:lnTo>
                    <a:pt x="0" y="461"/>
                  </a:lnTo>
                  <a:close/>
                </a:path>
              </a:pathLst>
            </a:custGeom>
            <a:solidFill>
              <a:schemeClr val="accent5"/>
            </a:soli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sp>
          <p:nvSpPr>
            <p:cNvPr id="10" name="Freeform 6"/>
            <p:cNvSpPr>
              <a:spLocks/>
            </p:cNvSpPr>
            <p:nvPr/>
          </p:nvSpPr>
          <p:spPr bwMode="auto">
            <a:xfrm>
              <a:off x="4841875" y="4689702"/>
              <a:ext cx="4192588" cy="2017713"/>
            </a:xfrm>
            <a:custGeom>
              <a:avLst/>
              <a:gdLst>
                <a:gd name="T0" fmla="*/ 163 w 2641"/>
                <a:gd name="T1" fmla="*/ 359 h 1271"/>
                <a:gd name="T2" fmla="*/ 2237 w 2641"/>
                <a:gd name="T3" fmla="*/ 0 h 1271"/>
                <a:gd name="T4" fmla="*/ 2641 w 2641"/>
                <a:gd name="T5" fmla="*/ 566 h 1271"/>
                <a:gd name="T6" fmla="*/ 0 w 2641"/>
                <a:gd name="T7" fmla="*/ 1271 h 1271"/>
                <a:gd name="T8" fmla="*/ 163 w 2641"/>
                <a:gd name="T9" fmla="*/ 359 h 1271"/>
              </a:gdLst>
              <a:ahLst/>
              <a:cxnLst>
                <a:cxn ang="0">
                  <a:pos x="T0" y="T1"/>
                </a:cxn>
                <a:cxn ang="0">
                  <a:pos x="T2" y="T3"/>
                </a:cxn>
                <a:cxn ang="0">
                  <a:pos x="T4" y="T5"/>
                </a:cxn>
                <a:cxn ang="0">
                  <a:pos x="T6" y="T7"/>
                </a:cxn>
                <a:cxn ang="0">
                  <a:pos x="T8" y="T9"/>
                </a:cxn>
              </a:cxnLst>
              <a:rect l="0" t="0" r="r" b="b"/>
              <a:pathLst>
                <a:path w="2641" h="1271">
                  <a:moveTo>
                    <a:pt x="163" y="359"/>
                  </a:moveTo>
                  <a:lnTo>
                    <a:pt x="2237" y="0"/>
                  </a:lnTo>
                  <a:lnTo>
                    <a:pt x="2641" y="566"/>
                  </a:lnTo>
                  <a:lnTo>
                    <a:pt x="0" y="1271"/>
                  </a:lnTo>
                  <a:lnTo>
                    <a:pt x="163" y="359"/>
                  </a:lnTo>
                  <a:close/>
                </a:path>
              </a:pathLst>
            </a:custGeom>
            <a:gradFill>
              <a:gsLst>
                <a:gs pos="0">
                  <a:schemeClr val="accent5">
                    <a:lumMod val="50000"/>
                  </a:schemeClr>
                </a:gs>
                <a:gs pos="100000">
                  <a:schemeClr val="accent5">
                    <a:lumMod val="75000"/>
                  </a:schemeClr>
                </a:gs>
              </a:gsLst>
              <a:lin ang="0" scaled="1"/>
            </a:gra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sp>
          <p:nvSpPr>
            <p:cNvPr id="11" name="Freeform 7"/>
            <p:cNvSpPr>
              <a:spLocks/>
            </p:cNvSpPr>
            <p:nvPr/>
          </p:nvSpPr>
          <p:spPr bwMode="auto">
            <a:xfrm>
              <a:off x="3603625" y="4186465"/>
              <a:ext cx="4789488" cy="1073150"/>
            </a:xfrm>
            <a:custGeom>
              <a:avLst/>
              <a:gdLst>
                <a:gd name="T0" fmla="*/ 0 w 3017"/>
                <a:gd name="T1" fmla="*/ 178 h 676"/>
                <a:gd name="T2" fmla="*/ 1687 w 3017"/>
                <a:gd name="T3" fmla="*/ 0 h 676"/>
                <a:gd name="T4" fmla="*/ 3017 w 3017"/>
                <a:gd name="T5" fmla="*/ 317 h 676"/>
                <a:gd name="T6" fmla="*/ 943 w 3017"/>
                <a:gd name="T7" fmla="*/ 676 h 676"/>
                <a:gd name="T8" fmla="*/ 0 w 3017"/>
                <a:gd name="T9" fmla="*/ 178 h 676"/>
              </a:gdLst>
              <a:ahLst/>
              <a:cxnLst>
                <a:cxn ang="0">
                  <a:pos x="T0" y="T1"/>
                </a:cxn>
                <a:cxn ang="0">
                  <a:pos x="T2" y="T3"/>
                </a:cxn>
                <a:cxn ang="0">
                  <a:pos x="T4" y="T5"/>
                </a:cxn>
                <a:cxn ang="0">
                  <a:pos x="T6" y="T7"/>
                </a:cxn>
                <a:cxn ang="0">
                  <a:pos x="T8" y="T9"/>
                </a:cxn>
              </a:cxnLst>
              <a:rect l="0" t="0" r="r" b="b"/>
              <a:pathLst>
                <a:path w="3017" h="676">
                  <a:moveTo>
                    <a:pt x="0" y="178"/>
                  </a:moveTo>
                  <a:lnTo>
                    <a:pt x="1687" y="0"/>
                  </a:lnTo>
                  <a:lnTo>
                    <a:pt x="3017" y="317"/>
                  </a:lnTo>
                  <a:lnTo>
                    <a:pt x="943" y="676"/>
                  </a:lnTo>
                  <a:lnTo>
                    <a:pt x="0" y="178"/>
                  </a:lnTo>
                  <a:close/>
                </a:path>
              </a:pathLst>
            </a:custGeom>
            <a:solidFill>
              <a:schemeClr val="accent5">
                <a:lumMod val="50000"/>
              </a:schemeClr>
            </a:soli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grpSp>
      <p:grpSp>
        <p:nvGrpSpPr>
          <p:cNvPr id="48" name="Group 47"/>
          <p:cNvGrpSpPr/>
          <p:nvPr/>
        </p:nvGrpSpPr>
        <p:grpSpPr>
          <a:xfrm>
            <a:off x="4140871" y="3445407"/>
            <a:ext cx="4652130" cy="1633325"/>
            <a:chOff x="3680052" y="3495902"/>
            <a:chExt cx="4652736" cy="1633538"/>
          </a:xfrm>
        </p:grpSpPr>
        <p:sp>
          <p:nvSpPr>
            <p:cNvPr id="12" name="Freeform 8"/>
            <p:cNvSpPr>
              <a:spLocks/>
            </p:cNvSpPr>
            <p:nvPr/>
          </p:nvSpPr>
          <p:spPr bwMode="auto">
            <a:xfrm>
              <a:off x="3680052" y="3627665"/>
              <a:ext cx="1677988" cy="1501775"/>
            </a:xfrm>
            <a:custGeom>
              <a:avLst/>
              <a:gdLst>
                <a:gd name="T0" fmla="*/ 0 w 1057"/>
                <a:gd name="T1" fmla="*/ 460 h 946"/>
                <a:gd name="T2" fmla="*/ 307 w 1057"/>
                <a:gd name="T3" fmla="*/ 0 h 946"/>
                <a:gd name="T4" fmla="*/ 1057 w 1057"/>
                <a:gd name="T5" fmla="*/ 184 h 946"/>
                <a:gd name="T6" fmla="*/ 919 w 1057"/>
                <a:gd name="T7" fmla="*/ 946 h 946"/>
                <a:gd name="T8" fmla="*/ 0 w 1057"/>
                <a:gd name="T9" fmla="*/ 460 h 946"/>
              </a:gdLst>
              <a:ahLst/>
              <a:cxnLst>
                <a:cxn ang="0">
                  <a:pos x="T0" y="T1"/>
                </a:cxn>
                <a:cxn ang="0">
                  <a:pos x="T2" y="T3"/>
                </a:cxn>
                <a:cxn ang="0">
                  <a:pos x="T4" y="T5"/>
                </a:cxn>
                <a:cxn ang="0">
                  <a:pos x="T6" y="T7"/>
                </a:cxn>
                <a:cxn ang="0">
                  <a:pos x="T8" y="T9"/>
                </a:cxn>
              </a:cxnLst>
              <a:rect l="0" t="0" r="r" b="b"/>
              <a:pathLst>
                <a:path w="1057" h="946">
                  <a:moveTo>
                    <a:pt x="0" y="460"/>
                  </a:moveTo>
                  <a:lnTo>
                    <a:pt x="307" y="0"/>
                  </a:lnTo>
                  <a:lnTo>
                    <a:pt x="1057" y="184"/>
                  </a:lnTo>
                  <a:lnTo>
                    <a:pt x="919" y="946"/>
                  </a:lnTo>
                  <a:lnTo>
                    <a:pt x="0" y="460"/>
                  </a:lnTo>
                  <a:close/>
                </a:path>
              </a:pathLst>
            </a:custGeom>
            <a:solidFill>
              <a:schemeClr val="accent4"/>
            </a:soli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sp>
          <p:nvSpPr>
            <p:cNvPr id="13" name="Freeform 9"/>
            <p:cNvSpPr>
              <a:spLocks/>
            </p:cNvSpPr>
            <p:nvPr/>
          </p:nvSpPr>
          <p:spPr bwMode="auto">
            <a:xfrm>
              <a:off x="5124450" y="3697288"/>
              <a:ext cx="3208338" cy="1417638"/>
            </a:xfrm>
            <a:custGeom>
              <a:avLst/>
              <a:gdLst>
                <a:gd name="T0" fmla="*/ 138 w 2021"/>
                <a:gd name="T1" fmla="*/ 131 h 893"/>
                <a:gd name="T2" fmla="*/ 1626 w 2021"/>
                <a:gd name="T3" fmla="*/ 0 h 893"/>
                <a:gd name="T4" fmla="*/ 2021 w 2021"/>
                <a:gd name="T5" fmla="*/ 543 h 893"/>
                <a:gd name="T6" fmla="*/ 0 w 2021"/>
                <a:gd name="T7" fmla="*/ 893 h 893"/>
                <a:gd name="T8" fmla="*/ 138 w 2021"/>
                <a:gd name="T9" fmla="*/ 131 h 893"/>
              </a:gdLst>
              <a:ahLst/>
              <a:cxnLst>
                <a:cxn ang="0">
                  <a:pos x="T0" y="T1"/>
                </a:cxn>
                <a:cxn ang="0">
                  <a:pos x="T2" y="T3"/>
                </a:cxn>
                <a:cxn ang="0">
                  <a:pos x="T4" y="T5"/>
                </a:cxn>
                <a:cxn ang="0">
                  <a:pos x="T6" y="T7"/>
                </a:cxn>
                <a:cxn ang="0">
                  <a:pos x="T8" y="T9"/>
                </a:cxn>
              </a:cxnLst>
              <a:rect l="0" t="0" r="r" b="b"/>
              <a:pathLst>
                <a:path w="2021" h="893">
                  <a:moveTo>
                    <a:pt x="138" y="131"/>
                  </a:moveTo>
                  <a:lnTo>
                    <a:pt x="1626" y="0"/>
                  </a:lnTo>
                  <a:lnTo>
                    <a:pt x="2021" y="543"/>
                  </a:lnTo>
                  <a:lnTo>
                    <a:pt x="0" y="893"/>
                  </a:lnTo>
                  <a:lnTo>
                    <a:pt x="138" y="131"/>
                  </a:lnTo>
                  <a:close/>
                </a:path>
              </a:pathLst>
            </a:custGeom>
            <a:gradFill>
              <a:gsLst>
                <a:gs pos="0">
                  <a:schemeClr val="accent4">
                    <a:lumMod val="50000"/>
                  </a:schemeClr>
                </a:gs>
                <a:gs pos="100000">
                  <a:schemeClr val="accent4">
                    <a:lumMod val="75000"/>
                  </a:schemeClr>
                </a:gs>
              </a:gsLst>
              <a:lin ang="0" scaled="1"/>
            </a:gradFill>
            <a:ln>
              <a:noFill/>
            </a:ln>
          </p:spPr>
          <p:txBody>
            <a:bodyPr vert="horz" wrap="square" lIns="91428" tIns="45714" rIns="91428" bIns="45714" numCol="1" anchor="t" anchorCtr="0" compatLnSpc="1">
              <a:prstTxWarp prst="textNoShape">
                <a:avLst/>
              </a:prstTxWarp>
            </a:bodyPr>
            <a:lstStyle/>
            <a:p>
              <a:pPr defTabSz="228554">
                <a:defRPr/>
              </a:pPr>
              <a:endParaRPr lang="en-US" dirty="0">
                <a:solidFill>
                  <a:srgbClr val="272E3A"/>
                </a:solidFill>
                <a:latin typeface="Open Sans Light"/>
              </a:endParaRPr>
            </a:p>
          </p:txBody>
        </p:sp>
        <p:sp>
          <p:nvSpPr>
            <p:cNvPr id="14" name="Freeform 10"/>
            <p:cNvSpPr>
              <a:spLocks/>
            </p:cNvSpPr>
            <p:nvPr/>
          </p:nvSpPr>
          <p:spPr bwMode="auto">
            <a:xfrm>
              <a:off x="4152900" y="3495902"/>
              <a:ext cx="3552825" cy="423863"/>
            </a:xfrm>
            <a:custGeom>
              <a:avLst/>
              <a:gdLst>
                <a:gd name="T0" fmla="*/ 0 w 2238"/>
                <a:gd name="T1" fmla="*/ 83 h 267"/>
                <a:gd name="T2" fmla="*/ 1284 w 2238"/>
                <a:gd name="T3" fmla="*/ 0 h 267"/>
                <a:gd name="T4" fmla="*/ 2238 w 2238"/>
                <a:gd name="T5" fmla="*/ 136 h 267"/>
                <a:gd name="T6" fmla="*/ 750 w 2238"/>
                <a:gd name="T7" fmla="*/ 267 h 267"/>
                <a:gd name="T8" fmla="*/ 0 w 2238"/>
                <a:gd name="T9" fmla="*/ 83 h 267"/>
              </a:gdLst>
              <a:ahLst/>
              <a:cxnLst>
                <a:cxn ang="0">
                  <a:pos x="T0" y="T1"/>
                </a:cxn>
                <a:cxn ang="0">
                  <a:pos x="T2" y="T3"/>
                </a:cxn>
                <a:cxn ang="0">
                  <a:pos x="T4" y="T5"/>
                </a:cxn>
                <a:cxn ang="0">
                  <a:pos x="T6" y="T7"/>
                </a:cxn>
                <a:cxn ang="0">
                  <a:pos x="T8" y="T9"/>
                </a:cxn>
              </a:cxnLst>
              <a:rect l="0" t="0" r="r" b="b"/>
              <a:pathLst>
                <a:path w="2238" h="267">
                  <a:moveTo>
                    <a:pt x="0" y="83"/>
                  </a:moveTo>
                  <a:lnTo>
                    <a:pt x="1284" y="0"/>
                  </a:lnTo>
                  <a:lnTo>
                    <a:pt x="2238" y="136"/>
                  </a:lnTo>
                  <a:lnTo>
                    <a:pt x="750" y="267"/>
                  </a:lnTo>
                  <a:lnTo>
                    <a:pt x="0" y="83"/>
                  </a:lnTo>
                  <a:close/>
                </a:path>
              </a:pathLst>
            </a:custGeom>
            <a:solidFill>
              <a:schemeClr val="accent4">
                <a:lumMod val="50000"/>
              </a:schemeClr>
            </a:soli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grpSp>
      <p:grpSp>
        <p:nvGrpSpPr>
          <p:cNvPr id="49" name="Group 48"/>
          <p:cNvGrpSpPr/>
          <p:nvPr/>
        </p:nvGrpSpPr>
        <p:grpSpPr>
          <a:xfrm>
            <a:off x="4672388" y="2694617"/>
            <a:ext cx="3425379" cy="1053963"/>
            <a:chOff x="4211638" y="2745015"/>
            <a:chExt cx="3425825" cy="1054100"/>
          </a:xfrm>
        </p:grpSpPr>
        <p:sp>
          <p:nvSpPr>
            <p:cNvPr id="15" name="Freeform 11"/>
            <p:cNvSpPr>
              <a:spLocks/>
            </p:cNvSpPr>
            <p:nvPr/>
          </p:nvSpPr>
          <p:spPr bwMode="auto">
            <a:xfrm>
              <a:off x="4211638" y="2760890"/>
              <a:ext cx="1336675" cy="1038225"/>
            </a:xfrm>
            <a:custGeom>
              <a:avLst/>
              <a:gdLst>
                <a:gd name="T0" fmla="*/ 0 w 842"/>
                <a:gd name="T1" fmla="*/ 478 h 654"/>
                <a:gd name="T2" fmla="*/ 329 w 842"/>
                <a:gd name="T3" fmla="*/ 0 h 654"/>
                <a:gd name="T4" fmla="*/ 842 w 842"/>
                <a:gd name="T5" fmla="*/ 19 h 654"/>
                <a:gd name="T6" fmla="*/ 723 w 842"/>
                <a:gd name="T7" fmla="*/ 654 h 654"/>
                <a:gd name="T8" fmla="*/ 0 w 842"/>
                <a:gd name="T9" fmla="*/ 478 h 654"/>
              </a:gdLst>
              <a:ahLst/>
              <a:cxnLst>
                <a:cxn ang="0">
                  <a:pos x="T0" y="T1"/>
                </a:cxn>
                <a:cxn ang="0">
                  <a:pos x="T2" y="T3"/>
                </a:cxn>
                <a:cxn ang="0">
                  <a:pos x="T4" y="T5"/>
                </a:cxn>
                <a:cxn ang="0">
                  <a:pos x="T6" y="T7"/>
                </a:cxn>
                <a:cxn ang="0">
                  <a:pos x="T8" y="T9"/>
                </a:cxn>
              </a:cxnLst>
              <a:rect l="0" t="0" r="r" b="b"/>
              <a:pathLst>
                <a:path w="842" h="654">
                  <a:moveTo>
                    <a:pt x="0" y="478"/>
                  </a:moveTo>
                  <a:lnTo>
                    <a:pt x="329" y="0"/>
                  </a:lnTo>
                  <a:lnTo>
                    <a:pt x="842" y="19"/>
                  </a:lnTo>
                  <a:lnTo>
                    <a:pt x="723" y="654"/>
                  </a:lnTo>
                  <a:lnTo>
                    <a:pt x="0" y="478"/>
                  </a:lnTo>
                  <a:close/>
                </a:path>
              </a:pathLst>
            </a:custGeom>
            <a:solidFill>
              <a:schemeClr val="accent3"/>
            </a:soli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sp>
          <p:nvSpPr>
            <p:cNvPr id="16" name="Freeform 12"/>
            <p:cNvSpPr>
              <a:spLocks/>
            </p:cNvSpPr>
            <p:nvPr/>
          </p:nvSpPr>
          <p:spPr bwMode="auto">
            <a:xfrm>
              <a:off x="5356225" y="2760890"/>
              <a:ext cx="2281238" cy="1038225"/>
            </a:xfrm>
            <a:custGeom>
              <a:avLst/>
              <a:gdLst>
                <a:gd name="T0" fmla="*/ 119 w 1437"/>
                <a:gd name="T1" fmla="*/ 19 h 654"/>
                <a:gd name="T2" fmla="*/ 0 w 1437"/>
                <a:gd name="T3" fmla="*/ 654 h 654"/>
                <a:gd name="T4" fmla="*/ 1437 w 1437"/>
                <a:gd name="T5" fmla="*/ 529 h 654"/>
                <a:gd name="T6" fmla="*/ 1063 w 1437"/>
                <a:gd name="T7" fmla="*/ 0 h 654"/>
                <a:gd name="T8" fmla="*/ 119 w 1437"/>
                <a:gd name="T9" fmla="*/ 19 h 654"/>
              </a:gdLst>
              <a:ahLst/>
              <a:cxnLst>
                <a:cxn ang="0">
                  <a:pos x="T0" y="T1"/>
                </a:cxn>
                <a:cxn ang="0">
                  <a:pos x="T2" y="T3"/>
                </a:cxn>
                <a:cxn ang="0">
                  <a:pos x="T4" y="T5"/>
                </a:cxn>
                <a:cxn ang="0">
                  <a:pos x="T6" y="T7"/>
                </a:cxn>
                <a:cxn ang="0">
                  <a:pos x="T8" y="T9"/>
                </a:cxn>
              </a:cxnLst>
              <a:rect l="0" t="0" r="r" b="b"/>
              <a:pathLst>
                <a:path w="1437" h="654">
                  <a:moveTo>
                    <a:pt x="119" y="19"/>
                  </a:moveTo>
                  <a:lnTo>
                    <a:pt x="0" y="654"/>
                  </a:lnTo>
                  <a:lnTo>
                    <a:pt x="1437" y="529"/>
                  </a:lnTo>
                  <a:lnTo>
                    <a:pt x="1063" y="0"/>
                  </a:lnTo>
                  <a:lnTo>
                    <a:pt x="119" y="19"/>
                  </a:lnTo>
                  <a:close/>
                </a:path>
              </a:pathLst>
            </a:custGeom>
            <a:gradFill>
              <a:gsLst>
                <a:gs pos="0">
                  <a:schemeClr val="accent3">
                    <a:lumMod val="50000"/>
                  </a:schemeClr>
                </a:gs>
                <a:gs pos="100000">
                  <a:schemeClr val="accent3">
                    <a:lumMod val="75000"/>
                  </a:schemeClr>
                </a:gs>
              </a:gsLst>
              <a:lin ang="0" scaled="1"/>
            </a:gra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sp>
          <p:nvSpPr>
            <p:cNvPr id="17" name="Freeform 13"/>
            <p:cNvSpPr>
              <a:spLocks/>
            </p:cNvSpPr>
            <p:nvPr/>
          </p:nvSpPr>
          <p:spPr bwMode="auto">
            <a:xfrm>
              <a:off x="4730750" y="2745015"/>
              <a:ext cx="2312988" cy="46038"/>
            </a:xfrm>
            <a:custGeom>
              <a:avLst/>
              <a:gdLst>
                <a:gd name="T0" fmla="*/ 0 w 1457"/>
                <a:gd name="T1" fmla="*/ 10 h 29"/>
                <a:gd name="T2" fmla="*/ 851 w 1457"/>
                <a:gd name="T3" fmla="*/ 0 h 29"/>
                <a:gd name="T4" fmla="*/ 1457 w 1457"/>
                <a:gd name="T5" fmla="*/ 10 h 29"/>
                <a:gd name="T6" fmla="*/ 513 w 1457"/>
                <a:gd name="T7" fmla="*/ 29 h 29"/>
                <a:gd name="T8" fmla="*/ 0 w 1457"/>
                <a:gd name="T9" fmla="*/ 10 h 29"/>
              </a:gdLst>
              <a:ahLst/>
              <a:cxnLst>
                <a:cxn ang="0">
                  <a:pos x="T0" y="T1"/>
                </a:cxn>
                <a:cxn ang="0">
                  <a:pos x="T2" y="T3"/>
                </a:cxn>
                <a:cxn ang="0">
                  <a:pos x="T4" y="T5"/>
                </a:cxn>
                <a:cxn ang="0">
                  <a:pos x="T6" y="T7"/>
                </a:cxn>
                <a:cxn ang="0">
                  <a:pos x="T8" y="T9"/>
                </a:cxn>
              </a:cxnLst>
              <a:rect l="0" t="0" r="r" b="b"/>
              <a:pathLst>
                <a:path w="1457" h="29">
                  <a:moveTo>
                    <a:pt x="0" y="10"/>
                  </a:moveTo>
                  <a:lnTo>
                    <a:pt x="851" y="0"/>
                  </a:lnTo>
                  <a:lnTo>
                    <a:pt x="1457" y="10"/>
                  </a:lnTo>
                  <a:lnTo>
                    <a:pt x="513" y="29"/>
                  </a:lnTo>
                  <a:lnTo>
                    <a:pt x="0" y="10"/>
                  </a:lnTo>
                  <a:close/>
                </a:path>
              </a:pathLst>
            </a:custGeom>
            <a:solidFill>
              <a:schemeClr val="accent3">
                <a:lumMod val="50000"/>
              </a:schemeClr>
            </a:soli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grpSp>
      <p:grpSp>
        <p:nvGrpSpPr>
          <p:cNvPr id="50" name="Group 49"/>
          <p:cNvGrpSpPr/>
          <p:nvPr/>
        </p:nvGrpSpPr>
        <p:grpSpPr>
          <a:xfrm>
            <a:off x="5240639" y="1785098"/>
            <a:ext cx="2223798" cy="855552"/>
            <a:chOff x="4779963" y="1835377"/>
            <a:chExt cx="2224088" cy="855663"/>
          </a:xfrm>
        </p:grpSpPr>
        <p:sp>
          <p:nvSpPr>
            <p:cNvPr id="18" name="Freeform 14"/>
            <p:cNvSpPr>
              <a:spLocks/>
            </p:cNvSpPr>
            <p:nvPr/>
          </p:nvSpPr>
          <p:spPr bwMode="auto">
            <a:xfrm>
              <a:off x="4779963" y="1835377"/>
              <a:ext cx="935038" cy="855663"/>
            </a:xfrm>
            <a:custGeom>
              <a:avLst/>
              <a:gdLst>
                <a:gd name="T0" fmla="*/ 0 w 589"/>
                <a:gd name="T1" fmla="*/ 522 h 539"/>
                <a:gd name="T2" fmla="*/ 329 w 589"/>
                <a:gd name="T3" fmla="*/ 36 h 539"/>
                <a:gd name="T4" fmla="*/ 589 w 589"/>
                <a:gd name="T5" fmla="*/ 0 h 539"/>
                <a:gd name="T6" fmla="*/ 494 w 589"/>
                <a:gd name="T7" fmla="*/ 539 h 539"/>
                <a:gd name="T8" fmla="*/ 0 w 589"/>
                <a:gd name="T9" fmla="*/ 522 h 539"/>
              </a:gdLst>
              <a:ahLst/>
              <a:cxnLst>
                <a:cxn ang="0">
                  <a:pos x="T0" y="T1"/>
                </a:cxn>
                <a:cxn ang="0">
                  <a:pos x="T2" y="T3"/>
                </a:cxn>
                <a:cxn ang="0">
                  <a:pos x="T4" y="T5"/>
                </a:cxn>
                <a:cxn ang="0">
                  <a:pos x="T6" y="T7"/>
                </a:cxn>
                <a:cxn ang="0">
                  <a:pos x="T8" y="T9"/>
                </a:cxn>
              </a:cxnLst>
              <a:rect l="0" t="0" r="r" b="b"/>
              <a:pathLst>
                <a:path w="589" h="539">
                  <a:moveTo>
                    <a:pt x="0" y="522"/>
                  </a:moveTo>
                  <a:lnTo>
                    <a:pt x="329" y="36"/>
                  </a:lnTo>
                  <a:lnTo>
                    <a:pt x="589" y="0"/>
                  </a:lnTo>
                  <a:lnTo>
                    <a:pt x="494" y="539"/>
                  </a:lnTo>
                  <a:lnTo>
                    <a:pt x="0" y="522"/>
                  </a:lnTo>
                  <a:close/>
                </a:path>
              </a:pathLst>
            </a:custGeom>
            <a:solidFill>
              <a:schemeClr val="accent2"/>
            </a:soli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sp>
          <p:nvSpPr>
            <p:cNvPr id="19" name="Freeform 15"/>
            <p:cNvSpPr>
              <a:spLocks/>
            </p:cNvSpPr>
            <p:nvPr/>
          </p:nvSpPr>
          <p:spPr bwMode="auto">
            <a:xfrm>
              <a:off x="5564188" y="1835377"/>
              <a:ext cx="1439863" cy="855663"/>
            </a:xfrm>
            <a:custGeom>
              <a:avLst/>
              <a:gdLst>
                <a:gd name="T0" fmla="*/ 95 w 907"/>
                <a:gd name="T1" fmla="*/ 0 h 539"/>
                <a:gd name="T2" fmla="*/ 542 w 907"/>
                <a:gd name="T3" fmla="*/ 22 h 539"/>
                <a:gd name="T4" fmla="*/ 907 w 907"/>
                <a:gd name="T5" fmla="*/ 522 h 539"/>
                <a:gd name="T6" fmla="*/ 0 w 907"/>
                <a:gd name="T7" fmla="*/ 539 h 539"/>
                <a:gd name="T8" fmla="*/ 95 w 907"/>
                <a:gd name="T9" fmla="*/ 0 h 539"/>
              </a:gdLst>
              <a:ahLst/>
              <a:cxnLst>
                <a:cxn ang="0">
                  <a:pos x="T0" y="T1"/>
                </a:cxn>
                <a:cxn ang="0">
                  <a:pos x="T2" y="T3"/>
                </a:cxn>
                <a:cxn ang="0">
                  <a:pos x="T4" y="T5"/>
                </a:cxn>
                <a:cxn ang="0">
                  <a:pos x="T6" y="T7"/>
                </a:cxn>
                <a:cxn ang="0">
                  <a:pos x="T8" y="T9"/>
                </a:cxn>
              </a:cxnLst>
              <a:rect l="0" t="0" r="r" b="b"/>
              <a:pathLst>
                <a:path w="907" h="539">
                  <a:moveTo>
                    <a:pt x="95" y="0"/>
                  </a:moveTo>
                  <a:lnTo>
                    <a:pt x="542" y="22"/>
                  </a:lnTo>
                  <a:lnTo>
                    <a:pt x="907" y="522"/>
                  </a:lnTo>
                  <a:lnTo>
                    <a:pt x="0" y="539"/>
                  </a:lnTo>
                  <a:lnTo>
                    <a:pt x="95" y="0"/>
                  </a:lnTo>
                  <a:close/>
                </a:path>
              </a:pathLst>
            </a:custGeom>
            <a:gradFill flip="none" rotWithShape="1">
              <a:gsLst>
                <a:gs pos="0">
                  <a:schemeClr val="accent2">
                    <a:lumMod val="50000"/>
                  </a:schemeClr>
                </a:gs>
                <a:gs pos="100000">
                  <a:schemeClr val="accent2">
                    <a:lumMod val="75000"/>
                  </a:schemeClr>
                </a:gs>
              </a:gsLst>
              <a:lin ang="0" scaled="1"/>
              <a:tileRect/>
            </a:gra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grpSp>
      <p:grpSp>
        <p:nvGrpSpPr>
          <p:cNvPr id="51" name="Group 50"/>
          <p:cNvGrpSpPr/>
          <p:nvPr/>
        </p:nvGrpSpPr>
        <p:grpSpPr>
          <a:xfrm>
            <a:off x="5810477" y="999389"/>
            <a:ext cx="1025392" cy="747616"/>
            <a:chOff x="5349875" y="1049565"/>
            <a:chExt cx="1025526" cy="747713"/>
          </a:xfrm>
        </p:grpSpPr>
        <p:sp>
          <p:nvSpPr>
            <p:cNvPr id="20" name="Freeform 16"/>
            <p:cNvSpPr>
              <a:spLocks/>
            </p:cNvSpPr>
            <p:nvPr/>
          </p:nvSpPr>
          <p:spPr bwMode="auto">
            <a:xfrm>
              <a:off x="5349875" y="1049565"/>
              <a:ext cx="503238" cy="747713"/>
            </a:xfrm>
            <a:custGeom>
              <a:avLst/>
              <a:gdLst>
                <a:gd name="T0" fmla="*/ 0 w 317"/>
                <a:gd name="T1" fmla="*/ 471 h 471"/>
                <a:gd name="T2" fmla="*/ 317 w 317"/>
                <a:gd name="T3" fmla="*/ 0 h 471"/>
                <a:gd name="T4" fmla="*/ 237 w 317"/>
                <a:gd name="T5" fmla="*/ 439 h 471"/>
                <a:gd name="T6" fmla="*/ 0 w 317"/>
                <a:gd name="T7" fmla="*/ 471 h 471"/>
              </a:gdLst>
              <a:ahLst/>
              <a:cxnLst>
                <a:cxn ang="0">
                  <a:pos x="T0" y="T1"/>
                </a:cxn>
                <a:cxn ang="0">
                  <a:pos x="T2" y="T3"/>
                </a:cxn>
                <a:cxn ang="0">
                  <a:pos x="T4" y="T5"/>
                </a:cxn>
                <a:cxn ang="0">
                  <a:pos x="T6" y="T7"/>
                </a:cxn>
              </a:cxnLst>
              <a:rect l="0" t="0" r="r" b="b"/>
              <a:pathLst>
                <a:path w="317" h="471">
                  <a:moveTo>
                    <a:pt x="0" y="471"/>
                  </a:moveTo>
                  <a:lnTo>
                    <a:pt x="317" y="0"/>
                  </a:lnTo>
                  <a:lnTo>
                    <a:pt x="237" y="439"/>
                  </a:lnTo>
                  <a:lnTo>
                    <a:pt x="0" y="471"/>
                  </a:lnTo>
                  <a:close/>
                </a:path>
              </a:pathLst>
            </a:custGeom>
            <a:solidFill>
              <a:schemeClr val="accent1"/>
            </a:soli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sp>
          <p:nvSpPr>
            <p:cNvPr id="21" name="Freeform 17"/>
            <p:cNvSpPr>
              <a:spLocks/>
            </p:cNvSpPr>
            <p:nvPr/>
          </p:nvSpPr>
          <p:spPr bwMode="auto">
            <a:xfrm>
              <a:off x="5726113" y="1049565"/>
              <a:ext cx="649288" cy="728663"/>
            </a:xfrm>
            <a:custGeom>
              <a:avLst/>
              <a:gdLst>
                <a:gd name="T0" fmla="*/ 80 w 409"/>
                <a:gd name="T1" fmla="*/ 0 h 459"/>
                <a:gd name="T2" fmla="*/ 409 w 409"/>
                <a:gd name="T3" fmla="*/ 459 h 459"/>
                <a:gd name="T4" fmla="*/ 0 w 409"/>
                <a:gd name="T5" fmla="*/ 439 h 459"/>
                <a:gd name="T6" fmla="*/ 80 w 409"/>
                <a:gd name="T7" fmla="*/ 0 h 459"/>
              </a:gdLst>
              <a:ahLst/>
              <a:cxnLst>
                <a:cxn ang="0">
                  <a:pos x="T0" y="T1"/>
                </a:cxn>
                <a:cxn ang="0">
                  <a:pos x="T2" y="T3"/>
                </a:cxn>
                <a:cxn ang="0">
                  <a:pos x="T4" y="T5"/>
                </a:cxn>
                <a:cxn ang="0">
                  <a:pos x="T6" y="T7"/>
                </a:cxn>
              </a:cxnLst>
              <a:rect l="0" t="0" r="r" b="b"/>
              <a:pathLst>
                <a:path w="409" h="459">
                  <a:moveTo>
                    <a:pt x="80" y="0"/>
                  </a:moveTo>
                  <a:lnTo>
                    <a:pt x="409" y="459"/>
                  </a:lnTo>
                  <a:lnTo>
                    <a:pt x="0" y="439"/>
                  </a:lnTo>
                  <a:lnTo>
                    <a:pt x="80" y="0"/>
                  </a:lnTo>
                  <a:close/>
                </a:path>
              </a:pathLst>
            </a:custGeom>
            <a:gradFill>
              <a:gsLst>
                <a:gs pos="0">
                  <a:schemeClr val="accent1">
                    <a:lumMod val="50000"/>
                  </a:schemeClr>
                </a:gs>
                <a:gs pos="100000">
                  <a:schemeClr val="accent1">
                    <a:lumMod val="75000"/>
                  </a:schemeClr>
                </a:gs>
              </a:gsLst>
              <a:lin ang="0" scaled="1"/>
            </a:gradFill>
            <a:ln>
              <a:noFill/>
            </a:ln>
            <a:effectLst/>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sp>
          <p:nvSpPr>
            <p:cNvPr id="22" name="Freeform 18"/>
            <p:cNvSpPr>
              <a:spLocks/>
            </p:cNvSpPr>
            <p:nvPr/>
          </p:nvSpPr>
          <p:spPr bwMode="auto">
            <a:xfrm>
              <a:off x="5349875" y="1746477"/>
              <a:ext cx="1025525" cy="50800"/>
            </a:xfrm>
            <a:custGeom>
              <a:avLst/>
              <a:gdLst>
                <a:gd name="T0" fmla="*/ 0 w 646"/>
                <a:gd name="T1" fmla="*/ 32 h 32"/>
                <a:gd name="T2" fmla="*/ 237 w 646"/>
                <a:gd name="T3" fmla="*/ 0 h 32"/>
                <a:gd name="T4" fmla="*/ 646 w 646"/>
                <a:gd name="T5" fmla="*/ 20 h 32"/>
                <a:gd name="T6" fmla="*/ 0 w 646"/>
                <a:gd name="T7" fmla="*/ 32 h 32"/>
              </a:gdLst>
              <a:ahLst/>
              <a:cxnLst>
                <a:cxn ang="0">
                  <a:pos x="T0" y="T1"/>
                </a:cxn>
                <a:cxn ang="0">
                  <a:pos x="T2" y="T3"/>
                </a:cxn>
                <a:cxn ang="0">
                  <a:pos x="T4" y="T5"/>
                </a:cxn>
                <a:cxn ang="0">
                  <a:pos x="T6" y="T7"/>
                </a:cxn>
              </a:cxnLst>
              <a:rect l="0" t="0" r="r" b="b"/>
              <a:pathLst>
                <a:path w="646" h="32">
                  <a:moveTo>
                    <a:pt x="0" y="32"/>
                  </a:moveTo>
                  <a:lnTo>
                    <a:pt x="237" y="0"/>
                  </a:lnTo>
                  <a:lnTo>
                    <a:pt x="646" y="20"/>
                  </a:lnTo>
                  <a:lnTo>
                    <a:pt x="0" y="32"/>
                  </a:lnTo>
                  <a:close/>
                </a:path>
              </a:pathLst>
            </a:custGeom>
            <a:solidFill>
              <a:schemeClr val="accent1">
                <a:lumMod val="50000"/>
              </a:schemeClr>
            </a:solidFill>
            <a:ln>
              <a:noFill/>
            </a:ln>
          </p:spPr>
          <p:txBody>
            <a:bodyPr vert="horz" wrap="square" lIns="91428" tIns="45714" rIns="91428" bIns="45714" numCol="1" anchor="t" anchorCtr="0" compatLnSpc="1">
              <a:prstTxWarp prst="textNoShape">
                <a:avLst/>
              </a:prstTxWarp>
            </a:bodyPr>
            <a:lstStyle/>
            <a:p>
              <a:pPr defTabSz="228554">
                <a:defRPr/>
              </a:pPr>
              <a:endParaRPr lang="en-US">
                <a:solidFill>
                  <a:srgbClr val="272E3A"/>
                </a:solidFill>
                <a:latin typeface="Open Sans Light"/>
              </a:endParaRPr>
            </a:p>
          </p:txBody>
        </p:sp>
      </p:grpSp>
      <p:cxnSp>
        <p:nvCxnSpPr>
          <p:cNvPr id="23" name="Straight Connector 22"/>
          <p:cNvCxnSpPr/>
          <p:nvPr/>
        </p:nvCxnSpPr>
        <p:spPr>
          <a:xfrm flipH="1">
            <a:off x="3452940" y="1322925"/>
            <a:ext cx="2475192" cy="0"/>
          </a:xfrm>
          <a:prstGeom prst="line">
            <a:avLst/>
          </a:prstGeom>
          <a:ln w="38100">
            <a:solidFill>
              <a:schemeClr val="tx1">
                <a:lumMod val="90000"/>
                <a:lumOff val="1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311491" y="2179157"/>
            <a:ext cx="544044" cy="0"/>
          </a:xfrm>
          <a:prstGeom prst="line">
            <a:avLst/>
          </a:prstGeom>
          <a:ln w="38100">
            <a:solidFill>
              <a:schemeClr val="tx1">
                <a:lumMod val="90000"/>
                <a:lumOff val="1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126359" y="3006364"/>
            <a:ext cx="697365" cy="0"/>
          </a:xfrm>
          <a:prstGeom prst="line">
            <a:avLst/>
          </a:prstGeom>
          <a:ln w="38100">
            <a:solidFill>
              <a:schemeClr val="tx1">
                <a:lumMod val="90000"/>
                <a:lumOff val="1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459217" y="3892528"/>
            <a:ext cx="394102" cy="0"/>
          </a:xfrm>
          <a:prstGeom prst="line">
            <a:avLst/>
          </a:prstGeom>
          <a:ln w="38100">
            <a:solidFill>
              <a:schemeClr val="tx1">
                <a:lumMod val="90000"/>
                <a:lumOff val="1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3245677" y="4648761"/>
            <a:ext cx="470577" cy="0"/>
          </a:xfrm>
          <a:prstGeom prst="line">
            <a:avLst/>
          </a:prstGeom>
          <a:ln w="38100">
            <a:solidFill>
              <a:schemeClr val="tx1">
                <a:lumMod val="90000"/>
                <a:lumOff val="10000"/>
              </a:schemeClr>
            </a:solidFill>
            <a:tailEnd type="oval"/>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32886" y="1113275"/>
            <a:ext cx="1952006" cy="366254"/>
          </a:xfrm>
          <a:prstGeom prst="rect">
            <a:avLst/>
          </a:prstGeom>
        </p:spPr>
        <p:txBody>
          <a:bodyPr wrap="square" anchor="ctr">
            <a:spAutoFit/>
          </a:bodyPr>
          <a:lstStyle/>
          <a:p>
            <a:pPr algn="r" defTabSz="228554">
              <a:lnSpc>
                <a:spcPct val="89000"/>
              </a:lnSpc>
              <a:defRPr/>
            </a:pPr>
            <a:r>
              <a:rPr lang="tr-TR" sz="2000" dirty="0">
                <a:solidFill>
                  <a:srgbClr val="272E3A">
                    <a:lumMod val="90000"/>
                    <a:lumOff val="10000"/>
                  </a:srgbClr>
                </a:solidFill>
              </a:rPr>
              <a:t>İzleme</a:t>
            </a:r>
            <a:endParaRPr lang="en-US" sz="1200" dirty="0">
              <a:solidFill>
                <a:srgbClr val="272E3A">
                  <a:lumMod val="90000"/>
                  <a:lumOff val="10000"/>
                </a:srgbClr>
              </a:solidFill>
            </a:endParaRPr>
          </a:p>
        </p:txBody>
      </p:sp>
      <p:sp>
        <p:nvSpPr>
          <p:cNvPr id="38" name="Rectangle 37"/>
          <p:cNvSpPr/>
          <p:nvPr/>
        </p:nvSpPr>
        <p:spPr>
          <a:xfrm>
            <a:off x="9076411" y="2006713"/>
            <a:ext cx="1952006" cy="366254"/>
          </a:xfrm>
          <a:prstGeom prst="rect">
            <a:avLst/>
          </a:prstGeom>
        </p:spPr>
        <p:txBody>
          <a:bodyPr wrap="square" anchor="ctr">
            <a:spAutoFit/>
          </a:bodyPr>
          <a:lstStyle/>
          <a:p>
            <a:pPr defTabSz="228554">
              <a:lnSpc>
                <a:spcPct val="89000"/>
              </a:lnSpc>
              <a:defRPr/>
            </a:pPr>
            <a:r>
              <a:rPr lang="tr-TR" sz="2000" dirty="0">
                <a:solidFill>
                  <a:srgbClr val="272E3A">
                    <a:lumMod val="90000"/>
                    <a:lumOff val="10000"/>
                  </a:srgbClr>
                </a:solidFill>
              </a:rPr>
              <a:t>Bilgi İletişim</a:t>
            </a:r>
            <a:endParaRPr lang="en-US" sz="1200" dirty="0">
              <a:solidFill>
                <a:srgbClr val="272E3A">
                  <a:lumMod val="90000"/>
                  <a:lumOff val="10000"/>
                </a:srgbClr>
              </a:solidFill>
            </a:endParaRPr>
          </a:p>
        </p:txBody>
      </p:sp>
      <p:sp>
        <p:nvSpPr>
          <p:cNvPr id="39" name="Rectangle 38"/>
          <p:cNvSpPr/>
          <p:nvPr/>
        </p:nvSpPr>
        <p:spPr>
          <a:xfrm>
            <a:off x="332886" y="2778615"/>
            <a:ext cx="2739932" cy="366254"/>
          </a:xfrm>
          <a:prstGeom prst="rect">
            <a:avLst/>
          </a:prstGeom>
        </p:spPr>
        <p:txBody>
          <a:bodyPr wrap="square" anchor="ctr">
            <a:spAutoFit/>
          </a:bodyPr>
          <a:lstStyle/>
          <a:p>
            <a:pPr algn="r" defTabSz="228554">
              <a:lnSpc>
                <a:spcPct val="89000"/>
              </a:lnSpc>
              <a:defRPr/>
            </a:pPr>
            <a:r>
              <a:rPr lang="tr-TR" sz="2000" dirty="0">
                <a:solidFill>
                  <a:srgbClr val="272E3A">
                    <a:lumMod val="90000"/>
                    <a:lumOff val="10000"/>
                  </a:srgbClr>
                </a:solidFill>
              </a:rPr>
              <a:t>Kontrol Faaliyetleri</a:t>
            </a:r>
            <a:endParaRPr lang="en-US" sz="1200" dirty="0">
              <a:solidFill>
                <a:srgbClr val="272E3A">
                  <a:lumMod val="90000"/>
                  <a:lumOff val="10000"/>
                </a:srgbClr>
              </a:solidFill>
            </a:endParaRPr>
          </a:p>
        </p:txBody>
      </p:sp>
      <p:sp>
        <p:nvSpPr>
          <p:cNvPr id="40" name="Rectangle 39"/>
          <p:cNvSpPr/>
          <p:nvPr/>
        </p:nvSpPr>
        <p:spPr>
          <a:xfrm>
            <a:off x="9846420" y="3526095"/>
            <a:ext cx="2339359" cy="640175"/>
          </a:xfrm>
          <a:prstGeom prst="rect">
            <a:avLst/>
          </a:prstGeom>
        </p:spPr>
        <p:txBody>
          <a:bodyPr wrap="square" anchor="ctr">
            <a:spAutoFit/>
          </a:bodyPr>
          <a:lstStyle/>
          <a:p>
            <a:pPr lvl="0">
              <a:lnSpc>
                <a:spcPct val="89000"/>
              </a:lnSpc>
              <a:defRPr/>
            </a:pPr>
            <a:r>
              <a:rPr lang="tr-TR" sz="2000" dirty="0">
                <a:solidFill>
                  <a:srgbClr val="272E3A">
                    <a:lumMod val="90000"/>
                    <a:lumOff val="10000"/>
                  </a:srgbClr>
                </a:solidFill>
              </a:rPr>
              <a:t>Risk Değerlendirme</a:t>
            </a:r>
            <a:endParaRPr lang="en-US" sz="1200" dirty="0">
              <a:solidFill>
                <a:srgbClr val="272E3A">
                  <a:lumMod val="90000"/>
                  <a:lumOff val="10000"/>
                </a:srgbClr>
              </a:solidFill>
              <a:latin typeface="Open Sans Light"/>
            </a:endParaRPr>
          </a:p>
        </p:txBody>
      </p:sp>
      <p:sp>
        <p:nvSpPr>
          <p:cNvPr id="41" name="Rectangle 40"/>
          <p:cNvSpPr/>
          <p:nvPr/>
        </p:nvSpPr>
        <p:spPr>
          <a:xfrm>
            <a:off x="201736" y="4523955"/>
            <a:ext cx="1952006" cy="366254"/>
          </a:xfrm>
          <a:prstGeom prst="rect">
            <a:avLst/>
          </a:prstGeom>
        </p:spPr>
        <p:txBody>
          <a:bodyPr wrap="square" anchor="ctr">
            <a:spAutoFit/>
          </a:bodyPr>
          <a:lstStyle/>
          <a:p>
            <a:pPr lvl="0" algn="r">
              <a:lnSpc>
                <a:spcPct val="89000"/>
              </a:lnSpc>
              <a:defRPr/>
            </a:pPr>
            <a:r>
              <a:rPr lang="tr-TR" sz="2000" dirty="0">
                <a:solidFill>
                  <a:srgbClr val="272E3A">
                    <a:lumMod val="90000"/>
                    <a:lumOff val="10000"/>
                  </a:srgbClr>
                </a:solidFill>
              </a:rPr>
              <a:t>Kontrol Ortamı</a:t>
            </a:r>
            <a:endParaRPr lang="en-US" sz="1200" dirty="0">
              <a:solidFill>
                <a:srgbClr val="272E3A">
                  <a:lumMod val="90000"/>
                  <a:lumOff val="10000"/>
                </a:srgbClr>
              </a:solidFill>
              <a:latin typeface="Open Sans Light"/>
            </a:endParaRPr>
          </a:p>
        </p:txBody>
      </p:sp>
      <p:sp>
        <p:nvSpPr>
          <p:cNvPr id="53" name="Rounded Rectangle 52"/>
          <p:cNvSpPr/>
          <p:nvPr/>
        </p:nvSpPr>
        <p:spPr>
          <a:xfrm>
            <a:off x="2545507" y="969346"/>
            <a:ext cx="700171" cy="70017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3299" dirty="0">
              <a:solidFill>
                <a:srgbClr val="FFFFFF"/>
              </a:solidFill>
              <a:latin typeface="Open Sans Light"/>
            </a:endParaRPr>
          </a:p>
        </p:txBody>
      </p:sp>
      <p:sp>
        <p:nvSpPr>
          <p:cNvPr id="55" name="Rounded Rectangle 54"/>
          <p:cNvSpPr/>
          <p:nvPr/>
        </p:nvSpPr>
        <p:spPr>
          <a:xfrm>
            <a:off x="3317260" y="2640649"/>
            <a:ext cx="700171" cy="70017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3299" dirty="0">
              <a:solidFill>
                <a:srgbClr val="FFFFFF"/>
              </a:solidFill>
              <a:latin typeface="Open Sans Light"/>
            </a:endParaRPr>
          </a:p>
        </p:txBody>
      </p:sp>
      <p:sp>
        <p:nvSpPr>
          <p:cNvPr id="59" name="Rounded Rectangle 58"/>
          <p:cNvSpPr/>
          <p:nvPr/>
        </p:nvSpPr>
        <p:spPr>
          <a:xfrm>
            <a:off x="2402783" y="4364039"/>
            <a:ext cx="700171" cy="700171"/>
          </a:xfrm>
          <a:prstGeom prst="roundRect">
            <a:avLst/>
          </a:prstGeom>
          <a:solidFill>
            <a:srgbClr val="6BA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3299" dirty="0">
              <a:solidFill>
                <a:srgbClr val="FFFFFF"/>
              </a:solidFill>
              <a:latin typeface="Open Sans Light"/>
            </a:endParaRPr>
          </a:p>
        </p:txBody>
      </p:sp>
      <p:sp>
        <p:nvSpPr>
          <p:cNvPr id="62" name="Rounded Rectangle 61"/>
          <p:cNvSpPr/>
          <p:nvPr/>
        </p:nvSpPr>
        <p:spPr>
          <a:xfrm>
            <a:off x="8078627" y="1835043"/>
            <a:ext cx="700171" cy="70017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3299" dirty="0">
              <a:solidFill>
                <a:srgbClr val="FFFFFF"/>
              </a:solidFill>
              <a:latin typeface="Open Sans Light"/>
            </a:endParaRPr>
          </a:p>
        </p:txBody>
      </p:sp>
      <p:sp>
        <p:nvSpPr>
          <p:cNvPr id="64" name="Rounded Rectangle 63"/>
          <p:cNvSpPr/>
          <p:nvPr/>
        </p:nvSpPr>
        <p:spPr>
          <a:xfrm>
            <a:off x="9028993" y="3519128"/>
            <a:ext cx="700171" cy="700171"/>
          </a:xfrm>
          <a:prstGeom prst="roundRect">
            <a:avLst/>
          </a:prstGeom>
          <a:solidFill>
            <a:srgbClr val="6BAA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3299" dirty="0">
              <a:solidFill>
                <a:srgbClr val="FFFFFF"/>
              </a:solidFill>
              <a:latin typeface="Open Sans Light"/>
            </a:endParaRPr>
          </a:p>
        </p:txBody>
      </p:sp>
      <p:sp>
        <p:nvSpPr>
          <p:cNvPr id="8" name="Dikdörtgen 7">
            <a:extLst>
              <a:ext uri="{FF2B5EF4-FFF2-40B4-BE49-F238E27FC236}">
                <a16:creationId xmlns:a16="http://schemas.microsoft.com/office/drawing/2014/main" id="{8F21A4E3-44E5-FAE4-8AAA-7DC00AB9E2BD}"/>
              </a:ext>
            </a:extLst>
          </p:cNvPr>
          <p:cNvSpPr/>
          <p:nvPr/>
        </p:nvSpPr>
        <p:spPr>
          <a:xfrm>
            <a:off x="7094403" y="369062"/>
            <a:ext cx="3226612" cy="646331"/>
          </a:xfrm>
          <a:prstGeom prst="rect">
            <a:avLst/>
          </a:prstGeom>
          <a:noFill/>
          <a:ln>
            <a:noFill/>
          </a:ln>
        </p:spPr>
        <p:txBody>
          <a:bodyPr wrap="square" anchor="ctr" anchorCtr="0">
            <a:spAutoFit/>
          </a:bodyPr>
          <a:lstStyle/>
          <a:p>
            <a:pPr algn="r"/>
            <a:r>
              <a:rPr lang="tr-TR" sz="3600" b="1" dirty="0">
                <a:solidFill>
                  <a:srgbClr val="1C407D"/>
                </a:solidFill>
                <a:latin typeface="Calibri" panose="020F0502020204030204" pitchFamily="34" charset="0"/>
                <a:cs typeface="Calibri" panose="020F0502020204030204" pitchFamily="34" charset="0"/>
              </a:rPr>
              <a:t>COSO PİRAMİDİ</a:t>
            </a:r>
            <a:endParaRPr lang="tr-TR" sz="3600" b="1" dirty="0">
              <a:solidFill>
                <a:srgbClr val="1C407D"/>
              </a:solidFill>
            </a:endParaRPr>
          </a:p>
        </p:txBody>
      </p:sp>
      <p:sp>
        <p:nvSpPr>
          <p:cNvPr id="30" name="Slayt Numarası Yer Tutucusu 29">
            <a:extLst>
              <a:ext uri="{FF2B5EF4-FFF2-40B4-BE49-F238E27FC236}">
                <a16:creationId xmlns:a16="http://schemas.microsoft.com/office/drawing/2014/main" id="{FC5D3D33-480B-FD45-4737-084F278CFBF4}"/>
              </a:ext>
            </a:extLst>
          </p:cNvPr>
          <p:cNvSpPr>
            <a:spLocks noGrp="1"/>
          </p:cNvSpPr>
          <p:nvPr>
            <p:ph type="sldNum" sz="quarter" idx="12"/>
          </p:nvPr>
        </p:nvSpPr>
        <p:spPr/>
        <p:txBody>
          <a:bodyPr/>
          <a:lstStyle/>
          <a:p>
            <a:fld id="{58F347EC-474C-401F-8514-590C7B9BB5FA}" type="slidenum">
              <a:rPr lang="tr-TR" smtClean="0"/>
              <a:t>4</a:t>
            </a:fld>
            <a:endParaRPr lang="tr-TR"/>
          </a:p>
        </p:txBody>
      </p:sp>
    </p:spTree>
    <p:extLst>
      <p:ext uri="{BB962C8B-B14F-4D97-AF65-F5344CB8AC3E}">
        <p14:creationId xmlns:p14="http://schemas.microsoft.com/office/powerpoint/2010/main" val="2636760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750" fill="hold"/>
                                        <p:tgtEl>
                                          <p:spTgt spid="51"/>
                                        </p:tgtEl>
                                        <p:attrNameLst>
                                          <p:attrName>ppt_x</p:attrName>
                                        </p:attrNameLst>
                                      </p:cBhvr>
                                      <p:tavLst>
                                        <p:tav tm="0">
                                          <p:val>
                                            <p:strVal val="#ppt_x"/>
                                          </p:val>
                                        </p:tav>
                                        <p:tav tm="100000">
                                          <p:val>
                                            <p:strVal val="#ppt_x"/>
                                          </p:val>
                                        </p:tav>
                                      </p:tavLst>
                                    </p:anim>
                                    <p:anim calcmode="lin" valueType="num">
                                      <p:cBhvr additive="base">
                                        <p:cTn id="8" dur="750" fill="hold"/>
                                        <p:tgtEl>
                                          <p:spTgt spid="51"/>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10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750" fill="hold"/>
                                        <p:tgtEl>
                                          <p:spTgt spid="50"/>
                                        </p:tgtEl>
                                        <p:attrNameLst>
                                          <p:attrName>ppt_x</p:attrName>
                                        </p:attrNameLst>
                                      </p:cBhvr>
                                      <p:tavLst>
                                        <p:tav tm="0">
                                          <p:val>
                                            <p:strVal val="#ppt_x"/>
                                          </p:val>
                                        </p:tav>
                                        <p:tav tm="100000">
                                          <p:val>
                                            <p:strVal val="#ppt_x"/>
                                          </p:val>
                                        </p:tav>
                                      </p:tavLst>
                                    </p:anim>
                                    <p:anim calcmode="lin" valueType="num">
                                      <p:cBhvr additive="base">
                                        <p:cTn id="12" dur="75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20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750" fill="hold"/>
                                        <p:tgtEl>
                                          <p:spTgt spid="49"/>
                                        </p:tgtEl>
                                        <p:attrNameLst>
                                          <p:attrName>ppt_x</p:attrName>
                                        </p:attrNameLst>
                                      </p:cBhvr>
                                      <p:tavLst>
                                        <p:tav tm="0">
                                          <p:val>
                                            <p:strVal val="#ppt_x"/>
                                          </p:val>
                                        </p:tav>
                                        <p:tav tm="100000">
                                          <p:val>
                                            <p:strVal val="#ppt_x"/>
                                          </p:val>
                                        </p:tav>
                                      </p:tavLst>
                                    </p:anim>
                                    <p:anim calcmode="lin" valueType="num">
                                      <p:cBhvr additive="base">
                                        <p:cTn id="16" dur="750" fill="hold"/>
                                        <p:tgtEl>
                                          <p:spTgt spid="49"/>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30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750" fill="hold"/>
                                        <p:tgtEl>
                                          <p:spTgt spid="48"/>
                                        </p:tgtEl>
                                        <p:attrNameLst>
                                          <p:attrName>ppt_x</p:attrName>
                                        </p:attrNameLst>
                                      </p:cBhvr>
                                      <p:tavLst>
                                        <p:tav tm="0">
                                          <p:val>
                                            <p:strVal val="#ppt_x"/>
                                          </p:val>
                                        </p:tav>
                                        <p:tav tm="100000">
                                          <p:val>
                                            <p:strVal val="#ppt_x"/>
                                          </p:val>
                                        </p:tav>
                                      </p:tavLst>
                                    </p:anim>
                                    <p:anim calcmode="lin" valueType="num">
                                      <p:cBhvr additive="base">
                                        <p:cTn id="20" dur="75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40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750" fill="hold"/>
                                        <p:tgtEl>
                                          <p:spTgt spid="47"/>
                                        </p:tgtEl>
                                        <p:attrNameLst>
                                          <p:attrName>ppt_x</p:attrName>
                                        </p:attrNameLst>
                                      </p:cBhvr>
                                      <p:tavLst>
                                        <p:tav tm="0">
                                          <p:val>
                                            <p:strVal val="#ppt_x"/>
                                          </p:val>
                                        </p:tav>
                                        <p:tav tm="100000">
                                          <p:val>
                                            <p:strVal val="#ppt_x"/>
                                          </p:val>
                                        </p:tav>
                                      </p:tavLst>
                                    </p:anim>
                                    <p:anim calcmode="lin" valueType="num">
                                      <p:cBhvr additive="base">
                                        <p:cTn id="24" dur="750" fill="hold"/>
                                        <p:tgtEl>
                                          <p:spTgt spid="47"/>
                                        </p:tgtEl>
                                        <p:attrNameLst>
                                          <p:attrName>ppt_y</p:attrName>
                                        </p:attrNameLst>
                                      </p:cBhvr>
                                      <p:tavLst>
                                        <p:tav tm="0">
                                          <p:val>
                                            <p:strVal val="1+#ppt_h/2"/>
                                          </p:val>
                                        </p:tav>
                                        <p:tav tm="100000">
                                          <p:val>
                                            <p:strVal val="#ppt_y"/>
                                          </p:val>
                                        </p:tav>
                                      </p:tavLst>
                                    </p:anim>
                                  </p:childTnLst>
                                </p:cTn>
                              </p:par>
                            </p:childTnLst>
                          </p:cTn>
                        </p:par>
                        <p:par>
                          <p:cTn id="25" fill="hold">
                            <p:stCondLst>
                              <p:cond delay="1150"/>
                            </p:stCondLst>
                            <p:childTnLst>
                              <p:par>
                                <p:cTn id="26" presetID="22" presetClass="entr" presetSubtype="2"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right)">
                                      <p:cBhvr>
                                        <p:cTn id="28" dur="300"/>
                                        <p:tgtEl>
                                          <p:spTgt spid="23"/>
                                        </p:tgtEl>
                                      </p:cBhvr>
                                    </p:animEffect>
                                  </p:childTnLst>
                                </p:cTn>
                              </p:par>
                              <p:par>
                                <p:cTn id="29" presetID="10" presetClass="entr" presetSubtype="0" fill="hold" grpId="0" nodeType="withEffect">
                                  <p:stCondLst>
                                    <p:cond delay="15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300"/>
                                        <p:tgtEl>
                                          <p:spTgt spid="53"/>
                                        </p:tgtEl>
                                      </p:cBhvr>
                                    </p:animEffect>
                                  </p:childTnLst>
                                </p:cTn>
                              </p:par>
                              <p:par>
                                <p:cTn id="32" presetID="10" presetClass="entr" presetSubtype="0" fill="hold" grpId="0" nodeType="withEffect">
                                  <p:stCondLst>
                                    <p:cond delay="35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300"/>
                                        <p:tgtEl>
                                          <p:spTgt spid="37"/>
                                        </p:tgtEl>
                                      </p:cBhvr>
                                    </p:animEffect>
                                  </p:childTnLst>
                                </p:cTn>
                              </p:par>
                            </p:childTnLst>
                          </p:cTn>
                        </p:par>
                        <p:par>
                          <p:cTn id="35" fill="hold">
                            <p:stCondLst>
                              <p:cond delay="1800"/>
                            </p:stCondLst>
                            <p:childTnLst>
                              <p:par>
                                <p:cTn id="36" presetID="22" presetClass="entr" presetSubtype="8"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300"/>
                                        <p:tgtEl>
                                          <p:spTgt spid="26"/>
                                        </p:tgtEl>
                                      </p:cBhvr>
                                    </p:animEffect>
                                  </p:childTnLst>
                                </p:cTn>
                              </p:par>
                              <p:par>
                                <p:cTn id="39" presetID="10" presetClass="entr" presetSubtype="0" fill="hold" grpId="0" nodeType="withEffect">
                                  <p:stCondLst>
                                    <p:cond delay="15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300"/>
                                        <p:tgtEl>
                                          <p:spTgt spid="62"/>
                                        </p:tgtEl>
                                      </p:cBhvr>
                                    </p:animEffect>
                                  </p:childTnLst>
                                </p:cTn>
                              </p:par>
                              <p:par>
                                <p:cTn id="42" presetID="10" presetClass="entr" presetSubtype="0" fill="hold" grpId="0" nodeType="withEffect">
                                  <p:stCondLst>
                                    <p:cond delay="35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300"/>
                                        <p:tgtEl>
                                          <p:spTgt spid="38"/>
                                        </p:tgtEl>
                                      </p:cBhvr>
                                    </p:animEffect>
                                  </p:childTnLst>
                                </p:cTn>
                              </p:par>
                            </p:childTnLst>
                          </p:cTn>
                        </p:par>
                        <p:par>
                          <p:cTn id="45" fill="hold">
                            <p:stCondLst>
                              <p:cond delay="2450"/>
                            </p:stCondLst>
                            <p:childTnLst>
                              <p:par>
                                <p:cTn id="46" presetID="22" presetClass="entr" presetSubtype="2"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right)">
                                      <p:cBhvr>
                                        <p:cTn id="48" dur="300"/>
                                        <p:tgtEl>
                                          <p:spTgt spid="27"/>
                                        </p:tgtEl>
                                      </p:cBhvr>
                                    </p:animEffect>
                                  </p:childTnLst>
                                </p:cTn>
                              </p:par>
                              <p:par>
                                <p:cTn id="49" presetID="10" presetClass="entr" presetSubtype="0" fill="hold" grpId="0" nodeType="withEffect">
                                  <p:stCondLst>
                                    <p:cond delay="15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300"/>
                                        <p:tgtEl>
                                          <p:spTgt spid="55"/>
                                        </p:tgtEl>
                                      </p:cBhvr>
                                    </p:animEffect>
                                  </p:childTnLst>
                                </p:cTn>
                              </p:par>
                              <p:par>
                                <p:cTn id="52" presetID="10" presetClass="entr" presetSubtype="0" fill="hold" grpId="0" nodeType="withEffect">
                                  <p:stCondLst>
                                    <p:cond delay="35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300"/>
                                        <p:tgtEl>
                                          <p:spTgt spid="39"/>
                                        </p:tgtEl>
                                      </p:cBhvr>
                                    </p:animEffect>
                                  </p:childTnLst>
                                </p:cTn>
                              </p:par>
                            </p:childTnLst>
                          </p:cTn>
                        </p:par>
                        <p:par>
                          <p:cTn id="55" fill="hold">
                            <p:stCondLst>
                              <p:cond delay="3100"/>
                            </p:stCondLst>
                            <p:childTnLst>
                              <p:par>
                                <p:cTn id="56" presetID="22" presetClass="entr" presetSubtype="8"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left)">
                                      <p:cBhvr>
                                        <p:cTn id="58" dur="300"/>
                                        <p:tgtEl>
                                          <p:spTgt spid="28"/>
                                        </p:tgtEl>
                                      </p:cBhvr>
                                    </p:animEffect>
                                  </p:childTnLst>
                                </p:cTn>
                              </p:par>
                              <p:par>
                                <p:cTn id="59" presetID="10" presetClass="entr" presetSubtype="0" fill="hold" grpId="0" nodeType="withEffect">
                                  <p:stCondLst>
                                    <p:cond delay="15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300"/>
                                        <p:tgtEl>
                                          <p:spTgt spid="64"/>
                                        </p:tgtEl>
                                      </p:cBhvr>
                                    </p:animEffect>
                                  </p:childTnLst>
                                </p:cTn>
                              </p:par>
                              <p:par>
                                <p:cTn id="62" presetID="10" presetClass="entr" presetSubtype="0" fill="hold" grpId="0" nodeType="withEffect">
                                  <p:stCondLst>
                                    <p:cond delay="35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300"/>
                                        <p:tgtEl>
                                          <p:spTgt spid="40"/>
                                        </p:tgtEl>
                                      </p:cBhvr>
                                    </p:animEffect>
                                  </p:childTnLst>
                                </p:cTn>
                              </p:par>
                            </p:childTnLst>
                          </p:cTn>
                        </p:par>
                        <p:par>
                          <p:cTn id="65" fill="hold">
                            <p:stCondLst>
                              <p:cond delay="3750"/>
                            </p:stCondLst>
                            <p:childTnLst>
                              <p:par>
                                <p:cTn id="66" presetID="22" presetClass="entr" presetSubtype="2"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right)">
                                      <p:cBhvr>
                                        <p:cTn id="68" dur="300"/>
                                        <p:tgtEl>
                                          <p:spTgt spid="29"/>
                                        </p:tgtEl>
                                      </p:cBhvr>
                                    </p:animEffect>
                                  </p:childTnLst>
                                </p:cTn>
                              </p:par>
                              <p:par>
                                <p:cTn id="69" presetID="10" presetClass="entr" presetSubtype="0" fill="hold" grpId="0" nodeType="withEffect">
                                  <p:stCondLst>
                                    <p:cond delay="15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300"/>
                                        <p:tgtEl>
                                          <p:spTgt spid="59"/>
                                        </p:tgtEl>
                                      </p:cBhvr>
                                    </p:animEffect>
                                  </p:childTnLst>
                                </p:cTn>
                              </p:par>
                              <p:par>
                                <p:cTn id="72" presetID="10" presetClass="entr" presetSubtype="0" fill="hold" grpId="0" nodeType="withEffect">
                                  <p:stCondLst>
                                    <p:cond delay="35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3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53" grpId="0" animBg="1"/>
      <p:bldP spid="55" grpId="0" animBg="1"/>
      <p:bldP spid="59" grpId="0" animBg="1"/>
      <p:bldP spid="62" grpId="0" animBg="1"/>
      <p:bldP spid="6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080506" y="1593912"/>
            <a:ext cx="2351009" cy="4479977"/>
          </a:xfrm>
          <a:prstGeom prst="roundRect">
            <a:avLst>
              <a:gd name="adj" fmla="val 37527"/>
            </a:avLst>
          </a:prstGeom>
          <a:gradFill flip="none" rotWithShape="1">
            <a:gsLst>
              <a:gs pos="100000">
                <a:schemeClr val="accent1">
                  <a:lumMod val="60000"/>
                  <a:lumOff val="40000"/>
                </a:schemeClr>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a:solidFill>
                <a:srgbClr val="FFFFFF"/>
              </a:solidFill>
              <a:latin typeface="Open Sans Light"/>
            </a:endParaRPr>
          </a:p>
        </p:txBody>
      </p:sp>
      <p:sp>
        <p:nvSpPr>
          <p:cNvPr id="10" name="Rounded Rectangle 9"/>
          <p:cNvSpPr/>
          <p:nvPr/>
        </p:nvSpPr>
        <p:spPr>
          <a:xfrm>
            <a:off x="4920496" y="1593912"/>
            <a:ext cx="2351009" cy="4479977"/>
          </a:xfrm>
          <a:prstGeom prst="roundRect">
            <a:avLst>
              <a:gd name="adj" fmla="val 37527"/>
            </a:avLst>
          </a:prstGeom>
          <a:gradFill>
            <a:gsLst>
              <a:gs pos="100000">
                <a:schemeClr val="accent3">
                  <a:lumMod val="60000"/>
                  <a:lumOff val="40000"/>
                </a:schemeClr>
              </a:gs>
              <a:gs pos="0">
                <a:schemeClr val="accent3"/>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a:solidFill>
                <a:srgbClr val="FFFFFF"/>
              </a:solidFill>
              <a:latin typeface="Open Sans Light"/>
            </a:endParaRPr>
          </a:p>
        </p:txBody>
      </p:sp>
      <p:sp>
        <p:nvSpPr>
          <p:cNvPr id="13" name="Rounded Rectangle 12"/>
          <p:cNvSpPr/>
          <p:nvPr/>
        </p:nvSpPr>
        <p:spPr>
          <a:xfrm>
            <a:off x="7760487" y="1593912"/>
            <a:ext cx="2351009" cy="4479977"/>
          </a:xfrm>
          <a:prstGeom prst="roundRect">
            <a:avLst>
              <a:gd name="adj" fmla="val 37527"/>
            </a:avLst>
          </a:prstGeom>
          <a:gradFill>
            <a:gsLst>
              <a:gs pos="100000">
                <a:schemeClr val="accent5">
                  <a:lumMod val="60000"/>
                  <a:lumOff val="40000"/>
                </a:schemeClr>
              </a:gs>
              <a:gs pos="0">
                <a:schemeClr val="accent5"/>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a:solidFill>
                <a:srgbClr val="FFFFFF"/>
              </a:solidFill>
              <a:latin typeface="Open Sans Light"/>
            </a:endParaRPr>
          </a:p>
        </p:txBody>
      </p:sp>
      <p:sp>
        <p:nvSpPr>
          <p:cNvPr id="7" name="Rounded Rectangle 6"/>
          <p:cNvSpPr/>
          <p:nvPr/>
        </p:nvSpPr>
        <p:spPr>
          <a:xfrm>
            <a:off x="1947722" y="2357760"/>
            <a:ext cx="2676996" cy="50046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tr-TR" dirty="0">
                <a:solidFill>
                  <a:srgbClr val="FFFFFF"/>
                </a:solidFill>
              </a:rPr>
              <a:t>KONTROL</a:t>
            </a:r>
            <a:endParaRPr lang="en-US" dirty="0">
              <a:solidFill>
                <a:srgbClr val="FFFFFF"/>
              </a:solidFill>
              <a:latin typeface="Open Sans Light"/>
            </a:endParaRPr>
          </a:p>
        </p:txBody>
      </p:sp>
      <p:sp>
        <p:nvSpPr>
          <p:cNvPr id="8" name="Rectangle 7"/>
          <p:cNvSpPr/>
          <p:nvPr/>
        </p:nvSpPr>
        <p:spPr>
          <a:xfrm>
            <a:off x="2220471" y="2967375"/>
            <a:ext cx="2131498" cy="1169551"/>
          </a:xfrm>
          <a:prstGeom prst="rect">
            <a:avLst/>
          </a:prstGeom>
        </p:spPr>
        <p:txBody>
          <a:bodyPr wrap="square">
            <a:spAutoFit/>
          </a:bodyPr>
          <a:lstStyle/>
          <a:p>
            <a:pPr lvl="0" algn="ctr">
              <a:defRPr/>
            </a:pPr>
            <a:r>
              <a:rPr lang="tr-TR" sz="1400" kern="1200" dirty="0">
                <a:solidFill>
                  <a:schemeClr val="dk1"/>
                </a:solidFill>
                <a:effectLst/>
                <a:ea typeface="+mn-ea"/>
                <a:cs typeface="Arial" panose="020B0604020202020204" pitchFamily="34" charset="0"/>
              </a:rPr>
              <a:t>Yönetimin önceden belirlenen amaç ve hedeflere ulaşmak için alınan tedbirleri olarak tanımlanabilir. </a:t>
            </a:r>
            <a:endParaRPr lang="en-US" sz="1400" dirty="0">
              <a:solidFill>
                <a:srgbClr val="FBFBFB"/>
              </a:solidFill>
            </a:endParaRPr>
          </a:p>
        </p:txBody>
      </p:sp>
      <p:sp>
        <p:nvSpPr>
          <p:cNvPr id="11" name="Rounded Rectangle 10"/>
          <p:cNvSpPr/>
          <p:nvPr/>
        </p:nvSpPr>
        <p:spPr>
          <a:xfrm>
            <a:off x="4757501" y="2357760"/>
            <a:ext cx="2676996" cy="50046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tr-TR" dirty="0">
                <a:solidFill>
                  <a:srgbClr val="FFFFFF"/>
                </a:solidFill>
              </a:rPr>
              <a:t>İÇ KONTROL</a:t>
            </a:r>
            <a:endParaRPr lang="en-US" dirty="0">
              <a:solidFill>
                <a:srgbClr val="FFFFFF"/>
              </a:solidFill>
              <a:latin typeface="Open Sans Light"/>
            </a:endParaRPr>
          </a:p>
        </p:txBody>
      </p:sp>
      <p:sp>
        <p:nvSpPr>
          <p:cNvPr id="12" name="Rectangle 11"/>
          <p:cNvSpPr/>
          <p:nvPr/>
        </p:nvSpPr>
        <p:spPr>
          <a:xfrm>
            <a:off x="5030250" y="2967375"/>
            <a:ext cx="2131498" cy="1815882"/>
          </a:xfrm>
          <a:prstGeom prst="rect">
            <a:avLst/>
          </a:prstGeom>
        </p:spPr>
        <p:txBody>
          <a:bodyPr wrap="square">
            <a:spAutoFit/>
          </a:bodyPr>
          <a:lstStyle/>
          <a:p>
            <a:pPr lvl="0" algn="ctr">
              <a:defRPr/>
            </a:pPr>
            <a:r>
              <a:rPr lang="tr-TR" sz="1400" kern="1200" dirty="0">
                <a:solidFill>
                  <a:schemeClr val="dk1"/>
                </a:solidFill>
                <a:effectLst/>
                <a:ea typeface="+mn-ea"/>
                <a:cs typeface="Arial" panose="020B0604020202020204" pitchFamily="34" charset="0"/>
              </a:rPr>
              <a:t>Bir kurum bünyesinde kurumun amaç ve hedeflerine ulaşmasını sağlamaya yönelik olarak tasarlanıp uygulanan tüm faaliyet ve işlemler olarak tanımlanabilir.</a:t>
            </a:r>
            <a:endParaRPr lang="en-US" sz="1400" dirty="0">
              <a:solidFill>
                <a:srgbClr val="FBFBFB"/>
              </a:solidFill>
            </a:endParaRPr>
          </a:p>
        </p:txBody>
      </p:sp>
      <p:sp>
        <p:nvSpPr>
          <p:cNvPr id="14" name="Rounded Rectangle 13"/>
          <p:cNvSpPr/>
          <p:nvPr/>
        </p:nvSpPr>
        <p:spPr>
          <a:xfrm>
            <a:off x="7597491" y="2346248"/>
            <a:ext cx="2676996" cy="50046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tr-TR" dirty="0">
                <a:solidFill>
                  <a:srgbClr val="FFFFFF"/>
                </a:solidFill>
              </a:rPr>
              <a:t>İÇ DENETİM</a:t>
            </a:r>
            <a:endParaRPr lang="en-US" dirty="0">
              <a:solidFill>
                <a:srgbClr val="FFFFFF"/>
              </a:solidFill>
              <a:latin typeface="Open Sans Light"/>
            </a:endParaRPr>
          </a:p>
        </p:txBody>
      </p:sp>
      <p:sp>
        <p:nvSpPr>
          <p:cNvPr id="15" name="Rectangle 14"/>
          <p:cNvSpPr/>
          <p:nvPr/>
        </p:nvSpPr>
        <p:spPr>
          <a:xfrm>
            <a:off x="7840031" y="2967375"/>
            <a:ext cx="2200262" cy="2677656"/>
          </a:xfrm>
          <a:prstGeom prst="rect">
            <a:avLst/>
          </a:prstGeom>
        </p:spPr>
        <p:txBody>
          <a:bodyPr wrap="square">
            <a:spAutoFit/>
          </a:bodyPr>
          <a:lstStyle/>
          <a:p>
            <a:pPr lvl="0" algn="ctr">
              <a:defRPr/>
            </a:pPr>
            <a:r>
              <a:rPr lang="tr-TR" sz="1400" dirty="0">
                <a:latin typeface="Arial" panose="020B0604020202020204" pitchFamily="34" charset="0"/>
                <a:cs typeface="Arial" panose="020B0604020202020204" pitchFamily="34" charset="0"/>
              </a:rPr>
              <a:t>Kamu idaresinin kaynaklarının etkili, ekonomik ve verimli bir şekilde yönetilip yönetilmediğini değerlendirmek ve rehberlik yapmak amacıyla yapılan, </a:t>
            </a:r>
            <a:r>
              <a:rPr lang="tr-TR" sz="1400" b="0" dirty="0">
                <a:solidFill>
                  <a:srgbClr val="1C407D"/>
                </a:solidFill>
                <a:latin typeface="Arial" panose="020B0604020202020204" pitchFamily="34" charset="0"/>
                <a:cs typeface="Arial" panose="020B0604020202020204" pitchFamily="34" charset="0"/>
              </a:rPr>
              <a:t>iç kontrol faaliyeti içinde yer alan,</a:t>
            </a:r>
            <a:r>
              <a:rPr lang="tr-TR" sz="1400" dirty="0">
                <a:latin typeface="Arial" panose="020B0604020202020204" pitchFamily="34" charset="0"/>
                <a:cs typeface="Arial" panose="020B0604020202020204" pitchFamily="34" charset="0"/>
              </a:rPr>
              <a:t> bağımsız, nesnel güvence sağlama ve danışmanlık faaliyetidir.</a:t>
            </a:r>
            <a:endParaRPr lang="en-US" sz="1400" dirty="0">
              <a:solidFill>
                <a:srgbClr val="FBFBFB"/>
              </a:solidFill>
              <a:latin typeface="Open Sans Light"/>
            </a:endParaRPr>
          </a:p>
        </p:txBody>
      </p:sp>
      <p:sp>
        <p:nvSpPr>
          <p:cNvPr id="2" name="Dikdörtgen 1">
            <a:extLst>
              <a:ext uri="{FF2B5EF4-FFF2-40B4-BE49-F238E27FC236}">
                <a16:creationId xmlns:a16="http://schemas.microsoft.com/office/drawing/2014/main" id="{33D15776-E831-B7C4-EC93-2EC6ADD5529D}"/>
              </a:ext>
            </a:extLst>
          </p:cNvPr>
          <p:cNvSpPr/>
          <p:nvPr/>
        </p:nvSpPr>
        <p:spPr>
          <a:xfrm>
            <a:off x="2031999" y="564085"/>
            <a:ext cx="8128000" cy="646331"/>
          </a:xfrm>
          <a:prstGeom prst="rect">
            <a:avLst/>
          </a:prstGeom>
          <a:noFill/>
          <a:ln>
            <a:noFill/>
          </a:ln>
        </p:spPr>
        <p:txBody>
          <a:bodyPr wrap="square" anchor="ctr" anchorCtr="0">
            <a:spAutoFit/>
          </a:bodyPr>
          <a:lstStyle/>
          <a:p>
            <a:pPr algn="ctr"/>
            <a:r>
              <a:rPr lang="tr-TR" sz="3600" b="1" dirty="0">
                <a:solidFill>
                  <a:srgbClr val="1C407D"/>
                </a:solidFill>
                <a:latin typeface="Calibri" panose="020F0502020204030204" pitchFamily="34" charset="0"/>
                <a:cs typeface="Calibri" panose="020F0502020204030204" pitchFamily="34" charset="0"/>
              </a:rPr>
              <a:t>KAVRAMLAR</a:t>
            </a:r>
            <a:endParaRPr lang="tr-TR" sz="3600" b="1" dirty="0">
              <a:solidFill>
                <a:srgbClr val="1C407D"/>
              </a:solidFill>
            </a:endParaRPr>
          </a:p>
        </p:txBody>
      </p:sp>
      <p:sp>
        <p:nvSpPr>
          <p:cNvPr id="4" name="Slayt Numarası Yer Tutucusu 3">
            <a:extLst>
              <a:ext uri="{FF2B5EF4-FFF2-40B4-BE49-F238E27FC236}">
                <a16:creationId xmlns:a16="http://schemas.microsoft.com/office/drawing/2014/main" id="{E46BA7AA-A5CA-A4FF-9629-73483330469D}"/>
              </a:ext>
            </a:extLst>
          </p:cNvPr>
          <p:cNvSpPr>
            <a:spLocks noGrp="1"/>
          </p:cNvSpPr>
          <p:nvPr>
            <p:ph type="sldNum" sz="quarter" idx="12"/>
          </p:nvPr>
        </p:nvSpPr>
        <p:spPr/>
        <p:txBody>
          <a:bodyPr/>
          <a:lstStyle/>
          <a:p>
            <a:fld id="{58F347EC-474C-401F-8514-590C7B9BB5FA}" type="slidenum">
              <a:rPr lang="tr-TR" smtClean="0"/>
              <a:t>5</a:t>
            </a:fld>
            <a:endParaRPr lang="tr-TR"/>
          </a:p>
        </p:txBody>
      </p:sp>
    </p:spTree>
    <p:extLst>
      <p:ext uri="{BB962C8B-B14F-4D97-AF65-F5344CB8AC3E}">
        <p14:creationId xmlns:p14="http://schemas.microsoft.com/office/powerpoint/2010/main" val="254579462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8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80000">
                                          <p:cBhvr additive="base">
                                            <p:cTn id="7" dur="15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80000">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14:bounceEnd="80000">
                                          <p:cBhvr additive="base">
                                            <p:cTn id="11" dur="15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80000">
                                      <p:stCondLst>
                                        <p:cond delay="300"/>
                                      </p:stCondLst>
                                      <p:childTnLst>
                                        <p:set>
                                          <p:cBhvr>
                                            <p:cTn id="14" dur="1" fill="hold">
                                              <p:stCondLst>
                                                <p:cond delay="0"/>
                                              </p:stCondLst>
                                            </p:cTn>
                                            <p:tgtEl>
                                              <p:spTgt spid="10"/>
                                            </p:tgtEl>
                                            <p:attrNameLst>
                                              <p:attrName>style.visibility</p:attrName>
                                            </p:attrNameLst>
                                          </p:cBhvr>
                                          <p:to>
                                            <p:strVal val="visible"/>
                                          </p:to>
                                        </p:set>
                                        <p:anim calcmode="lin" valueType="num" p14:bounceEnd="80000">
                                          <p:cBhvr additive="base">
                                            <p:cTn id="15" dur="1500" fill="hold"/>
                                            <p:tgtEl>
                                              <p:spTgt spid="10"/>
                                            </p:tgtEl>
                                            <p:attrNameLst>
                                              <p:attrName>ppt_x</p:attrName>
                                            </p:attrNameLst>
                                          </p:cBhvr>
                                          <p:tavLst>
                                            <p:tav tm="0">
                                              <p:val>
                                                <p:strVal val="#ppt_x"/>
                                              </p:val>
                                            </p:tav>
                                            <p:tav tm="100000">
                                              <p:val>
                                                <p:strVal val="#ppt_x"/>
                                              </p:val>
                                            </p:tav>
                                          </p:tavLst>
                                        </p:anim>
                                        <p:anim calcmode="lin" valueType="num" p14:bounceEnd="80000">
                                          <p:cBhvr additive="base">
                                            <p:cTn id="16" dur="1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80000">
                                      <p:stCondLst>
                                        <p:cond delay="400"/>
                                      </p:stCondLst>
                                      <p:childTnLst>
                                        <p:set>
                                          <p:cBhvr>
                                            <p:cTn id="18" dur="1" fill="hold">
                                              <p:stCondLst>
                                                <p:cond delay="0"/>
                                              </p:stCondLst>
                                            </p:cTn>
                                            <p:tgtEl>
                                              <p:spTgt spid="11"/>
                                            </p:tgtEl>
                                            <p:attrNameLst>
                                              <p:attrName>style.visibility</p:attrName>
                                            </p:attrNameLst>
                                          </p:cBhvr>
                                          <p:to>
                                            <p:strVal val="visible"/>
                                          </p:to>
                                        </p:set>
                                        <p:anim calcmode="lin" valueType="num" p14:bounceEnd="80000">
                                          <p:cBhvr additive="base">
                                            <p:cTn id="19" dur="150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20" dur="1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80000">
                                      <p:stCondLst>
                                        <p:cond delay="500"/>
                                      </p:stCondLst>
                                      <p:childTnLst>
                                        <p:set>
                                          <p:cBhvr>
                                            <p:cTn id="22" dur="1" fill="hold">
                                              <p:stCondLst>
                                                <p:cond delay="0"/>
                                              </p:stCondLst>
                                            </p:cTn>
                                            <p:tgtEl>
                                              <p:spTgt spid="13"/>
                                            </p:tgtEl>
                                            <p:attrNameLst>
                                              <p:attrName>style.visibility</p:attrName>
                                            </p:attrNameLst>
                                          </p:cBhvr>
                                          <p:to>
                                            <p:strVal val="visible"/>
                                          </p:to>
                                        </p:set>
                                        <p:anim calcmode="lin" valueType="num" p14:bounceEnd="80000">
                                          <p:cBhvr additive="base">
                                            <p:cTn id="23" dur="15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24" dur="1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80000">
                                      <p:stCondLst>
                                        <p:cond delay="700"/>
                                      </p:stCondLst>
                                      <p:childTnLst>
                                        <p:set>
                                          <p:cBhvr>
                                            <p:cTn id="26" dur="1" fill="hold">
                                              <p:stCondLst>
                                                <p:cond delay="0"/>
                                              </p:stCondLst>
                                            </p:cTn>
                                            <p:tgtEl>
                                              <p:spTgt spid="14"/>
                                            </p:tgtEl>
                                            <p:attrNameLst>
                                              <p:attrName>style.visibility</p:attrName>
                                            </p:attrNameLst>
                                          </p:cBhvr>
                                          <p:to>
                                            <p:strVal val="visible"/>
                                          </p:to>
                                        </p:set>
                                        <p:anim calcmode="lin" valueType="num" p14:bounceEnd="80000">
                                          <p:cBhvr additive="base">
                                            <p:cTn id="27" dur="1500" fill="hold"/>
                                            <p:tgtEl>
                                              <p:spTgt spid="14"/>
                                            </p:tgtEl>
                                            <p:attrNameLst>
                                              <p:attrName>ppt_x</p:attrName>
                                            </p:attrNameLst>
                                          </p:cBhvr>
                                          <p:tavLst>
                                            <p:tav tm="0">
                                              <p:val>
                                                <p:strVal val="#ppt_x"/>
                                              </p:val>
                                            </p:tav>
                                            <p:tav tm="100000">
                                              <p:val>
                                                <p:strVal val="#ppt_x"/>
                                              </p:val>
                                            </p:tav>
                                          </p:tavLst>
                                        </p:anim>
                                        <p:anim calcmode="lin" valueType="num" p14:bounceEnd="80000">
                                          <p:cBhvr additive="base">
                                            <p:cTn id="28"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3" grpId="0" animBg="1"/>
          <p:bldP spid="7" grpId="0" animBg="1"/>
          <p:bldP spid="11" grpId="0" animBg="1"/>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3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ppt_x"/>
                                              </p:val>
                                            </p:tav>
                                            <p:tav tm="100000">
                                              <p:val>
                                                <p:strVal val="#ppt_x"/>
                                              </p:val>
                                            </p:tav>
                                          </p:tavLst>
                                        </p:anim>
                                        <p:anim calcmode="lin" valueType="num">
                                          <p:cBhvr additive="base">
                                            <p:cTn id="16" dur="1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4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ppt_x"/>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500" fill="hold"/>
                                            <p:tgtEl>
                                              <p:spTgt spid="13"/>
                                            </p:tgtEl>
                                            <p:attrNameLst>
                                              <p:attrName>ppt_x</p:attrName>
                                            </p:attrNameLst>
                                          </p:cBhvr>
                                          <p:tavLst>
                                            <p:tav tm="0">
                                              <p:val>
                                                <p:strVal val="#ppt_x"/>
                                              </p:val>
                                            </p:tav>
                                            <p:tav tm="100000">
                                              <p:val>
                                                <p:strVal val="#ppt_x"/>
                                              </p:val>
                                            </p:tav>
                                          </p:tavLst>
                                        </p:anim>
                                        <p:anim calcmode="lin" valueType="num">
                                          <p:cBhvr additive="base">
                                            <p:cTn id="24" dur="1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70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1500" fill="hold"/>
                                            <p:tgtEl>
                                              <p:spTgt spid="14"/>
                                            </p:tgtEl>
                                            <p:attrNameLst>
                                              <p:attrName>ppt_x</p:attrName>
                                            </p:attrNameLst>
                                          </p:cBhvr>
                                          <p:tavLst>
                                            <p:tav tm="0">
                                              <p:val>
                                                <p:strVal val="#ppt_x"/>
                                              </p:val>
                                            </p:tav>
                                            <p:tav tm="100000">
                                              <p:val>
                                                <p:strVal val="#ppt_x"/>
                                              </p:val>
                                            </p:tav>
                                          </p:tavLst>
                                        </p:anim>
                                        <p:anim calcmode="lin" valueType="num">
                                          <p:cBhvr additive="base">
                                            <p:cTn id="28"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3" grpId="0" animBg="1"/>
          <p:bldP spid="7" grpId="0" animBg="1"/>
          <p:bldP spid="11" grpId="0" animBg="1"/>
          <p:bldP spid="14"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178013" y="521588"/>
            <a:ext cx="8128000" cy="646331"/>
          </a:xfrm>
          <a:prstGeom prst="rect">
            <a:avLst/>
          </a:prstGeom>
          <a:noFill/>
          <a:ln>
            <a:noFill/>
          </a:ln>
        </p:spPr>
        <p:txBody>
          <a:bodyPr wrap="square" anchor="ctr" anchorCtr="0">
            <a:spAutoFit/>
          </a:bodyPr>
          <a:lstStyle/>
          <a:p>
            <a:pPr algn="r"/>
            <a:r>
              <a:rPr lang="tr-TR" sz="3600" b="1" dirty="0">
                <a:solidFill>
                  <a:srgbClr val="1C407D"/>
                </a:solidFill>
                <a:latin typeface="Calibri" panose="020F0502020204030204" pitchFamily="34" charset="0"/>
                <a:cs typeface="Calibri" panose="020F0502020204030204" pitchFamily="34" charset="0"/>
              </a:rPr>
              <a:t>KAVRAMLAR</a:t>
            </a:r>
            <a:endParaRPr lang="tr-TR" sz="3600" b="1" dirty="0">
              <a:solidFill>
                <a:srgbClr val="1C407D"/>
              </a:solidFill>
            </a:endParaRPr>
          </a:p>
        </p:txBody>
      </p:sp>
      <p:sp>
        <p:nvSpPr>
          <p:cNvPr id="2" name="Slayt Numarası Yer Tutucusu 1">
            <a:extLst>
              <a:ext uri="{FF2B5EF4-FFF2-40B4-BE49-F238E27FC236}">
                <a16:creationId xmlns:a16="http://schemas.microsoft.com/office/drawing/2014/main" id="{0CFF7945-0A6F-C0F4-6267-25CDBE87B606}"/>
              </a:ext>
            </a:extLst>
          </p:cNvPr>
          <p:cNvSpPr>
            <a:spLocks noGrp="1"/>
          </p:cNvSpPr>
          <p:nvPr>
            <p:ph type="sldNum" sz="quarter" idx="12"/>
          </p:nvPr>
        </p:nvSpPr>
        <p:spPr/>
        <p:txBody>
          <a:bodyPr/>
          <a:lstStyle/>
          <a:p>
            <a:fld id="{58F347EC-474C-401F-8514-590C7B9BB5FA}" type="slidenum">
              <a:rPr lang="tr-TR" smtClean="0"/>
              <a:t>6</a:t>
            </a:fld>
            <a:endParaRPr lang="tr-TR"/>
          </a:p>
        </p:txBody>
      </p:sp>
      <p:pic>
        <p:nvPicPr>
          <p:cNvPr id="11" name="Resim 10">
            <a:extLst>
              <a:ext uri="{FF2B5EF4-FFF2-40B4-BE49-F238E27FC236}">
                <a16:creationId xmlns:a16="http://schemas.microsoft.com/office/drawing/2014/main" id="{75D5F1CA-EBD8-F1F7-736C-38FC2C0D52F9}"/>
              </a:ext>
            </a:extLst>
          </p:cNvPr>
          <p:cNvPicPr>
            <a:picLocks noChangeAspect="1"/>
          </p:cNvPicPr>
          <p:nvPr/>
        </p:nvPicPr>
        <p:blipFill rotWithShape="1">
          <a:blip r:embed="rId3">
            <a:extLst>
              <a:ext uri="{28A0092B-C50C-407E-A947-70E740481C1C}">
                <a14:useLocalDpi xmlns:a14="http://schemas.microsoft.com/office/drawing/2010/main" val="0"/>
              </a:ext>
            </a:extLst>
          </a:blip>
          <a:srcRect l="16283" t="4811" r="10465"/>
          <a:stretch/>
        </p:blipFill>
        <p:spPr>
          <a:xfrm>
            <a:off x="10140676" y="2293116"/>
            <a:ext cx="1525874" cy="1783175"/>
          </a:xfrm>
          <a:prstGeom prst="rect">
            <a:avLst/>
          </a:prstGeom>
        </p:spPr>
      </p:pic>
      <p:pic>
        <p:nvPicPr>
          <p:cNvPr id="5" name="Resim 4">
            <a:extLst>
              <a:ext uri="{FF2B5EF4-FFF2-40B4-BE49-F238E27FC236}">
                <a16:creationId xmlns:a16="http://schemas.microsoft.com/office/drawing/2014/main" id="{8E996A2A-1254-AB4F-C830-4040FEC769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pic>
        <p:nvPicPr>
          <p:cNvPr id="3" name="Resim 2">
            <a:extLst>
              <a:ext uri="{FF2B5EF4-FFF2-40B4-BE49-F238E27FC236}">
                <a16:creationId xmlns:a16="http://schemas.microsoft.com/office/drawing/2014/main" id="{588E4FA7-0763-D7E8-1266-80F726205CA9}"/>
              </a:ext>
            </a:extLst>
          </p:cNvPr>
          <p:cNvPicPr>
            <a:picLocks noChangeAspect="1"/>
          </p:cNvPicPr>
          <p:nvPr/>
        </p:nvPicPr>
        <p:blipFill rotWithShape="1">
          <a:blip r:embed="rId5">
            <a:extLst>
              <a:ext uri="{28A0092B-C50C-407E-A947-70E740481C1C}">
                <a14:useLocalDpi xmlns:a14="http://schemas.microsoft.com/office/drawing/2010/main" val="0"/>
              </a:ext>
            </a:extLst>
          </a:blip>
          <a:srcRect t="3504" b="3089"/>
          <a:stretch/>
        </p:blipFill>
        <p:spPr>
          <a:xfrm>
            <a:off x="1665252" y="1514045"/>
            <a:ext cx="8475424" cy="4189638"/>
          </a:xfrm>
          <a:prstGeom prst="rect">
            <a:avLst/>
          </a:prstGeom>
        </p:spPr>
      </p:pic>
    </p:spTree>
    <p:extLst>
      <p:ext uri="{BB962C8B-B14F-4D97-AF65-F5344CB8AC3E}">
        <p14:creationId xmlns:p14="http://schemas.microsoft.com/office/powerpoint/2010/main" val="165850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2EBDC-75A7-9E01-3233-3BB9211A2253}"/>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27CDFD14-0793-853E-CD57-A169037B3473}"/>
              </a:ext>
            </a:extLst>
          </p:cNvPr>
          <p:cNvGrpSpPr/>
          <p:nvPr/>
        </p:nvGrpSpPr>
        <p:grpSpPr>
          <a:xfrm>
            <a:off x="6934251" y="2017983"/>
            <a:ext cx="1558719" cy="1681775"/>
            <a:chOff x="7024786" y="2777801"/>
            <a:chExt cx="1558719" cy="1681775"/>
          </a:xfrm>
        </p:grpSpPr>
        <p:sp>
          <p:nvSpPr>
            <p:cNvPr id="10" name="Freeform 10">
              <a:extLst>
                <a:ext uri="{FF2B5EF4-FFF2-40B4-BE49-F238E27FC236}">
                  <a16:creationId xmlns:a16="http://schemas.microsoft.com/office/drawing/2014/main" id="{4A3515D5-776A-2DC7-0594-BB8952C69FEE}"/>
                </a:ext>
              </a:extLst>
            </p:cNvPr>
            <p:cNvSpPr>
              <a:spLocks/>
            </p:cNvSpPr>
            <p:nvPr/>
          </p:nvSpPr>
          <p:spPr bwMode="auto">
            <a:xfrm>
              <a:off x="7169817" y="2777801"/>
              <a:ext cx="1413688" cy="1681774"/>
            </a:xfrm>
            <a:custGeom>
              <a:avLst/>
              <a:gdLst>
                <a:gd name="T0" fmla="*/ 0 w 580"/>
                <a:gd name="T1" fmla="*/ 293 h 690"/>
                <a:gd name="T2" fmla="*/ 165 w 580"/>
                <a:gd name="T3" fmla="*/ 690 h 690"/>
                <a:gd name="T4" fmla="*/ 580 w 580"/>
                <a:gd name="T5" fmla="*/ 690 h 690"/>
                <a:gd name="T6" fmla="*/ 294 w 580"/>
                <a:gd name="T7" fmla="*/ 0 h 690"/>
                <a:gd name="T8" fmla="*/ 0 w 580"/>
                <a:gd name="T9" fmla="*/ 293 h 690"/>
              </a:gdLst>
              <a:ahLst/>
              <a:cxnLst>
                <a:cxn ang="0">
                  <a:pos x="T0" y="T1"/>
                </a:cxn>
                <a:cxn ang="0">
                  <a:pos x="T2" y="T3"/>
                </a:cxn>
                <a:cxn ang="0">
                  <a:pos x="T4" y="T5"/>
                </a:cxn>
                <a:cxn ang="0">
                  <a:pos x="T6" y="T7"/>
                </a:cxn>
                <a:cxn ang="0">
                  <a:pos x="T8" y="T9"/>
                </a:cxn>
              </a:cxnLst>
              <a:rect l="0" t="0" r="r" b="b"/>
              <a:pathLst>
                <a:path w="580" h="690">
                  <a:moveTo>
                    <a:pt x="0" y="293"/>
                  </a:moveTo>
                  <a:cubicBezTo>
                    <a:pt x="98" y="398"/>
                    <a:pt x="160" y="537"/>
                    <a:pt x="165" y="690"/>
                  </a:cubicBezTo>
                  <a:cubicBezTo>
                    <a:pt x="580" y="690"/>
                    <a:pt x="580" y="690"/>
                    <a:pt x="580" y="690"/>
                  </a:cubicBezTo>
                  <a:cubicBezTo>
                    <a:pt x="575" y="422"/>
                    <a:pt x="467" y="179"/>
                    <a:pt x="294" y="0"/>
                  </a:cubicBezTo>
                  <a:lnTo>
                    <a:pt x="0" y="293"/>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7" name="Group 26">
              <a:extLst>
                <a:ext uri="{FF2B5EF4-FFF2-40B4-BE49-F238E27FC236}">
                  <a16:creationId xmlns:a16="http://schemas.microsoft.com/office/drawing/2014/main" id="{91202ADB-6653-D0BE-3FC1-16115BB50CA7}"/>
                </a:ext>
              </a:extLst>
            </p:cNvPr>
            <p:cNvGrpSpPr/>
            <p:nvPr/>
          </p:nvGrpSpPr>
          <p:grpSpPr>
            <a:xfrm>
              <a:off x="7024786" y="3492702"/>
              <a:ext cx="547895" cy="966874"/>
              <a:chOff x="7102475" y="2743201"/>
              <a:chExt cx="593725" cy="1047750"/>
            </a:xfrm>
          </p:grpSpPr>
          <p:sp>
            <p:nvSpPr>
              <p:cNvPr id="16" name="Freeform 16">
                <a:extLst>
                  <a:ext uri="{FF2B5EF4-FFF2-40B4-BE49-F238E27FC236}">
                    <a16:creationId xmlns:a16="http://schemas.microsoft.com/office/drawing/2014/main" id="{E9E4B739-694E-E0C6-E0EA-F7884B3FA4F7}"/>
                  </a:ext>
                </a:extLst>
              </p:cNvPr>
              <p:cNvSpPr>
                <a:spLocks/>
              </p:cNvSpPr>
              <p:nvPr/>
            </p:nvSpPr>
            <p:spPr bwMode="auto">
              <a:xfrm>
                <a:off x="7102475" y="2743201"/>
                <a:ext cx="593725" cy="1047750"/>
              </a:xfrm>
              <a:custGeom>
                <a:avLst/>
                <a:gdLst>
                  <a:gd name="T0" fmla="*/ 0 w 225"/>
                  <a:gd name="T1" fmla="*/ 61 h 397"/>
                  <a:gd name="T2" fmla="*/ 139 w 225"/>
                  <a:gd name="T3" fmla="*/ 397 h 397"/>
                  <a:gd name="T4" fmla="*/ 225 w 225"/>
                  <a:gd name="T5" fmla="*/ 397 h 397"/>
                  <a:gd name="T6" fmla="*/ 60 w 225"/>
                  <a:gd name="T7" fmla="*/ 0 h 397"/>
                  <a:gd name="T8" fmla="*/ 0 w 225"/>
                  <a:gd name="T9" fmla="*/ 61 h 397"/>
                </a:gdLst>
                <a:ahLst/>
                <a:cxnLst>
                  <a:cxn ang="0">
                    <a:pos x="T0" y="T1"/>
                  </a:cxn>
                  <a:cxn ang="0">
                    <a:pos x="T2" y="T3"/>
                  </a:cxn>
                  <a:cxn ang="0">
                    <a:pos x="T4" y="T5"/>
                  </a:cxn>
                  <a:cxn ang="0">
                    <a:pos x="T6" y="T7"/>
                  </a:cxn>
                  <a:cxn ang="0">
                    <a:pos x="T8" y="T9"/>
                  </a:cxn>
                </a:cxnLst>
                <a:rect l="0" t="0" r="r" b="b"/>
                <a:pathLst>
                  <a:path w="225" h="397">
                    <a:moveTo>
                      <a:pt x="0" y="61"/>
                    </a:moveTo>
                    <a:cubicBezTo>
                      <a:pt x="82" y="150"/>
                      <a:pt x="134" y="267"/>
                      <a:pt x="139" y="397"/>
                    </a:cubicBezTo>
                    <a:cubicBezTo>
                      <a:pt x="225" y="397"/>
                      <a:pt x="225" y="397"/>
                      <a:pt x="225" y="397"/>
                    </a:cubicBezTo>
                    <a:cubicBezTo>
                      <a:pt x="220" y="244"/>
                      <a:pt x="158" y="105"/>
                      <a:pt x="60" y="0"/>
                    </a:cubicBezTo>
                    <a:lnTo>
                      <a:pt x="0" y="61"/>
                    </a:lnTo>
                    <a:close/>
                  </a:path>
                </a:pathLst>
              </a:custGeom>
              <a:solidFill>
                <a:schemeClr val="accent5">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7">
                <a:extLst>
                  <a:ext uri="{FF2B5EF4-FFF2-40B4-BE49-F238E27FC236}">
                    <a16:creationId xmlns:a16="http://schemas.microsoft.com/office/drawing/2014/main" id="{2EC1392F-B3B1-896C-34F0-E1EEC5118990}"/>
                  </a:ext>
                </a:extLst>
              </p:cNvPr>
              <p:cNvSpPr>
                <a:spLocks/>
              </p:cNvSpPr>
              <p:nvPr/>
            </p:nvSpPr>
            <p:spPr bwMode="auto">
              <a:xfrm>
                <a:off x="7215188" y="3122613"/>
                <a:ext cx="293688" cy="274638"/>
              </a:xfrm>
              <a:custGeom>
                <a:avLst/>
                <a:gdLst>
                  <a:gd name="T0" fmla="*/ 0 w 185"/>
                  <a:gd name="T1" fmla="*/ 151 h 173"/>
                  <a:gd name="T2" fmla="*/ 185 w 185"/>
                  <a:gd name="T3" fmla="*/ 173 h 173"/>
                  <a:gd name="T4" fmla="*/ 111 w 185"/>
                  <a:gd name="T5" fmla="*/ 0 h 173"/>
                  <a:gd name="T6" fmla="*/ 0 w 185"/>
                  <a:gd name="T7" fmla="*/ 151 h 173"/>
                </a:gdLst>
                <a:ahLst/>
                <a:cxnLst>
                  <a:cxn ang="0">
                    <a:pos x="T0" y="T1"/>
                  </a:cxn>
                  <a:cxn ang="0">
                    <a:pos x="T2" y="T3"/>
                  </a:cxn>
                  <a:cxn ang="0">
                    <a:pos x="T4" y="T5"/>
                  </a:cxn>
                  <a:cxn ang="0">
                    <a:pos x="T6" y="T7"/>
                  </a:cxn>
                </a:cxnLst>
                <a:rect l="0" t="0" r="r" b="b"/>
                <a:pathLst>
                  <a:path w="185" h="173">
                    <a:moveTo>
                      <a:pt x="0" y="151"/>
                    </a:moveTo>
                    <a:lnTo>
                      <a:pt x="185" y="173"/>
                    </a:lnTo>
                    <a:lnTo>
                      <a:pt x="111" y="0"/>
                    </a:lnTo>
                    <a:lnTo>
                      <a:pt x="0" y="151"/>
                    </a:lnTo>
                    <a:close/>
                  </a:path>
                </a:pathLst>
              </a:custGeom>
              <a:solidFill>
                <a:schemeClr val="accent5">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3" name="Group 32">
            <a:extLst>
              <a:ext uri="{FF2B5EF4-FFF2-40B4-BE49-F238E27FC236}">
                <a16:creationId xmlns:a16="http://schemas.microsoft.com/office/drawing/2014/main" id="{D9D21F33-5FF0-AC85-D30C-3EAD61D08420}"/>
              </a:ext>
            </a:extLst>
          </p:cNvPr>
          <p:cNvGrpSpPr/>
          <p:nvPr/>
        </p:nvGrpSpPr>
        <p:grpSpPr>
          <a:xfrm>
            <a:off x="6052344" y="1257668"/>
            <a:ext cx="1680311" cy="1560183"/>
            <a:chOff x="6142879" y="2017486"/>
            <a:chExt cx="1680311" cy="1560183"/>
          </a:xfrm>
        </p:grpSpPr>
        <p:sp>
          <p:nvSpPr>
            <p:cNvPr id="8" name="Freeform 8">
              <a:extLst>
                <a:ext uri="{FF2B5EF4-FFF2-40B4-BE49-F238E27FC236}">
                  <a16:creationId xmlns:a16="http://schemas.microsoft.com/office/drawing/2014/main" id="{2809CDF4-8CDB-FB5B-EA18-566E969109D2}"/>
                </a:ext>
              </a:extLst>
            </p:cNvPr>
            <p:cNvSpPr>
              <a:spLocks/>
            </p:cNvSpPr>
            <p:nvPr/>
          </p:nvSpPr>
          <p:spPr bwMode="auto">
            <a:xfrm>
              <a:off x="6142879" y="2017486"/>
              <a:ext cx="1680311" cy="1410757"/>
            </a:xfrm>
            <a:custGeom>
              <a:avLst/>
              <a:gdLst>
                <a:gd name="T0" fmla="*/ 0 w 690"/>
                <a:gd name="T1" fmla="*/ 415 h 579"/>
                <a:gd name="T2" fmla="*/ 396 w 690"/>
                <a:gd name="T3" fmla="*/ 579 h 579"/>
                <a:gd name="T4" fmla="*/ 690 w 690"/>
                <a:gd name="T5" fmla="*/ 286 h 579"/>
                <a:gd name="T6" fmla="*/ 0 w 690"/>
                <a:gd name="T7" fmla="*/ 0 h 579"/>
                <a:gd name="T8" fmla="*/ 0 w 690"/>
                <a:gd name="T9" fmla="*/ 415 h 579"/>
              </a:gdLst>
              <a:ahLst/>
              <a:cxnLst>
                <a:cxn ang="0">
                  <a:pos x="T0" y="T1"/>
                </a:cxn>
                <a:cxn ang="0">
                  <a:pos x="T2" y="T3"/>
                </a:cxn>
                <a:cxn ang="0">
                  <a:pos x="T4" y="T5"/>
                </a:cxn>
                <a:cxn ang="0">
                  <a:pos x="T6" y="T7"/>
                </a:cxn>
                <a:cxn ang="0">
                  <a:pos x="T8" y="T9"/>
                </a:cxn>
              </a:cxnLst>
              <a:rect l="0" t="0" r="r" b="b"/>
              <a:pathLst>
                <a:path w="690" h="579">
                  <a:moveTo>
                    <a:pt x="0" y="415"/>
                  </a:moveTo>
                  <a:cubicBezTo>
                    <a:pt x="153" y="420"/>
                    <a:pt x="292" y="481"/>
                    <a:pt x="396" y="579"/>
                  </a:cubicBezTo>
                  <a:cubicBezTo>
                    <a:pt x="690" y="286"/>
                    <a:pt x="690" y="286"/>
                    <a:pt x="690" y="286"/>
                  </a:cubicBezTo>
                  <a:cubicBezTo>
                    <a:pt x="510" y="113"/>
                    <a:pt x="267" y="5"/>
                    <a:pt x="0" y="0"/>
                  </a:cubicBezTo>
                  <a:lnTo>
                    <a:pt x="0" y="41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220407AF-B3B7-212A-E7B5-40B5DD2D1672}"/>
                </a:ext>
              </a:extLst>
            </p:cNvPr>
            <p:cNvGrpSpPr/>
            <p:nvPr/>
          </p:nvGrpSpPr>
          <p:grpSpPr>
            <a:xfrm>
              <a:off x="6142879" y="3029774"/>
              <a:ext cx="963944" cy="547895"/>
              <a:chOff x="6146800" y="2241551"/>
              <a:chExt cx="1044575" cy="593725"/>
            </a:xfrm>
          </p:grpSpPr>
          <p:sp>
            <p:nvSpPr>
              <p:cNvPr id="14" name="Freeform 14">
                <a:extLst>
                  <a:ext uri="{FF2B5EF4-FFF2-40B4-BE49-F238E27FC236}">
                    <a16:creationId xmlns:a16="http://schemas.microsoft.com/office/drawing/2014/main" id="{D110FEBD-2DE0-CE06-05BF-8349E00B0F86}"/>
                  </a:ext>
                </a:extLst>
              </p:cNvPr>
              <p:cNvSpPr>
                <a:spLocks/>
              </p:cNvSpPr>
              <p:nvPr/>
            </p:nvSpPr>
            <p:spPr bwMode="auto">
              <a:xfrm>
                <a:off x="6146800" y="2241551"/>
                <a:ext cx="1044575" cy="593725"/>
              </a:xfrm>
              <a:custGeom>
                <a:avLst/>
                <a:gdLst>
                  <a:gd name="T0" fmla="*/ 0 w 396"/>
                  <a:gd name="T1" fmla="*/ 86 h 225"/>
                  <a:gd name="T2" fmla="*/ 336 w 396"/>
                  <a:gd name="T3" fmla="*/ 225 h 225"/>
                  <a:gd name="T4" fmla="*/ 396 w 396"/>
                  <a:gd name="T5" fmla="*/ 164 h 225"/>
                  <a:gd name="T6" fmla="*/ 0 w 396"/>
                  <a:gd name="T7" fmla="*/ 0 h 225"/>
                  <a:gd name="T8" fmla="*/ 0 w 396"/>
                  <a:gd name="T9" fmla="*/ 86 h 225"/>
                </a:gdLst>
                <a:ahLst/>
                <a:cxnLst>
                  <a:cxn ang="0">
                    <a:pos x="T0" y="T1"/>
                  </a:cxn>
                  <a:cxn ang="0">
                    <a:pos x="T2" y="T3"/>
                  </a:cxn>
                  <a:cxn ang="0">
                    <a:pos x="T4" y="T5"/>
                  </a:cxn>
                  <a:cxn ang="0">
                    <a:pos x="T6" y="T7"/>
                  </a:cxn>
                  <a:cxn ang="0">
                    <a:pos x="T8" y="T9"/>
                  </a:cxn>
                </a:cxnLst>
                <a:rect l="0" t="0" r="r" b="b"/>
                <a:pathLst>
                  <a:path w="396" h="225">
                    <a:moveTo>
                      <a:pt x="0" y="86"/>
                    </a:moveTo>
                    <a:cubicBezTo>
                      <a:pt x="129" y="90"/>
                      <a:pt x="247" y="142"/>
                      <a:pt x="336" y="225"/>
                    </a:cubicBezTo>
                    <a:cubicBezTo>
                      <a:pt x="396" y="164"/>
                      <a:pt x="396" y="164"/>
                      <a:pt x="396" y="164"/>
                    </a:cubicBezTo>
                    <a:cubicBezTo>
                      <a:pt x="292" y="66"/>
                      <a:pt x="153" y="5"/>
                      <a:pt x="0" y="0"/>
                    </a:cubicBezTo>
                    <a:lnTo>
                      <a:pt x="0" y="8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8">
                <a:extLst>
                  <a:ext uri="{FF2B5EF4-FFF2-40B4-BE49-F238E27FC236}">
                    <a16:creationId xmlns:a16="http://schemas.microsoft.com/office/drawing/2014/main" id="{D8E21870-B324-C559-2C27-0008F8124BFB}"/>
                  </a:ext>
                </a:extLst>
              </p:cNvPr>
              <p:cNvSpPr>
                <a:spLocks/>
              </p:cNvSpPr>
              <p:nvPr/>
            </p:nvSpPr>
            <p:spPr bwMode="auto">
              <a:xfrm>
                <a:off x="6505575" y="2413001"/>
                <a:ext cx="276225" cy="295275"/>
              </a:xfrm>
              <a:custGeom>
                <a:avLst/>
                <a:gdLst>
                  <a:gd name="T0" fmla="*/ 26 w 174"/>
                  <a:gd name="T1" fmla="*/ 186 h 186"/>
                  <a:gd name="T2" fmla="*/ 174 w 174"/>
                  <a:gd name="T3" fmla="*/ 69 h 186"/>
                  <a:gd name="T4" fmla="*/ 0 w 174"/>
                  <a:gd name="T5" fmla="*/ 0 h 186"/>
                  <a:gd name="T6" fmla="*/ 26 w 174"/>
                  <a:gd name="T7" fmla="*/ 186 h 186"/>
                </a:gdLst>
                <a:ahLst/>
                <a:cxnLst>
                  <a:cxn ang="0">
                    <a:pos x="T0" y="T1"/>
                  </a:cxn>
                  <a:cxn ang="0">
                    <a:pos x="T2" y="T3"/>
                  </a:cxn>
                  <a:cxn ang="0">
                    <a:pos x="T4" y="T5"/>
                  </a:cxn>
                  <a:cxn ang="0">
                    <a:pos x="T6" y="T7"/>
                  </a:cxn>
                </a:cxnLst>
                <a:rect l="0" t="0" r="r" b="b"/>
                <a:pathLst>
                  <a:path w="174" h="186">
                    <a:moveTo>
                      <a:pt x="26" y="186"/>
                    </a:moveTo>
                    <a:lnTo>
                      <a:pt x="174" y="69"/>
                    </a:lnTo>
                    <a:lnTo>
                      <a:pt x="0" y="0"/>
                    </a:lnTo>
                    <a:lnTo>
                      <a:pt x="26" y="18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2" name="Group 31">
            <a:extLst>
              <a:ext uri="{FF2B5EF4-FFF2-40B4-BE49-F238E27FC236}">
                <a16:creationId xmlns:a16="http://schemas.microsoft.com/office/drawing/2014/main" id="{84CA0067-162F-322E-2DCD-3B834D967B71}"/>
              </a:ext>
            </a:extLst>
          </p:cNvPr>
          <p:cNvGrpSpPr/>
          <p:nvPr/>
        </p:nvGrpSpPr>
        <p:grpSpPr>
          <a:xfrm>
            <a:off x="4281207" y="1257668"/>
            <a:ext cx="1680311" cy="1560183"/>
            <a:chOff x="4371742" y="2017486"/>
            <a:chExt cx="1680311" cy="1560183"/>
          </a:xfrm>
        </p:grpSpPr>
        <p:sp>
          <p:nvSpPr>
            <p:cNvPr id="7" name="Freeform 7">
              <a:extLst>
                <a:ext uri="{FF2B5EF4-FFF2-40B4-BE49-F238E27FC236}">
                  <a16:creationId xmlns:a16="http://schemas.microsoft.com/office/drawing/2014/main" id="{015A1E3A-CED4-963A-1E4B-92445FD37A85}"/>
                </a:ext>
              </a:extLst>
            </p:cNvPr>
            <p:cNvSpPr>
              <a:spLocks/>
            </p:cNvSpPr>
            <p:nvPr/>
          </p:nvSpPr>
          <p:spPr bwMode="auto">
            <a:xfrm>
              <a:off x="4371742" y="2017486"/>
              <a:ext cx="1680311" cy="1410757"/>
            </a:xfrm>
            <a:custGeom>
              <a:avLst/>
              <a:gdLst>
                <a:gd name="T0" fmla="*/ 293 w 690"/>
                <a:gd name="T1" fmla="*/ 579 h 579"/>
                <a:gd name="T2" fmla="*/ 690 w 690"/>
                <a:gd name="T3" fmla="*/ 415 h 579"/>
                <a:gd name="T4" fmla="*/ 690 w 690"/>
                <a:gd name="T5" fmla="*/ 0 h 579"/>
                <a:gd name="T6" fmla="*/ 0 w 690"/>
                <a:gd name="T7" fmla="*/ 286 h 579"/>
                <a:gd name="T8" fmla="*/ 293 w 690"/>
                <a:gd name="T9" fmla="*/ 579 h 579"/>
              </a:gdLst>
              <a:ahLst/>
              <a:cxnLst>
                <a:cxn ang="0">
                  <a:pos x="T0" y="T1"/>
                </a:cxn>
                <a:cxn ang="0">
                  <a:pos x="T2" y="T3"/>
                </a:cxn>
                <a:cxn ang="0">
                  <a:pos x="T4" y="T5"/>
                </a:cxn>
                <a:cxn ang="0">
                  <a:pos x="T6" y="T7"/>
                </a:cxn>
                <a:cxn ang="0">
                  <a:pos x="T8" y="T9"/>
                </a:cxn>
              </a:cxnLst>
              <a:rect l="0" t="0" r="r" b="b"/>
              <a:pathLst>
                <a:path w="690" h="579">
                  <a:moveTo>
                    <a:pt x="293" y="579"/>
                  </a:moveTo>
                  <a:cubicBezTo>
                    <a:pt x="397" y="481"/>
                    <a:pt x="536" y="420"/>
                    <a:pt x="690" y="415"/>
                  </a:cubicBezTo>
                  <a:cubicBezTo>
                    <a:pt x="690" y="0"/>
                    <a:pt x="690" y="0"/>
                    <a:pt x="690" y="0"/>
                  </a:cubicBezTo>
                  <a:cubicBezTo>
                    <a:pt x="422" y="5"/>
                    <a:pt x="179" y="113"/>
                    <a:pt x="0" y="286"/>
                  </a:cubicBezTo>
                  <a:lnTo>
                    <a:pt x="293" y="57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5" name="Group 24">
              <a:extLst>
                <a:ext uri="{FF2B5EF4-FFF2-40B4-BE49-F238E27FC236}">
                  <a16:creationId xmlns:a16="http://schemas.microsoft.com/office/drawing/2014/main" id="{4C8C5FE7-4875-BCAB-7B8F-D190205CAA6C}"/>
                </a:ext>
              </a:extLst>
            </p:cNvPr>
            <p:cNvGrpSpPr/>
            <p:nvPr/>
          </p:nvGrpSpPr>
          <p:grpSpPr>
            <a:xfrm>
              <a:off x="5085178" y="3029774"/>
              <a:ext cx="966874" cy="547895"/>
              <a:chOff x="5000625" y="2241551"/>
              <a:chExt cx="1047750" cy="593725"/>
            </a:xfrm>
          </p:grpSpPr>
          <p:sp>
            <p:nvSpPr>
              <p:cNvPr id="13" name="Freeform 13">
                <a:extLst>
                  <a:ext uri="{FF2B5EF4-FFF2-40B4-BE49-F238E27FC236}">
                    <a16:creationId xmlns:a16="http://schemas.microsoft.com/office/drawing/2014/main" id="{519F4109-CDF9-0642-1DFF-0D920CB5E4FE}"/>
                  </a:ext>
                </a:extLst>
              </p:cNvPr>
              <p:cNvSpPr>
                <a:spLocks/>
              </p:cNvSpPr>
              <p:nvPr/>
            </p:nvSpPr>
            <p:spPr bwMode="auto">
              <a:xfrm>
                <a:off x="5000625" y="2241551"/>
                <a:ext cx="1047750" cy="593725"/>
              </a:xfrm>
              <a:custGeom>
                <a:avLst/>
                <a:gdLst>
                  <a:gd name="T0" fmla="*/ 61 w 397"/>
                  <a:gd name="T1" fmla="*/ 225 h 225"/>
                  <a:gd name="T2" fmla="*/ 397 w 397"/>
                  <a:gd name="T3" fmla="*/ 86 h 225"/>
                  <a:gd name="T4" fmla="*/ 397 w 397"/>
                  <a:gd name="T5" fmla="*/ 0 h 225"/>
                  <a:gd name="T6" fmla="*/ 0 w 397"/>
                  <a:gd name="T7" fmla="*/ 164 h 225"/>
                  <a:gd name="T8" fmla="*/ 61 w 397"/>
                  <a:gd name="T9" fmla="*/ 225 h 225"/>
                </a:gdLst>
                <a:ahLst/>
                <a:cxnLst>
                  <a:cxn ang="0">
                    <a:pos x="T0" y="T1"/>
                  </a:cxn>
                  <a:cxn ang="0">
                    <a:pos x="T2" y="T3"/>
                  </a:cxn>
                  <a:cxn ang="0">
                    <a:pos x="T4" y="T5"/>
                  </a:cxn>
                  <a:cxn ang="0">
                    <a:pos x="T6" y="T7"/>
                  </a:cxn>
                  <a:cxn ang="0">
                    <a:pos x="T8" y="T9"/>
                  </a:cxn>
                </a:cxnLst>
                <a:rect l="0" t="0" r="r" b="b"/>
                <a:pathLst>
                  <a:path w="397" h="225">
                    <a:moveTo>
                      <a:pt x="61" y="225"/>
                    </a:moveTo>
                    <a:cubicBezTo>
                      <a:pt x="149" y="142"/>
                      <a:pt x="267" y="90"/>
                      <a:pt x="397" y="86"/>
                    </a:cubicBezTo>
                    <a:cubicBezTo>
                      <a:pt x="397" y="0"/>
                      <a:pt x="397" y="0"/>
                      <a:pt x="397" y="0"/>
                    </a:cubicBezTo>
                    <a:cubicBezTo>
                      <a:pt x="243" y="5"/>
                      <a:pt x="104" y="66"/>
                      <a:pt x="0" y="164"/>
                    </a:cubicBezTo>
                    <a:lnTo>
                      <a:pt x="61" y="225"/>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9">
                <a:extLst>
                  <a:ext uri="{FF2B5EF4-FFF2-40B4-BE49-F238E27FC236}">
                    <a16:creationId xmlns:a16="http://schemas.microsoft.com/office/drawing/2014/main" id="{E3111568-0D50-94BA-64F0-68C68F92E929}"/>
                  </a:ext>
                </a:extLst>
              </p:cNvPr>
              <p:cNvSpPr>
                <a:spLocks/>
              </p:cNvSpPr>
              <p:nvPr/>
            </p:nvSpPr>
            <p:spPr bwMode="auto">
              <a:xfrm>
                <a:off x="5375275" y="2420938"/>
                <a:ext cx="271463" cy="295275"/>
              </a:xfrm>
              <a:custGeom>
                <a:avLst/>
                <a:gdLst>
                  <a:gd name="T0" fmla="*/ 150 w 171"/>
                  <a:gd name="T1" fmla="*/ 186 h 186"/>
                  <a:gd name="T2" fmla="*/ 171 w 171"/>
                  <a:gd name="T3" fmla="*/ 0 h 186"/>
                  <a:gd name="T4" fmla="*/ 0 w 171"/>
                  <a:gd name="T5" fmla="*/ 73 h 186"/>
                  <a:gd name="T6" fmla="*/ 150 w 171"/>
                  <a:gd name="T7" fmla="*/ 186 h 186"/>
                </a:gdLst>
                <a:ahLst/>
                <a:cxnLst>
                  <a:cxn ang="0">
                    <a:pos x="T0" y="T1"/>
                  </a:cxn>
                  <a:cxn ang="0">
                    <a:pos x="T2" y="T3"/>
                  </a:cxn>
                  <a:cxn ang="0">
                    <a:pos x="T4" y="T5"/>
                  </a:cxn>
                  <a:cxn ang="0">
                    <a:pos x="T6" y="T7"/>
                  </a:cxn>
                </a:cxnLst>
                <a:rect l="0" t="0" r="r" b="b"/>
                <a:pathLst>
                  <a:path w="171" h="186">
                    <a:moveTo>
                      <a:pt x="150" y="186"/>
                    </a:moveTo>
                    <a:lnTo>
                      <a:pt x="171" y="0"/>
                    </a:lnTo>
                    <a:lnTo>
                      <a:pt x="0" y="73"/>
                    </a:lnTo>
                    <a:lnTo>
                      <a:pt x="150" y="186"/>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1" name="Group 30">
            <a:extLst>
              <a:ext uri="{FF2B5EF4-FFF2-40B4-BE49-F238E27FC236}">
                <a16:creationId xmlns:a16="http://schemas.microsoft.com/office/drawing/2014/main" id="{08A65BAF-7005-447F-25F6-2C705F93F674}"/>
              </a:ext>
            </a:extLst>
          </p:cNvPr>
          <p:cNvGrpSpPr/>
          <p:nvPr/>
        </p:nvGrpSpPr>
        <p:grpSpPr>
          <a:xfrm>
            <a:off x="3517962" y="2017983"/>
            <a:ext cx="1560184" cy="1681775"/>
            <a:chOff x="3608497" y="2777801"/>
            <a:chExt cx="1560184" cy="1681775"/>
          </a:xfrm>
        </p:grpSpPr>
        <p:sp>
          <p:nvSpPr>
            <p:cNvPr id="6" name="Freeform 6">
              <a:extLst>
                <a:ext uri="{FF2B5EF4-FFF2-40B4-BE49-F238E27FC236}">
                  <a16:creationId xmlns:a16="http://schemas.microsoft.com/office/drawing/2014/main" id="{6050D663-45B6-3B48-B503-2F63510D20C8}"/>
                </a:ext>
              </a:extLst>
            </p:cNvPr>
            <p:cNvSpPr>
              <a:spLocks/>
            </p:cNvSpPr>
            <p:nvPr/>
          </p:nvSpPr>
          <p:spPr bwMode="auto">
            <a:xfrm>
              <a:off x="3608497" y="2777801"/>
              <a:ext cx="1413688" cy="1681774"/>
            </a:xfrm>
            <a:custGeom>
              <a:avLst/>
              <a:gdLst>
                <a:gd name="T0" fmla="*/ 0 w 580"/>
                <a:gd name="T1" fmla="*/ 690 h 690"/>
                <a:gd name="T2" fmla="*/ 416 w 580"/>
                <a:gd name="T3" fmla="*/ 690 h 690"/>
                <a:gd name="T4" fmla="*/ 580 w 580"/>
                <a:gd name="T5" fmla="*/ 293 h 690"/>
                <a:gd name="T6" fmla="*/ 286 w 580"/>
                <a:gd name="T7" fmla="*/ 0 h 690"/>
                <a:gd name="T8" fmla="*/ 0 w 580"/>
                <a:gd name="T9" fmla="*/ 690 h 690"/>
              </a:gdLst>
              <a:ahLst/>
              <a:cxnLst>
                <a:cxn ang="0">
                  <a:pos x="T0" y="T1"/>
                </a:cxn>
                <a:cxn ang="0">
                  <a:pos x="T2" y="T3"/>
                </a:cxn>
                <a:cxn ang="0">
                  <a:pos x="T4" y="T5"/>
                </a:cxn>
                <a:cxn ang="0">
                  <a:pos x="T6" y="T7"/>
                </a:cxn>
                <a:cxn ang="0">
                  <a:pos x="T8" y="T9"/>
                </a:cxn>
              </a:cxnLst>
              <a:rect l="0" t="0" r="r" b="b"/>
              <a:pathLst>
                <a:path w="580" h="690">
                  <a:moveTo>
                    <a:pt x="0" y="690"/>
                  </a:moveTo>
                  <a:cubicBezTo>
                    <a:pt x="416" y="690"/>
                    <a:pt x="416" y="690"/>
                    <a:pt x="416" y="690"/>
                  </a:cubicBezTo>
                  <a:cubicBezTo>
                    <a:pt x="420" y="537"/>
                    <a:pt x="482" y="398"/>
                    <a:pt x="580" y="293"/>
                  </a:cubicBezTo>
                  <a:cubicBezTo>
                    <a:pt x="286" y="0"/>
                    <a:pt x="286" y="0"/>
                    <a:pt x="286" y="0"/>
                  </a:cubicBezTo>
                  <a:cubicBezTo>
                    <a:pt x="113" y="179"/>
                    <a:pt x="5" y="422"/>
                    <a:pt x="0" y="69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4" name="Group 23">
              <a:extLst>
                <a:ext uri="{FF2B5EF4-FFF2-40B4-BE49-F238E27FC236}">
                  <a16:creationId xmlns:a16="http://schemas.microsoft.com/office/drawing/2014/main" id="{4F333CFF-3078-2A5A-DBAC-DFE77840ABBB}"/>
                </a:ext>
              </a:extLst>
            </p:cNvPr>
            <p:cNvGrpSpPr/>
            <p:nvPr/>
          </p:nvGrpSpPr>
          <p:grpSpPr>
            <a:xfrm>
              <a:off x="4622250" y="3492702"/>
              <a:ext cx="546431" cy="966874"/>
              <a:chOff x="4498975" y="2743201"/>
              <a:chExt cx="592138" cy="1047750"/>
            </a:xfrm>
          </p:grpSpPr>
          <p:sp>
            <p:nvSpPr>
              <p:cNvPr id="12" name="Freeform 12">
                <a:extLst>
                  <a:ext uri="{FF2B5EF4-FFF2-40B4-BE49-F238E27FC236}">
                    <a16:creationId xmlns:a16="http://schemas.microsoft.com/office/drawing/2014/main" id="{08B9EEAB-9765-64B8-DE29-6F1FA9AFEC4F}"/>
                  </a:ext>
                </a:extLst>
              </p:cNvPr>
              <p:cNvSpPr>
                <a:spLocks/>
              </p:cNvSpPr>
              <p:nvPr/>
            </p:nvSpPr>
            <p:spPr bwMode="auto">
              <a:xfrm>
                <a:off x="4498975" y="2743201"/>
                <a:ext cx="592138" cy="1047750"/>
              </a:xfrm>
              <a:custGeom>
                <a:avLst/>
                <a:gdLst>
                  <a:gd name="T0" fmla="*/ 0 w 224"/>
                  <a:gd name="T1" fmla="*/ 397 h 397"/>
                  <a:gd name="T2" fmla="*/ 85 w 224"/>
                  <a:gd name="T3" fmla="*/ 397 h 397"/>
                  <a:gd name="T4" fmla="*/ 224 w 224"/>
                  <a:gd name="T5" fmla="*/ 61 h 397"/>
                  <a:gd name="T6" fmla="*/ 164 w 224"/>
                  <a:gd name="T7" fmla="*/ 0 h 397"/>
                  <a:gd name="T8" fmla="*/ 0 w 224"/>
                  <a:gd name="T9" fmla="*/ 397 h 397"/>
                </a:gdLst>
                <a:ahLst/>
                <a:cxnLst>
                  <a:cxn ang="0">
                    <a:pos x="T0" y="T1"/>
                  </a:cxn>
                  <a:cxn ang="0">
                    <a:pos x="T2" y="T3"/>
                  </a:cxn>
                  <a:cxn ang="0">
                    <a:pos x="T4" y="T5"/>
                  </a:cxn>
                  <a:cxn ang="0">
                    <a:pos x="T6" y="T7"/>
                  </a:cxn>
                  <a:cxn ang="0">
                    <a:pos x="T8" y="T9"/>
                  </a:cxn>
                </a:cxnLst>
                <a:rect l="0" t="0" r="r" b="b"/>
                <a:pathLst>
                  <a:path w="224" h="397">
                    <a:moveTo>
                      <a:pt x="0" y="397"/>
                    </a:moveTo>
                    <a:cubicBezTo>
                      <a:pt x="85" y="397"/>
                      <a:pt x="85" y="397"/>
                      <a:pt x="85" y="397"/>
                    </a:cubicBezTo>
                    <a:cubicBezTo>
                      <a:pt x="90" y="267"/>
                      <a:pt x="142" y="150"/>
                      <a:pt x="224" y="61"/>
                    </a:cubicBezTo>
                    <a:cubicBezTo>
                      <a:pt x="164" y="0"/>
                      <a:pt x="164" y="0"/>
                      <a:pt x="164" y="0"/>
                    </a:cubicBezTo>
                    <a:cubicBezTo>
                      <a:pt x="66" y="105"/>
                      <a:pt x="4" y="244"/>
                      <a:pt x="0" y="397"/>
                    </a:cubicBez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0">
                <a:extLst>
                  <a:ext uri="{FF2B5EF4-FFF2-40B4-BE49-F238E27FC236}">
                    <a16:creationId xmlns:a16="http://schemas.microsoft.com/office/drawing/2014/main" id="{E0DF6B56-5F30-C021-2BD7-FB0C89E9EE85}"/>
                  </a:ext>
                </a:extLst>
              </p:cNvPr>
              <p:cNvSpPr>
                <a:spLocks/>
              </p:cNvSpPr>
              <p:nvPr/>
            </p:nvSpPr>
            <p:spPr bwMode="auto">
              <a:xfrm>
                <a:off x="4662488" y="3149601"/>
                <a:ext cx="295275" cy="274638"/>
              </a:xfrm>
              <a:custGeom>
                <a:avLst/>
                <a:gdLst>
                  <a:gd name="T0" fmla="*/ 0 w 186"/>
                  <a:gd name="T1" fmla="*/ 173 h 173"/>
                  <a:gd name="T2" fmla="*/ 186 w 186"/>
                  <a:gd name="T3" fmla="*/ 148 h 173"/>
                  <a:gd name="T4" fmla="*/ 70 w 186"/>
                  <a:gd name="T5" fmla="*/ 0 h 173"/>
                  <a:gd name="T6" fmla="*/ 0 w 186"/>
                  <a:gd name="T7" fmla="*/ 173 h 173"/>
                </a:gdLst>
                <a:ahLst/>
                <a:cxnLst>
                  <a:cxn ang="0">
                    <a:pos x="T0" y="T1"/>
                  </a:cxn>
                  <a:cxn ang="0">
                    <a:pos x="T2" y="T3"/>
                  </a:cxn>
                  <a:cxn ang="0">
                    <a:pos x="T4" y="T5"/>
                  </a:cxn>
                  <a:cxn ang="0">
                    <a:pos x="T6" y="T7"/>
                  </a:cxn>
                </a:cxnLst>
                <a:rect l="0" t="0" r="r" b="b"/>
                <a:pathLst>
                  <a:path w="186" h="173">
                    <a:moveTo>
                      <a:pt x="0" y="173"/>
                    </a:moveTo>
                    <a:lnTo>
                      <a:pt x="186" y="148"/>
                    </a:lnTo>
                    <a:lnTo>
                      <a:pt x="70" y="0"/>
                    </a:lnTo>
                    <a:lnTo>
                      <a:pt x="0" y="173"/>
                    </a:ln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4" name="Group 3">
            <a:extLst>
              <a:ext uri="{FF2B5EF4-FFF2-40B4-BE49-F238E27FC236}">
                <a16:creationId xmlns:a16="http://schemas.microsoft.com/office/drawing/2014/main" id="{3DFA0FCF-18C6-C393-796A-FE6588AEBD12}"/>
              </a:ext>
            </a:extLst>
          </p:cNvPr>
          <p:cNvGrpSpPr/>
          <p:nvPr/>
        </p:nvGrpSpPr>
        <p:grpSpPr>
          <a:xfrm>
            <a:off x="3517962" y="3789120"/>
            <a:ext cx="1560184" cy="1681774"/>
            <a:chOff x="3608497" y="4548938"/>
            <a:chExt cx="1560184" cy="1681774"/>
          </a:xfrm>
        </p:grpSpPr>
        <p:sp>
          <p:nvSpPr>
            <p:cNvPr id="5" name="Freeform 5">
              <a:extLst>
                <a:ext uri="{FF2B5EF4-FFF2-40B4-BE49-F238E27FC236}">
                  <a16:creationId xmlns:a16="http://schemas.microsoft.com/office/drawing/2014/main" id="{7E178A9F-DFA7-21CB-0D90-D0FFAAAE602F}"/>
                </a:ext>
              </a:extLst>
            </p:cNvPr>
            <p:cNvSpPr>
              <a:spLocks/>
            </p:cNvSpPr>
            <p:nvPr/>
          </p:nvSpPr>
          <p:spPr bwMode="auto">
            <a:xfrm>
              <a:off x="3608497" y="4548938"/>
              <a:ext cx="1413688" cy="1681774"/>
            </a:xfrm>
            <a:custGeom>
              <a:avLst/>
              <a:gdLst>
                <a:gd name="T0" fmla="*/ 0 w 580"/>
                <a:gd name="T1" fmla="*/ 0 h 690"/>
                <a:gd name="T2" fmla="*/ 286 w 580"/>
                <a:gd name="T3" fmla="*/ 690 h 690"/>
                <a:gd name="T4" fmla="*/ 580 w 580"/>
                <a:gd name="T5" fmla="*/ 397 h 690"/>
                <a:gd name="T6" fmla="*/ 416 w 580"/>
                <a:gd name="T7" fmla="*/ 0 h 690"/>
                <a:gd name="T8" fmla="*/ 0 w 580"/>
                <a:gd name="T9" fmla="*/ 0 h 690"/>
              </a:gdLst>
              <a:ahLst/>
              <a:cxnLst>
                <a:cxn ang="0">
                  <a:pos x="T0" y="T1"/>
                </a:cxn>
                <a:cxn ang="0">
                  <a:pos x="T2" y="T3"/>
                </a:cxn>
                <a:cxn ang="0">
                  <a:pos x="T4" y="T5"/>
                </a:cxn>
                <a:cxn ang="0">
                  <a:pos x="T6" y="T7"/>
                </a:cxn>
                <a:cxn ang="0">
                  <a:pos x="T8" y="T9"/>
                </a:cxn>
              </a:cxnLst>
              <a:rect l="0" t="0" r="r" b="b"/>
              <a:pathLst>
                <a:path w="580" h="690">
                  <a:moveTo>
                    <a:pt x="0" y="0"/>
                  </a:moveTo>
                  <a:cubicBezTo>
                    <a:pt x="5" y="268"/>
                    <a:pt x="113" y="511"/>
                    <a:pt x="286" y="690"/>
                  </a:cubicBezTo>
                  <a:cubicBezTo>
                    <a:pt x="580" y="397"/>
                    <a:pt x="580" y="397"/>
                    <a:pt x="580" y="397"/>
                  </a:cubicBezTo>
                  <a:cubicBezTo>
                    <a:pt x="482" y="292"/>
                    <a:pt x="420" y="153"/>
                    <a:pt x="416" y="0"/>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3" name="Group 22">
              <a:extLst>
                <a:ext uri="{FF2B5EF4-FFF2-40B4-BE49-F238E27FC236}">
                  <a16:creationId xmlns:a16="http://schemas.microsoft.com/office/drawing/2014/main" id="{445BAA6F-242F-EADD-4DFB-0B5222C6F140}"/>
                </a:ext>
              </a:extLst>
            </p:cNvPr>
            <p:cNvGrpSpPr/>
            <p:nvPr/>
          </p:nvGrpSpPr>
          <p:grpSpPr>
            <a:xfrm>
              <a:off x="4622250" y="4548938"/>
              <a:ext cx="546431" cy="968339"/>
              <a:chOff x="4498975" y="3887788"/>
              <a:chExt cx="592138" cy="1049338"/>
            </a:xfrm>
          </p:grpSpPr>
          <p:sp>
            <p:nvSpPr>
              <p:cNvPr id="11" name="Freeform 11">
                <a:extLst>
                  <a:ext uri="{FF2B5EF4-FFF2-40B4-BE49-F238E27FC236}">
                    <a16:creationId xmlns:a16="http://schemas.microsoft.com/office/drawing/2014/main" id="{F7BC59F8-01D9-CA02-E1C0-60843E841089}"/>
                  </a:ext>
                </a:extLst>
              </p:cNvPr>
              <p:cNvSpPr>
                <a:spLocks/>
              </p:cNvSpPr>
              <p:nvPr/>
            </p:nvSpPr>
            <p:spPr bwMode="auto">
              <a:xfrm>
                <a:off x="4498975" y="3887788"/>
                <a:ext cx="592138" cy="1049338"/>
              </a:xfrm>
              <a:custGeom>
                <a:avLst/>
                <a:gdLst>
                  <a:gd name="T0" fmla="*/ 0 w 224"/>
                  <a:gd name="T1" fmla="*/ 0 h 397"/>
                  <a:gd name="T2" fmla="*/ 164 w 224"/>
                  <a:gd name="T3" fmla="*/ 397 h 397"/>
                  <a:gd name="T4" fmla="*/ 224 w 224"/>
                  <a:gd name="T5" fmla="*/ 336 h 397"/>
                  <a:gd name="T6" fmla="*/ 85 w 224"/>
                  <a:gd name="T7" fmla="*/ 0 h 397"/>
                  <a:gd name="T8" fmla="*/ 0 w 224"/>
                  <a:gd name="T9" fmla="*/ 0 h 397"/>
                </a:gdLst>
                <a:ahLst/>
                <a:cxnLst>
                  <a:cxn ang="0">
                    <a:pos x="T0" y="T1"/>
                  </a:cxn>
                  <a:cxn ang="0">
                    <a:pos x="T2" y="T3"/>
                  </a:cxn>
                  <a:cxn ang="0">
                    <a:pos x="T4" y="T5"/>
                  </a:cxn>
                  <a:cxn ang="0">
                    <a:pos x="T6" y="T7"/>
                  </a:cxn>
                  <a:cxn ang="0">
                    <a:pos x="T8" y="T9"/>
                  </a:cxn>
                </a:cxnLst>
                <a:rect l="0" t="0" r="r" b="b"/>
                <a:pathLst>
                  <a:path w="224" h="397">
                    <a:moveTo>
                      <a:pt x="0" y="0"/>
                    </a:moveTo>
                    <a:cubicBezTo>
                      <a:pt x="4" y="153"/>
                      <a:pt x="66" y="292"/>
                      <a:pt x="164" y="397"/>
                    </a:cubicBezTo>
                    <a:cubicBezTo>
                      <a:pt x="224" y="336"/>
                      <a:pt x="224" y="336"/>
                      <a:pt x="224" y="336"/>
                    </a:cubicBezTo>
                    <a:cubicBezTo>
                      <a:pt x="142" y="247"/>
                      <a:pt x="90" y="130"/>
                      <a:pt x="85" y="0"/>
                    </a:cubicBezTo>
                    <a:lnTo>
                      <a:pt x="0" y="0"/>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1">
                <a:extLst>
                  <a:ext uri="{FF2B5EF4-FFF2-40B4-BE49-F238E27FC236}">
                    <a16:creationId xmlns:a16="http://schemas.microsoft.com/office/drawing/2014/main" id="{85C513AB-83CB-CC6E-5151-09C08E70D7B2}"/>
                  </a:ext>
                </a:extLst>
              </p:cNvPr>
              <p:cNvSpPr>
                <a:spLocks/>
              </p:cNvSpPr>
              <p:nvPr/>
            </p:nvSpPr>
            <p:spPr bwMode="auto">
              <a:xfrm>
                <a:off x="4670425" y="4281488"/>
                <a:ext cx="295275" cy="274638"/>
              </a:xfrm>
              <a:custGeom>
                <a:avLst/>
                <a:gdLst>
                  <a:gd name="T0" fmla="*/ 73 w 186"/>
                  <a:gd name="T1" fmla="*/ 173 h 173"/>
                  <a:gd name="T2" fmla="*/ 186 w 186"/>
                  <a:gd name="T3" fmla="*/ 23 h 173"/>
                  <a:gd name="T4" fmla="*/ 0 w 186"/>
                  <a:gd name="T5" fmla="*/ 0 h 173"/>
                  <a:gd name="T6" fmla="*/ 73 w 186"/>
                  <a:gd name="T7" fmla="*/ 173 h 173"/>
                </a:gdLst>
                <a:ahLst/>
                <a:cxnLst>
                  <a:cxn ang="0">
                    <a:pos x="T0" y="T1"/>
                  </a:cxn>
                  <a:cxn ang="0">
                    <a:pos x="T2" y="T3"/>
                  </a:cxn>
                  <a:cxn ang="0">
                    <a:pos x="T4" y="T5"/>
                  </a:cxn>
                  <a:cxn ang="0">
                    <a:pos x="T6" y="T7"/>
                  </a:cxn>
                </a:cxnLst>
                <a:rect l="0" t="0" r="r" b="b"/>
                <a:pathLst>
                  <a:path w="186" h="173">
                    <a:moveTo>
                      <a:pt x="73" y="173"/>
                    </a:moveTo>
                    <a:lnTo>
                      <a:pt x="186" y="23"/>
                    </a:lnTo>
                    <a:lnTo>
                      <a:pt x="0" y="0"/>
                    </a:lnTo>
                    <a:lnTo>
                      <a:pt x="73" y="173"/>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5" name="Group 34">
            <a:extLst>
              <a:ext uri="{FF2B5EF4-FFF2-40B4-BE49-F238E27FC236}">
                <a16:creationId xmlns:a16="http://schemas.microsoft.com/office/drawing/2014/main" id="{6C60A55F-8178-386D-A077-24F58636BC4F}"/>
              </a:ext>
            </a:extLst>
          </p:cNvPr>
          <p:cNvGrpSpPr/>
          <p:nvPr/>
        </p:nvGrpSpPr>
        <p:grpSpPr>
          <a:xfrm>
            <a:off x="6934251" y="3789120"/>
            <a:ext cx="1558719" cy="1681774"/>
            <a:chOff x="7024786" y="4548938"/>
            <a:chExt cx="1558719" cy="1681774"/>
          </a:xfrm>
        </p:grpSpPr>
        <p:sp>
          <p:nvSpPr>
            <p:cNvPr id="9" name="Freeform 9">
              <a:extLst>
                <a:ext uri="{FF2B5EF4-FFF2-40B4-BE49-F238E27FC236}">
                  <a16:creationId xmlns:a16="http://schemas.microsoft.com/office/drawing/2014/main" id="{A43DB800-1514-C1D6-9C2F-732648DD21C7}"/>
                </a:ext>
              </a:extLst>
            </p:cNvPr>
            <p:cNvSpPr>
              <a:spLocks/>
            </p:cNvSpPr>
            <p:nvPr/>
          </p:nvSpPr>
          <p:spPr bwMode="auto">
            <a:xfrm>
              <a:off x="7169817" y="4548938"/>
              <a:ext cx="1413688" cy="1681774"/>
            </a:xfrm>
            <a:custGeom>
              <a:avLst/>
              <a:gdLst>
                <a:gd name="T0" fmla="*/ 0 w 580"/>
                <a:gd name="T1" fmla="*/ 397 h 690"/>
                <a:gd name="T2" fmla="*/ 294 w 580"/>
                <a:gd name="T3" fmla="*/ 690 h 690"/>
                <a:gd name="T4" fmla="*/ 580 w 580"/>
                <a:gd name="T5" fmla="*/ 0 h 690"/>
                <a:gd name="T6" fmla="*/ 165 w 580"/>
                <a:gd name="T7" fmla="*/ 0 h 690"/>
                <a:gd name="T8" fmla="*/ 0 w 580"/>
                <a:gd name="T9" fmla="*/ 397 h 690"/>
              </a:gdLst>
              <a:ahLst/>
              <a:cxnLst>
                <a:cxn ang="0">
                  <a:pos x="T0" y="T1"/>
                </a:cxn>
                <a:cxn ang="0">
                  <a:pos x="T2" y="T3"/>
                </a:cxn>
                <a:cxn ang="0">
                  <a:pos x="T4" y="T5"/>
                </a:cxn>
                <a:cxn ang="0">
                  <a:pos x="T6" y="T7"/>
                </a:cxn>
                <a:cxn ang="0">
                  <a:pos x="T8" y="T9"/>
                </a:cxn>
              </a:cxnLst>
              <a:rect l="0" t="0" r="r" b="b"/>
              <a:pathLst>
                <a:path w="580" h="690">
                  <a:moveTo>
                    <a:pt x="0" y="397"/>
                  </a:moveTo>
                  <a:cubicBezTo>
                    <a:pt x="294" y="690"/>
                    <a:pt x="294" y="690"/>
                    <a:pt x="294" y="690"/>
                  </a:cubicBezTo>
                  <a:cubicBezTo>
                    <a:pt x="467" y="511"/>
                    <a:pt x="575" y="268"/>
                    <a:pt x="580" y="0"/>
                  </a:cubicBezTo>
                  <a:cubicBezTo>
                    <a:pt x="165" y="0"/>
                    <a:pt x="165" y="0"/>
                    <a:pt x="165" y="0"/>
                  </a:cubicBezTo>
                  <a:cubicBezTo>
                    <a:pt x="160" y="153"/>
                    <a:pt x="99" y="292"/>
                    <a:pt x="0" y="397"/>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8" name="Group 27">
              <a:extLst>
                <a:ext uri="{FF2B5EF4-FFF2-40B4-BE49-F238E27FC236}">
                  <a16:creationId xmlns:a16="http://schemas.microsoft.com/office/drawing/2014/main" id="{97591BCC-917B-E38C-CF3A-CCB90982D1D9}"/>
                </a:ext>
              </a:extLst>
            </p:cNvPr>
            <p:cNvGrpSpPr/>
            <p:nvPr/>
          </p:nvGrpSpPr>
          <p:grpSpPr>
            <a:xfrm>
              <a:off x="7024786" y="4548938"/>
              <a:ext cx="547895" cy="968339"/>
              <a:chOff x="7102475" y="3887788"/>
              <a:chExt cx="593725" cy="1049338"/>
            </a:xfrm>
          </p:grpSpPr>
          <p:sp>
            <p:nvSpPr>
              <p:cNvPr id="15" name="Freeform 15">
                <a:extLst>
                  <a:ext uri="{FF2B5EF4-FFF2-40B4-BE49-F238E27FC236}">
                    <a16:creationId xmlns:a16="http://schemas.microsoft.com/office/drawing/2014/main" id="{19EE4813-922B-0C26-3488-14F868FFA4B8}"/>
                  </a:ext>
                </a:extLst>
              </p:cNvPr>
              <p:cNvSpPr>
                <a:spLocks/>
              </p:cNvSpPr>
              <p:nvPr/>
            </p:nvSpPr>
            <p:spPr bwMode="auto">
              <a:xfrm>
                <a:off x="7102475" y="3887788"/>
                <a:ext cx="593725" cy="1049338"/>
              </a:xfrm>
              <a:custGeom>
                <a:avLst/>
                <a:gdLst>
                  <a:gd name="T0" fmla="*/ 0 w 225"/>
                  <a:gd name="T1" fmla="*/ 336 h 397"/>
                  <a:gd name="T2" fmla="*/ 60 w 225"/>
                  <a:gd name="T3" fmla="*/ 397 h 397"/>
                  <a:gd name="T4" fmla="*/ 225 w 225"/>
                  <a:gd name="T5" fmla="*/ 0 h 397"/>
                  <a:gd name="T6" fmla="*/ 139 w 225"/>
                  <a:gd name="T7" fmla="*/ 0 h 397"/>
                  <a:gd name="T8" fmla="*/ 0 w 225"/>
                  <a:gd name="T9" fmla="*/ 336 h 397"/>
                </a:gdLst>
                <a:ahLst/>
                <a:cxnLst>
                  <a:cxn ang="0">
                    <a:pos x="T0" y="T1"/>
                  </a:cxn>
                  <a:cxn ang="0">
                    <a:pos x="T2" y="T3"/>
                  </a:cxn>
                  <a:cxn ang="0">
                    <a:pos x="T4" y="T5"/>
                  </a:cxn>
                  <a:cxn ang="0">
                    <a:pos x="T6" y="T7"/>
                  </a:cxn>
                  <a:cxn ang="0">
                    <a:pos x="T8" y="T9"/>
                  </a:cxn>
                </a:cxnLst>
                <a:rect l="0" t="0" r="r" b="b"/>
                <a:pathLst>
                  <a:path w="225" h="397">
                    <a:moveTo>
                      <a:pt x="0" y="336"/>
                    </a:moveTo>
                    <a:cubicBezTo>
                      <a:pt x="60" y="397"/>
                      <a:pt x="60" y="397"/>
                      <a:pt x="60" y="397"/>
                    </a:cubicBezTo>
                    <a:cubicBezTo>
                      <a:pt x="159" y="292"/>
                      <a:pt x="220" y="153"/>
                      <a:pt x="225" y="0"/>
                    </a:cubicBezTo>
                    <a:cubicBezTo>
                      <a:pt x="139" y="0"/>
                      <a:pt x="139" y="0"/>
                      <a:pt x="139" y="0"/>
                    </a:cubicBezTo>
                    <a:cubicBezTo>
                      <a:pt x="135" y="130"/>
                      <a:pt x="83" y="247"/>
                      <a:pt x="0" y="336"/>
                    </a:cubicBez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2">
                <a:extLst>
                  <a:ext uri="{FF2B5EF4-FFF2-40B4-BE49-F238E27FC236}">
                    <a16:creationId xmlns:a16="http://schemas.microsoft.com/office/drawing/2014/main" id="{D4FE1874-2647-6CFE-8523-13CFC5CEC947}"/>
                  </a:ext>
                </a:extLst>
              </p:cNvPr>
              <p:cNvSpPr>
                <a:spLocks/>
              </p:cNvSpPr>
              <p:nvPr/>
            </p:nvSpPr>
            <p:spPr bwMode="auto">
              <a:xfrm>
                <a:off x="7223125" y="4256088"/>
                <a:ext cx="293688" cy="276225"/>
              </a:xfrm>
              <a:custGeom>
                <a:avLst/>
                <a:gdLst>
                  <a:gd name="T0" fmla="*/ 115 w 185"/>
                  <a:gd name="T1" fmla="*/ 174 h 174"/>
                  <a:gd name="T2" fmla="*/ 185 w 185"/>
                  <a:gd name="T3" fmla="*/ 0 h 174"/>
                  <a:gd name="T4" fmla="*/ 0 w 185"/>
                  <a:gd name="T5" fmla="*/ 26 h 174"/>
                  <a:gd name="T6" fmla="*/ 115 w 185"/>
                  <a:gd name="T7" fmla="*/ 174 h 174"/>
                </a:gdLst>
                <a:ahLst/>
                <a:cxnLst>
                  <a:cxn ang="0">
                    <a:pos x="T0" y="T1"/>
                  </a:cxn>
                  <a:cxn ang="0">
                    <a:pos x="T2" y="T3"/>
                  </a:cxn>
                  <a:cxn ang="0">
                    <a:pos x="T4" y="T5"/>
                  </a:cxn>
                  <a:cxn ang="0">
                    <a:pos x="T6" y="T7"/>
                  </a:cxn>
                </a:cxnLst>
                <a:rect l="0" t="0" r="r" b="b"/>
                <a:pathLst>
                  <a:path w="185" h="174">
                    <a:moveTo>
                      <a:pt x="115" y="174"/>
                    </a:moveTo>
                    <a:lnTo>
                      <a:pt x="185" y="0"/>
                    </a:lnTo>
                    <a:lnTo>
                      <a:pt x="0" y="26"/>
                    </a:lnTo>
                    <a:lnTo>
                      <a:pt x="115" y="174"/>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sp>
        <p:nvSpPr>
          <p:cNvPr id="30" name="Inhaltsplatzhalter 4">
            <a:extLst>
              <a:ext uri="{FF2B5EF4-FFF2-40B4-BE49-F238E27FC236}">
                <a16:creationId xmlns:a16="http://schemas.microsoft.com/office/drawing/2014/main" id="{FC0B56BE-0804-7CEF-D322-A364313BB15F}"/>
              </a:ext>
            </a:extLst>
          </p:cNvPr>
          <p:cNvSpPr txBox="1">
            <a:spLocks/>
          </p:cNvSpPr>
          <p:nvPr/>
        </p:nvSpPr>
        <p:spPr>
          <a:xfrm>
            <a:off x="3691986" y="4183073"/>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01</a:t>
            </a:r>
            <a:endParaRPr lang="en-US" sz="2800" dirty="0">
              <a:latin typeface="+mn-lt"/>
            </a:endParaRPr>
          </a:p>
        </p:txBody>
      </p:sp>
      <p:sp>
        <p:nvSpPr>
          <p:cNvPr id="36" name="Inhaltsplatzhalter 4">
            <a:extLst>
              <a:ext uri="{FF2B5EF4-FFF2-40B4-BE49-F238E27FC236}">
                <a16:creationId xmlns:a16="http://schemas.microsoft.com/office/drawing/2014/main" id="{FC5C6F25-EFA1-D0F5-E158-E0A90A0FD643}"/>
              </a:ext>
            </a:extLst>
          </p:cNvPr>
          <p:cNvSpPr txBox="1">
            <a:spLocks/>
          </p:cNvSpPr>
          <p:nvPr/>
        </p:nvSpPr>
        <p:spPr>
          <a:xfrm>
            <a:off x="3740109" y="2769455"/>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02</a:t>
            </a:r>
            <a:endParaRPr lang="en-US" sz="2800" dirty="0">
              <a:latin typeface="+mn-lt"/>
            </a:endParaRPr>
          </a:p>
        </p:txBody>
      </p:sp>
      <p:sp>
        <p:nvSpPr>
          <p:cNvPr id="37" name="Inhaltsplatzhalter 4">
            <a:extLst>
              <a:ext uri="{FF2B5EF4-FFF2-40B4-BE49-F238E27FC236}">
                <a16:creationId xmlns:a16="http://schemas.microsoft.com/office/drawing/2014/main" id="{E41D8D6B-FD57-0785-2975-B2AA7FB8F450}"/>
              </a:ext>
            </a:extLst>
          </p:cNvPr>
          <p:cNvSpPr txBox="1">
            <a:spLocks/>
          </p:cNvSpPr>
          <p:nvPr/>
        </p:nvSpPr>
        <p:spPr>
          <a:xfrm>
            <a:off x="4778464" y="1683729"/>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03</a:t>
            </a:r>
            <a:endParaRPr lang="en-US" sz="2800" dirty="0">
              <a:latin typeface="+mn-lt"/>
            </a:endParaRPr>
          </a:p>
        </p:txBody>
      </p:sp>
      <p:sp>
        <p:nvSpPr>
          <p:cNvPr id="38" name="Inhaltsplatzhalter 4">
            <a:extLst>
              <a:ext uri="{FF2B5EF4-FFF2-40B4-BE49-F238E27FC236}">
                <a16:creationId xmlns:a16="http://schemas.microsoft.com/office/drawing/2014/main" id="{4EB3E24F-196B-02B4-4FD0-98EC363489A9}"/>
              </a:ext>
            </a:extLst>
          </p:cNvPr>
          <p:cNvSpPr txBox="1">
            <a:spLocks/>
          </p:cNvSpPr>
          <p:nvPr/>
        </p:nvSpPr>
        <p:spPr>
          <a:xfrm>
            <a:off x="6302176" y="1683729"/>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04</a:t>
            </a:r>
            <a:endParaRPr lang="en-US" sz="2800" dirty="0">
              <a:latin typeface="+mn-lt"/>
            </a:endParaRPr>
          </a:p>
        </p:txBody>
      </p:sp>
      <p:sp>
        <p:nvSpPr>
          <p:cNvPr id="39" name="Inhaltsplatzhalter 4">
            <a:extLst>
              <a:ext uri="{FF2B5EF4-FFF2-40B4-BE49-F238E27FC236}">
                <a16:creationId xmlns:a16="http://schemas.microsoft.com/office/drawing/2014/main" id="{72270573-CFCD-3018-599D-314012198905}"/>
              </a:ext>
            </a:extLst>
          </p:cNvPr>
          <p:cNvSpPr txBox="1">
            <a:spLocks/>
          </p:cNvSpPr>
          <p:nvPr/>
        </p:nvSpPr>
        <p:spPr>
          <a:xfrm>
            <a:off x="7375745" y="2769455"/>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05</a:t>
            </a:r>
            <a:endParaRPr lang="en-US" sz="2800" dirty="0">
              <a:latin typeface="+mn-lt"/>
            </a:endParaRPr>
          </a:p>
        </p:txBody>
      </p:sp>
      <p:sp>
        <p:nvSpPr>
          <p:cNvPr id="40" name="Inhaltsplatzhalter 4">
            <a:extLst>
              <a:ext uri="{FF2B5EF4-FFF2-40B4-BE49-F238E27FC236}">
                <a16:creationId xmlns:a16="http://schemas.microsoft.com/office/drawing/2014/main" id="{FE44318B-6DE2-6107-65DA-0BBDE90DAD95}"/>
              </a:ext>
            </a:extLst>
          </p:cNvPr>
          <p:cNvSpPr txBox="1">
            <a:spLocks/>
          </p:cNvSpPr>
          <p:nvPr/>
        </p:nvSpPr>
        <p:spPr>
          <a:xfrm>
            <a:off x="7401816" y="4183073"/>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06</a:t>
            </a:r>
            <a:endParaRPr lang="en-US" sz="2800" dirty="0">
              <a:latin typeface="+mn-lt"/>
            </a:endParaRPr>
          </a:p>
        </p:txBody>
      </p:sp>
      <p:sp>
        <p:nvSpPr>
          <p:cNvPr id="44" name="Inhaltsplatzhalter 4">
            <a:extLst>
              <a:ext uri="{FF2B5EF4-FFF2-40B4-BE49-F238E27FC236}">
                <a16:creationId xmlns:a16="http://schemas.microsoft.com/office/drawing/2014/main" id="{F459A426-5525-C8BE-92F4-1CBDE9ABDF1A}"/>
              </a:ext>
            </a:extLst>
          </p:cNvPr>
          <p:cNvSpPr txBox="1">
            <a:spLocks/>
          </p:cNvSpPr>
          <p:nvPr/>
        </p:nvSpPr>
        <p:spPr>
          <a:xfrm>
            <a:off x="4531715" y="5349100"/>
            <a:ext cx="2923112" cy="92333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0"/>
              </a:spcAft>
              <a:buNone/>
            </a:pPr>
            <a:r>
              <a:rPr lang="tr-TR" sz="3000" b="1" dirty="0">
                <a:solidFill>
                  <a:srgbClr val="1C407D"/>
                </a:solidFill>
                <a:latin typeface="Calibri" panose="020F0502020204030204" pitchFamily="34" charset="0"/>
                <a:cs typeface="Calibri" panose="020F0502020204030204" pitchFamily="34" charset="0"/>
              </a:rPr>
              <a:t>İÇ KONTROL</a:t>
            </a:r>
          </a:p>
          <a:p>
            <a:pPr marL="0" indent="0" algn="ctr">
              <a:lnSpc>
                <a:spcPct val="100000"/>
              </a:lnSpc>
              <a:spcAft>
                <a:spcPts val="0"/>
              </a:spcAft>
              <a:buNone/>
            </a:pPr>
            <a:r>
              <a:rPr lang="tr-TR" sz="3000" b="1" dirty="0">
                <a:solidFill>
                  <a:srgbClr val="1C407D"/>
                </a:solidFill>
                <a:latin typeface="Calibri" panose="020F0502020204030204" pitchFamily="34" charset="0"/>
                <a:cs typeface="Calibri" panose="020F0502020204030204" pitchFamily="34" charset="0"/>
              </a:rPr>
              <a:t>NEDİR?</a:t>
            </a:r>
            <a:endParaRPr lang="en-US" sz="3000" dirty="0">
              <a:solidFill>
                <a:schemeClr val="bg1">
                  <a:lumMod val="65000"/>
                </a:schemeClr>
              </a:solidFill>
              <a:latin typeface="+mn-lt"/>
            </a:endParaRPr>
          </a:p>
        </p:txBody>
      </p:sp>
      <p:sp>
        <p:nvSpPr>
          <p:cNvPr id="45" name="Inhaltsplatzhalter 4">
            <a:extLst>
              <a:ext uri="{FF2B5EF4-FFF2-40B4-BE49-F238E27FC236}">
                <a16:creationId xmlns:a16="http://schemas.microsoft.com/office/drawing/2014/main" id="{3BA752FC-FA26-858D-BB61-353BA2A7BA43}"/>
              </a:ext>
            </a:extLst>
          </p:cNvPr>
          <p:cNvSpPr txBox="1">
            <a:spLocks/>
          </p:cNvSpPr>
          <p:nvPr/>
        </p:nvSpPr>
        <p:spPr>
          <a:xfrm>
            <a:off x="575753" y="4670877"/>
            <a:ext cx="2894340" cy="2769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tr-TR" sz="1800" b="1" dirty="0">
                <a:solidFill>
                  <a:schemeClr val="accent1"/>
                </a:solidFill>
                <a:latin typeface="+mj-lt"/>
              </a:rPr>
              <a:t>BİR SÜREÇTİR</a:t>
            </a:r>
            <a:r>
              <a:rPr lang="en-US" sz="1800" dirty="0">
                <a:solidFill>
                  <a:schemeClr val="bg1">
                    <a:lumMod val="65000"/>
                  </a:schemeClr>
                </a:solidFill>
                <a:latin typeface="+mn-lt"/>
              </a:rPr>
              <a:t> </a:t>
            </a:r>
          </a:p>
        </p:txBody>
      </p:sp>
      <p:sp>
        <p:nvSpPr>
          <p:cNvPr id="46" name="Inhaltsplatzhalter 4">
            <a:extLst>
              <a:ext uri="{FF2B5EF4-FFF2-40B4-BE49-F238E27FC236}">
                <a16:creationId xmlns:a16="http://schemas.microsoft.com/office/drawing/2014/main" id="{CCC91D07-1767-9AC0-25AA-010A9B194879}"/>
              </a:ext>
            </a:extLst>
          </p:cNvPr>
          <p:cNvSpPr txBox="1">
            <a:spLocks/>
          </p:cNvSpPr>
          <p:nvPr/>
        </p:nvSpPr>
        <p:spPr>
          <a:xfrm>
            <a:off x="595243" y="2679351"/>
            <a:ext cx="2894340" cy="2769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tr-TR" sz="1800" b="1" dirty="0">
                <a:solidFill>
                  <a:schemeClr val="accent2"/>
                </a:solidFill>
                <a:latin typeface="+mj-lt"/>
              </a:rPr>
              <a:t>BİR ARAÇTIR</a:t>
            </a:r>
            <a:r>
              <a:rPr lang="en-US" sz="1800" dirty="0">
                <a:solidFill>
                  <a:schemeClr val="bg1">
                    <a:lumMod val="65000"/>
                  </a:schemeClr>
                </a:solidFill>
                <a:latin typeface="+mn-lt"/>
              </a:rPr>
              <a:t> </a:t>
            </a:r>
          </a:p>
        </p:txBody>
      </p:sp>
      <p:sp>
        <p:nvSpPr>
          <p:cNvPr id="47" name="Inhaltsplatzhalter 4">
            <a:extLst>
              <a:ext uri="{FF2B5EF4-FFF2-40B4-BE49-F238E27FC236}">
                <a16:creationId xmlns:a16="http://schemas.microsoft.com/office/drawing/2014/main" id="{11B2E962-C8FD-C7F1-1819-464B82B32FCC}"/>
              </a:ext>
            </a:extLst>
          </p:cNvPr>
          <p:cNvSpPr txBox="1">
            <a:spLocks/>
          </p:cNvSpPr>
          <p:nvPr/>
        </p:nvSpPr>
        <p:spPr>
          <a:xfrm>
            <a:off x="1125360" y="1398767"/>
            <a:ext cx="2894340" cy="2769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tr-TR" sz="1800" b="1" dirty="0">
                <a:solidFill>
                  <a:schemeClr val="accent3"/>
                </a:solidFill>
                <a:latin typeface="+mj-lt"/>
              </a:rPr>
              <a:t>RİSK ESASLIDIR</a:t>
            </a:r>
            <a:r>
              <a:rPr lang="en-US" sz="1800" dirty="0">
                <a:solidFill>
                  <a:schemeClr val="bg1">
                    <a:lumMod val="65000"/>
                  </a:schemeClr>
                </a:solidFill>
                <a:latin typeface="+mn-lt"/>
              </a:rPr>
              <a:t> </a:t>
            </a:r>
          </a:p>
        </p:txBody>
      </p:sp>
      <p:sp>
        <p:nvSpPr>
          <p:cNvPr id="48" name="Inhaltsplatzhalter 4">
            <a:extLst>
              <a:ext uri="{FF2B5EF4-FFF2-40B4-BE49-F238E27FC236}">
                <a16:creationId xmlns:a16="http://schemas.microsoft.com/office/drawing/2014/main" id="{F5934CFB-95CA-8614-2672-A9130B158AFA}"/>
              </a:ext>
            </a:extLst>
          </p:cNvPr>
          <p:cNvSpPr txBox="1">
            <a:spLocks/>
          </p:cNvSpPr>
          <p:nvPr/>
        </p:nvSpPr>
        <p:spPr>
          <a:xfrm>
            <a:off x="8526663" y="4532377"/>
            <a:ext cx="3369589"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tr-TR" sz="1800" b="1" dirty="0">
                <a:solidFill>
                  <a:schemeClr val="accent6"/>
                </a:solidFill>
                <a:latin typeface="+mj-lt"/>
              </a:rPr>
              <a:t>İŞ VE İŞLEM SÜREÇLERİ İLE BÜTÜNLEŞİKTİR</a:t>
            </a:r>
            <a:endParaRPr lang="en-US" sz="1800" dirty="0">
              <a:solidFill>
                <a:schemeClr val="bg1">
                  <a:lumMod val="65000"/>
                </a:schemeClr>
              </a:solidFill>
              <a:latin typeface="+mn-lt"/>
            </a:endParaRPr>
          </a:p>
        </p:txBody>
      </p:sp>
      <p:sp>
        <p:nvSpPr>
          <p:cNvPr id="49" name="Inhaltsplatzhalter 4">
            <a:extLst>
              <a:ext uri="{FF2B5EF4-FFF2-40B4-BE49-F238E27FC236}">
                <a16:creationId xmlns:a16="http://schemas.microsoft.com/office/drawing/2014/main" id="{00C1A101-CB2A-E2C0-B02C-F4BEA7C39C4C}"/>
              </a:ext>
            </a:extLst>
          </p:cNvPr>
          <p:cNvSpPr txBox="1">
            <a:spLocks/>
          </p:cNvSpPr>
          <p:nvPr/>
        </p:nvSpPr>
        <p:spPr>
          <a:xfrm>
            <a:off x="8526664" y="2679351"/>
            <a:ext cx="2894340" cy="2769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tr-TR" sz="1800" b="1" dirty="0">
                <a:solidFill>
                  <a:schemeClr val="accent5"/>
                </a:solidFill>
                <a:latin typeface="+mj-lt"/>
              </a:rPr>
              <a:t>KİŞİLERE BAĞIMLIDIR</a:t>
            </a:r>
            <a:endParaRPr lang="en-US" sz="1800" dirty="0">
              <a:solidFill>
                <a:schemeClr val="bg1">
                  <a:lumMod val="65000"/>
                </a:schemeClr>
              </a:solidFill>
              <a:latin typeface="+mn-lt"/>
            </a:endParaRPr>
          </a:p>
        </p:txBody>
      </p:sp>
      <p:sp>
        <p:nvSpPr>
          <p:cNvPr id="50" name="Inhaltsplatzhalter 4">
            <a:extLst>
              <a:ext uri="{FF2B5EF4-FFF2-40B4-BE49-F238E27FC236}">
                <a16:creationId xmlns:a16="http://schemas.microsoft.com/office/drawing/2014/main" id="{C9B5B8DB-6514-2E1C-A80A-0874D5F4B3D0}"/>
              </a:ext>
            </a:extLst>
          </p:cNvPr>
          <p:cNvSpPr txBox="1">
            <a:spLocks/>
          </p:cNvSpPr>
          <p:nvPr/>
        </p:nvSpPr>
        <p:spPr>
          <a:xfrm>
            <a:off x="8008245" y="1398767"/>
            <a:ext cx="2894340" cy="2769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tr-TR" sz="1800" b="1" dirty="0">
                <a:solidFill>
                  <a:schemeClr val="accent4"/>
                </a:solidFill>
                <a:latin typeface="+mj-lt"/>
              </a:rPr>
              <a:t>BİR YÖNETİM BİÇİMİDİR</a:t>
            </a:r>
            <a:endParaRPr lang="en-US" sz="1800" dirty="0">
              <a:solidFill>
                <a:schemeClr val="bg1">
                  <a:lumMod val="65000"/>
                </a:schemeClr>
              </a:solidFill>
              <a:latin typeface="+mn-lt"/>
            </a:endParaRPr>
          </a:p>
        </p:txBody>
      </p:sp>
      <p:pic>
        <p:nvPicPr>
          <p:cNvPr id="29" name="Resim 28">
            <a:extLst>
              <a:ext uri="{FF2B5EF4-FFF2-40B4-BE49-F238E27FC236}">
                <a16:creationId xmlns:a16="http://schemas.microsoft.com/office/drawing/2014/main" id="{083C34C3-3EDD-A9A1-16CF-D38FEBC64F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pic>
        <p:nvPicPr>
          <p:cNvPr id="3" name="Resim 2" descr="simge, sembol, logo, grafik, yazı tipi içeren bir resim&#10;&#10;Yapay zeka tarafından oluşturulan içerik yanlış olabilir.">
            <a:extLst>
              <a:ext uri="{FF2B5EF4-FFF2-40B4-BE49-F238E27FC236}">
                <a16:creationId xmlns:a16="http://schemas.microsoft.com/office/drawing/2014/main" id="{B7D62725-D2D2-4E0B-1916-0BD0B6F2BEA8}"/>
              </a:ext>
            </a:extLst>
          </p:cNvPr>
          <p:cNvPicPr>
            <a:picLocks noChangeAspect="1"/>
          </p:cNvPicPr>
          <p:nvPr/>
        </p:nvPicPr>
        <p:blipFill>
          <a:blip r:embed="rId3" cstate="print">
            <a:extLst>
              <a:ext uri="{28A0092B-C50C-407E-A947-70E740481C1C}">
                <a14:useLocalDpi xmlns:a14="http://schemas.microsoft.com/office/drawing/2010/main" val="0"/>
              </a:ext>
            </a:extLst>
          </a:blip>
          <a:srcRect l="12025" t="20136" r="50660" b="19867"/>
          <a:stretch/>
        </p:blipFill>
        <p:spPr>
          <a:xfrm>
            <a:off x="5176947" y="2910143"/>
            <a:ext cx="1636658" cy="1579228"/>
          </a:xfrm>
          <a:prstGeom prst="rect">
            <a:avLst/>
          </a:prstGeom>
        </p:spPr>
      </p:pic>
      <p:sp>
        <p:nvSpPr>
          <p:cNvPr id="2" name="Slayt Numarası Yer Tutucusu 1">
            <a:extLst>
              <a:ext uri="{FF2B5EF4-FFF2-40B4-BE49-F238E27FC236}">
                <a16:creationId xmlns:a16="http://schemas.microsoft.com/office/drawing/2014/main" id="{D7EB5455-6598-5953-33FF-BC4BE5CA18A2}"/>
              </a:ext>
            </a:extLst>
          </p:cNvPr>
          <p:cNvSpPr>
            <a:spLocks noGrp="1"/>
          </p:cNvSpPr>
          <p:nvPr>
            <p:ph type="sldNum" sz="quarter" idx="12"/>
          </p:nvPr>
        </p:nvSpPr>
        <p:spPr/>
        <p:txBody>
          <a:bodyPr/>
          <a:lstStyle/>
          <a:p>
            <a:fld id="{58F347EC-474C-401F-8514-590C7B9BB5FA}" type="slidenum">
              <a:rPr lang="tr-TR" smtClean="0"/>
              <a:t>7</a:t>
            </a:fld>
            <a:endParaRPr lang="tr-TR"/>
          </a:p>
        </p:txBody>
      </p:sp>
    </p:spTree>
    <p:extLst>
      <p:ext uri="{BB962C8B-B14F-4D97-AF65-F5344CB8AC3E}">
        <p14:creationId xmlns:p14="http://schemas.microsoft.com/office/powerpoint/2010/main" val="18405473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right)">
                                      <p:cBhvr>
                                        <p:cTn id="22" dur="500"/>
                                        <p:tgtEl>
                                          <p:spTgt spid="4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Effect transition="in" filter="fade">
                                      <p:cBhvr>
                                        <p:cTn id="28" dur="500"/>
                                        <p:tgtEl>
                                          <p:spTgt spid="31"/>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right)">
                                      <p:cBhvr>
                                        <p:cTn id="37" dur="500"/>
                                        <p:tgtEl>
                                          <p:spTgt spid="46"/>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right)">
                                      <p:cBhvr>
                                        <p:cTn id="52" dur="500"/>
                                        <p:tgtEl>
                                          <p:spTgt spid="47"/>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Effect transition="in" filter="fade">
                                      <p:cBhvr>
                                        <p:cTn id="58" dur="500"/>
                                        <p:tgtEl>
                                          <p:spTgt spid="33"/>
                                        </p:tgtEl>
                                      </p:cBhvr>
                                    </p:animEffect>
                                  </p:childTnLst>
                                </p:cTn>
                              </p:par>
                            </p:childTnLst>
                          </p:cTn>
                        </p:par>
                        <p:par>
                          <p:cTn id="59" fill="hold">
                            <p:stCondLst>
                              <p:cond delay="4000"/>
                            </p:stCondLst>
                            <p:childTnLst>
                              <p:par>
                                <p:cTn id="60" presetID="53" presetClass="entr" presetSubtype="16"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p:cTn id="62" dur="500" fill="hold"/>
                                        <p:tgtEl>
                                          <p:spTgt spid="38"/>
                                        </p:tgtEl>
                                        <p:attrNameLst>
                                          <p:attrName>ppt_w</p:attrName>
                                        </p:attrNameLst>
                                      </p:cBhvr>
                                      <p:tavLst>
                                        <p:tav tm="0">
                                          <p:val>
                                            <p:fltVal val="0"/>
                                          </p:val>
                                        </p:tav>
                                        <p:tav tm="100000">
                                          <p:val>
                                            <p:strVal val="#ppt_w"/>
                                          </p:val>
                                        </p:tav>
                                      </p:tavLst>
                                    </p:anim>
                                    <p:anim calcmode="lin" valueType="num">
                                      <p:cBhvr>
                                        <p:cTn id="63" dur="500" fill="hold"/>
                                        <p:tgtEl>
                                          <p:spTgt spid="38"/>
                                        </p:tgtEl>
                                        <p:attrNameLst>
                                          <p:attrName>ppt_h</p:attrName>
                                        </p:attrNameLst>
                                      </p:cBhvr>
                                      <p:tavLst>
                                        <p:tav tm="0">
                                          <p:val>
                                            <p:fltVal val="0"/>
                                          </p:val>
                                        </p:tav>
                                        <p:tav tm="100000">
                                          <p:val>
                                            <p:strVal val="#ppt_h"/>
                                          </p:val>
                                        </p:tav>
                                      </p:tavLst>
                                    </p:anim>
                                    <p:animEffect transition="in" filter="fade">
                                      <p:cBhvr>
                                        <p:cTn id="64" dur="500"/>
                                        <p:tgtEl>
                                          <p:spTgt spid="3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500"/>
                                        <p:tgtEl>
                                          <p:spTgt spid="50"/>
                                        </p:tgtEl>
                                      </p:cBhvr>
                                    </p:animEffect>
                                  </p:childTnLst>
                                </p:cTn>
                              </p:par>
                            </p:childTnLst>
                          </p:cTn>
                        </p:par>
                        <p:par>
                          <p:cTn id="68" fill="hold">
                            <p:stCondLst>
                              <p:cond delay="4500"/>
                            </p:stCondLst>
                            <p:childTnLst>
                              <p:par>
                                <p:cTn id="69" presetID="53" presetClass="entr" presetSubtype="16" fill="hold" nodeType="after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p:cTn id="71" dur="500" fill="hold"/>
                                        <p:tgtEl>
                                          <p:spTgt spid="34"/>
                                        </p:tgtEl>
                                        <p:attrNameLst>
                                          <p:attrName>ppt_w</p:attrName>
                                        </p:attrNameLst>
                                      </p:cBhvr>
                                      <p:tavLst>
                                        <p:tav tm="0">
                                          <p:val>
                                            <p:fltVal val="0"/>
                                          </p:val>
                                        </p:tav>
                                        <p:tav tm="100000">
                                          <p:val>
                                            <p:strVal val="#ppt_w"/>
                                          </p:val>
                                        </p:tav>
                                      </p:tavLst>
                                    </p:anim>
                                    <p:anim calcmode="lin" valueType="num">
                                      <p:cBhvr>
                                        <p:cTn id="72" dur="500" fill="hold"/>
                                        <p:tgtEl>
                                          <p:spTgt spid="34"/>
                                        </p:tgtEl>
                                        <p:attrNameLst>
                                          <p:attrName>ppt_h</p:attrName>
                                        </p:attrNameLst>
                                      </p:cBhvr>
                                      <p:tavLst>
                                        <p:tav tm="0">
                                          <p:val>
                                            <p:fltVal val="0"/>
                                          </p:val>
                                        </p:tav>
                                        <p:tav tm="100000">
                                          <p:val>
                                            <p:strVal val="#ppt_h"/>
                                          </p:val>
                                        </p:tav>
                                      </p:tavLst>
                                    </p:anim>
                                    <p:animEffect transition="in" filter="fade">
                                      <p:cBhvr>
                                        <p:cTn id="73" dur="500"/>
                                        <p:tgtEl>
                                          <p:spTgt spid="34"/>
                                        </p:tgtEl>
                                      </p:cBhvr>
                                    </p:animEffect>
                                  </p:childTnLst>
                                </p:cTn>
                              </p:par>
                            </p:childTnLst>
                          </p:cTn>
                        </p:par>
                        <p:par>
                          <p:cTn id="74" fill="hold">
                            <p:stCondLst>
                              <p:cond delay="5000"/>
                            </p:stCondLst>
                            <p:childTnLst>
                              <p:par>
                                <p:cTn id="75" presetID="53" presetClass="entr" presetSubtype="16"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p:cTn id="77" dur="500" fill="hold"/>
                                        <p:tgtEl>
                                          <p:spTgt spid="39"/>
                                        </p:tgtEl>
                                        <p:attrNameLst>
                                          <p:attrName>ppt_w</p:attrName>
                                        </p:attrNameLst>
                                      </p:cBhvr>
                                      <p:tavLst>
                                        <p:tav tm="0">
                                          <p:val>
                                            <p:fltVal val="0"/>
                                          </p:val>
                                        </p:tav>
                                        <p:tav tm="100000">
                                          <p:val>
                                            <p:strVal val="#ppt_w"/>
                                          </p:val>
                                        </p:tav>
                                      </p:tavLst>
                                    </p:anim>
                                    <p:anim calcmode="lin" valueType="num">
                                      <p:cBhvr>
                                        <p:cTn id="78" dur="500" fill="hold"/>
                                        <p:tgtEl>
                                          <p:spTgt spid="39"/>
                                        </p:tgtEl>
                                        <p:attrNameLst>
                                          <p:attrName>ppt_h</p:attrName>
                                        </p:attrNameLst>
                                      </p:cBhvr>
                                      <p:tavLst>
                                        <p:tav tm="0">
                                          <p:val>
                                            <p:fltVal val="0"/>
                                          </p:val>
                                        </p:tav>
                                        <p:tav tm="100000">
                                          <p:val>
                                            <p:strVal val="#ppt_h"/>
                                          </p:val>
                                        </p:tav>
                                      </p:tavLst>
                                    </p:anim>
                                    <p:animEffect transition="in" filter="fade">
                                      <p:cBhvr>
                                        <p:cTn id="79" dur="500"/>
                                        <p:tgtEl>
                                          <p:spTgt spid="3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left)">
                                      <p:cBhvr>
                                        <p:cTn id="82" dur="500"/>
                                        <p:tgtEl>
                                          <p:spTgt spid="49"/>
                                        </p:tgtEl>
                                      </p:cBhvr>
                                    </p:animEffect>
                                  </p:childTnLst>
                                </p:cTn>
                              </p:par>
                            </p:childTnLst>
                          </p:cTn>
                        </p:par>
                        <p:par>
                          <p:cTn id="83" fill="hold">
                            <p:stCondLst>
                              <p:cond delay="5500"/>
                            </p:stCondLst>
                            <p:childTnLst>
                              <p:par>
                                <p:cTn id="84" presetID="53" presetClass="entr" presetSubtype="16"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animEffect transition="in" filter="fade">
                                      <p:cBhvr>
                                        <p:cTn id="88" dur="500"/>
                                        <p:tgtEl>
                                          <p:spTgt spid="35"/>
                                        </p:tgtEl>
                                      </p:cBhvr>
                                    </p:animEffect>
                                  </p:childTnLst>
                                </p:cTn>
                              </p:par>
                            </p:childTnLst>
                          </p:cTn>
                        </p:par>
                        <p:par>
                          <p:cTn id="89" fill="hold">
                            <p:stCondLst>
                              <p:cond delay="6000"/>
                            </p:stCondLst>
                            <p:childTnLst>
                              <p:par>
                                <p:cTn id="90" presetID="53" presetClass="entr" presetSubtype="16"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p:cTn id="92" dur="500" fill="hold"/>
                                        <p:tgtEl>
                                          <p:spTgt spid="40"/>
                                        </p:tgtEl>
                                        <p:attrNameLst>
                                          <p:attrName>ppt_w</p:attrName>
                                        </p:attrNameLst>
                                      </p:cBhvr>
                                      <p:tavLst>
                                        <p:tav tm="0">
                                          <p:val>
                                            <p:fltVal val="0"/>
                                          </p:val>
                                        </p:tav>
                                        <p:tav tm="100000">
                                          <p:val>
                                            <p:strVal val="#ppt_w"/>
                                          </p:val>
                                        </p:tav>
                                      </p:tavLst>
                                    </p:anim>
                                    <p:anim calcmode="lin" valueType="num">
                                      <p:cBhvr>
                                        <p:cTn id="93" dur="500" fill="hold"/>
                                        <p:tgtEl>
                                          <p:spTgt spid="40"/>
                                        </p:tgtEl>
                                        <p:attrNameLst>
                                          <p:attrName>ppt_h</p:attrName>
                                        </p:attrNameLst>
                                      </p:cBhvr>
                                      <p:tavLst>
                                        <p:tav tm="0">
                                          <p:val>
                                            <p:fltVal val="0"/>
                                          </p:val>
                                        </p:tav>
                                        <p:tav tm="100000">
                                          <p:val>
                                            <p:strVal val="#ppt_h"/>
                                          </p:val>
                                        </p:tav>
                                      </p:tavLst>
                                    </p:anim>
                                    <p:animEffect transition="in" filter="fade">
                                      <p:cBhvr>
                                        <p:cTn id="94" dur="500"/>
                                        <p:tgtEl>
                                          <p:spTgt spid="40"/>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wipe(left)">
                                      <p:cBhvr>
                                        <p:cTn id="97" dur="500"/>
                                        <p:tgtEl>
                                          <p:spTgt spid="48"/>
                                        </p:tgtEl>
                                      </p:cBhvr>
                                    </p:animEffect>
                                  </p:childTnLst>
                                </p:cTn>
                              </p:par>
                            </p:childTnLst>
                          </p:cTn>
                        </p:par>
                        <p:par>
                          <p:cTn id="98" fill="hold">
                            <p:stCondLst>
                              <p:cond delay="6500"/>
                            </p:stCondLst>
                            <p:childTnLst>
                              <p:par>
                                <p:cTn id="99" presetID="21" presetClass="entr" presetSubtype="1" fill="hold" nodeType="after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wheel(1)">
                                      <p:cBhvr>
                                        <p:cTn id="10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p:bldP spid="37" grpId="0"/>
      <p:bldP spid="38" grpId="0"/>
      <p:bldP spid="39" grpId="0"/>
      <p:bldP spid="40" grpId="0"/>
      <p:bldP spid="44" grpId="0"/>
      <p:bldP spid="45" grpId="0"/>
      <p:bldP spid="46" grpId="0"/>
      <p:bldP spid="47" grpId="0"/>
      <p:bldP spid="48"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F6285-710C-DFB5-0306-93BA08916410}"/>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BC8DD9A5-9598-B7B1-7509-877F9D00DF84}"/>
              </a:ext>
            </a:extLst>
          </p:cNvPr>
          <p:cNvGrpSpPr/>
          <p:nvPr/>
        </p:nvGrpSpPr>
        <p:grpSpPr>
          <a:xfrm>
            <a:off x="6952359" y="2017983"/>
            <a:ext cx="1558719" cy="1681775"/>
            <a:chOff x="7024786" y="2777801"/>
            <a:chExt cx="1558719" cy="1681775"/>
          </a:xfrm>
        </p:grpSpPr>
        <p:sp>
          <p:nvSpPr>
            <p:cNvPr id="10" name="Freeform 10">
              <a:extLst>
                <a:ext uri="{FF2B5EF4-FFF2-40B4-BE49-F238E27FC236}">
                  <a16:creationId xmlns:a16="http://schemas.microsoft.com/office/drawing/2014/main" id="{26B37A9D-C7A3-3E7B-1793-1F20F74E89F7}"/>
                </a:ext>
              </a:extLst>
            </p:cNvPr>
            <p:cNvSpPr>
              <a:spLocks/>
            </p:cNvSpPr>
            <p:nvPr/>
          </p:nvSpPr>
          <p:spPr bwMode="auto">
            <a:xfrm>
              <a:off x="7169817" y="2777801"/>
              <a:ext cx="1413688" cy="1681774"/>
            </a:xfrm>
            <a:custGeom>
              <a:avLst/>
              <a:gdLst>
                <a:gd name="T0" fmla="*/ 0 w 580"/>
                <a:gd name="T1" fmla="*/ 293 h 690"/>
                <a:gd name="T2" fmla="*/ 165 w 580"/>
                <a:gd name="T3" fmla="*/ 690 h 690"/>
                <a:gd name="T4" fmla="*/ 580 w 580"/>
                <a:gd name="T5" fmla="*/ 690 h 690"/>
                <a:gd name="T6" fmla="*/ 294 w 580"/>
                <a:gd name="T7" fmla="*/ 0 h 690"/>
                <a:gd name="T8" fmla="*/ 0 w 580"/>
                <a:gd name="T9" fmla="*/ 293 h 690"/>
              </a:gdLst>
              <a:ahLst/>
              <a:cxnLst>
                <a:cxn ang="0">
                  <a:pos x="T0" y="T1"/>
                </a:cxn>
                <a:cxn ang="0">
                  <a:pos x="T2" y="T3"/>
                </a:cxn>
                <a:cxn ang="0">
                  <a:pos x="T4" y="T5"/>
                </a:cxn>
                <a:cxn ang="0">
                  <a:pos x="T6" y="T7"/>
                </a:cxn>
                <a:cxn ang="0">
                  <a:pos x="T8" y="T9"/>
                </a:cxn>
              </a:cxnLst>
              <a:rect l="0" t="0" r="r" b="b"/>
              <a:pathLst>
                <a:path w="580" h="690">
                  <a:moveTo>
                    <a:pt x="0" y="293"/>
                  </a:moveTo>
                  <a:cubicBezTo>
                    <a:pt x="98" y="398"/>
                    <a:pt x="160" y="537"/>
                    <a:pt x="165" y="690"/>
                  </a:cubicBezTo>
                  <a:cubicBezTo>
                    <a:pt x="580" y="690"/>
                    <a:pt x="580" y="690"/>
                    <a:pt x="580" y="690"/>
                  </a:cubicBezTo>
                  <a:cubicBezTo>
                    <a:pt x="575" y="422"/>
                    <a:pt x="467" y="179"/>
                    <a:pt x="294" y="0"/>
                  </a:cubicBezTo>
                  <a:lnTo>
                    <a:pt x="0" y="293"/>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7" name="Group 26">
              <a:extLst>
                <a:ext uri="{FF2B5EF4-FFF2-40B4-BE49-F238E27FC236}">
                  <a16:creationId xmlns:a16="http://schemas.microsoft.com/office/drawing/2014/main" id="{8FCE975A-8C7E-43EE-4767-86FD14EFE85B}"/>
                </a:ext>
              </a:extLst>
            </p:cNvPr>
            <p:cNvGrpSpPr/>
            <p:nvPr/>
          </p:nvGrpSpPr>
          <p:grpSpPr>
            <a:xfrm>
              <a:off x="7024786" y="3492702"/>
              <a:ext cx="547895" cy="966874"/>
              <a:chOff x="7102475" y="2743201"/>
              <a:chExt cx="593725" cy="1047750"/>
            </a:xfrm>
          </p:grpSpPr>
          <p:sp>
            <p:nvSpPr>
              <p:cNvPr id="16" name="Freeform 16">
                <a:extLst>
                  <a:ext uri="{FF2B5EF4-FFF2-40B4-BE49-F238E27FC236}">
                    <a16:creationId xmlns:a16="http://schemas.microsoft.com/office/drawing/2014/main" id="{F9607701-1408-EF99-77CD-8BA393D49596}"/>
                  </a:ext>
                </a:extLst>
              </p:cNvPr>
              <p:cNvSpPr>
                <a:spLocks/>
              </p:cNvSpPr>
              <p:nvPr/>
            </p:nvSpPr>
            <p:spPr bwMode="auto">
              <a:xfrm>
                <a:off x="7102475" y="2743201"/>
                <a:ext cx="593725" cy="1047750"/>
              </a:xfrm>
              <a:custGeom>
                <a:avLst/>
                <a:gdLst>
                  <a:gd name="T0" fmla="*/ 0 w 225"/>
                  <a:gd name="T1" fmla="*/ 61 h 397"/>
                  <a:gd name="T2" fmla="*/ 139 w 225"/>
                  <a:gd name="T3" fmla="*/ 397 h 397"/>
                  <a:gd name="T4" fmla="*/ 225 w 225"/>
                  <a:gd name="T5" fmla="*/ 397 h 397"/>
                  <a:gd name="T6" fmla="*/ 60 w 225"/>
                  <a:gd name="T7" fmla="*/ 0 h 397"/>
                  <a:gd name="T8" fmla="*/ 0 w 225"/>
                  <a:gd name="T9" fmla="*/ 61 h 397"/>
                </a:gdLst>
                <a:ahLst/>
                <a:cxnLst>
                  <a:cxn ang="0">
                    <a:pos x="T0" y="T1"/>
                  </a:cxn>
                  <a:cxn ang="0">
                    <a:pos x="T2" y="T3"/>
                  </a:cxn>
                  <a:cxn ang="0">
                    <a:pos x="T4" y="T5"/>
                  </a:cxn>
                  <a:cxn ang="0">
                    <a:pos x="T6" y="T7"/>
                  </a:cxn>
                  <a:cxn ang="0">
                    <a:pos x="T8" y="T9"/>
                  </a:cxn>
                </a:cxnLst>
                <a:rect l="0" t="0" r="r" b="b"/>
                <a:pathLst>
                  <a:path w="225" h="397">
                    <a:moveTo>
                      <a:pt x="0" y="61"/>
                    </a:moveTo>
                    <a:cubicBezTo>
                      <a:pt x="82" y="150"/>
                      <a:pt x="134" y="267"/>
                      <a:pt x="139" y="397"/>
                    </a:cubicBezTo>
                    <a:cubicBezTo>
                      <a:pt x="225" y="397"/>
                      <a:pt x="225" y="397"/>
                      <a:pt x="225" y="397"/>
                    </a:cubicBezTo>
                    <a:cubicBezTo>
                      <a:pt x="220" y="244"/>
                      <a:pt x="158" y="105"/>
                      <a:pt x="60" y="0"/>
                    </a:cubicBezTo>
                    <a:lnTo>
                      <a:pt x="0" y="61"/>
                    </a:lnTo>
                    <a:close/>
                  </a:path>
                </a:pathLst>
              </a:custGeom>
              <a:solidFill>
                <a:schemeClr val="accent5">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7">
                <a:extLst>
                  <a:ext uri="{FF2B5EF4-FFF2-40B4-BE49-F238E27FC236}">
                    <a16:creationId xmlns:a16="http://schemas.microsoft.com/office/drawing/2014/main" id="{8A62C356-6E33-1202-BB91-F4BA0EEFC3C2}"/>
                  </a:ext>
                </a:extLst>
              </p:cNvPr>
              <p:cNvSpPr>
                <a:spLocks/>
              </p:cNvSpPr>
              <p:nvPr/>
            </p:nvSpPr>
            <p:spPr bwMode="auto">
              <a:xfrm>
                <a:off x="7215188" y="3122613"/>
                <a:ext cx="293688" cy="274638"/>
              </a:xfrm>
              <a:custGeom>
                <a:avLst/>
                <a:gdLst>
                  <a:gd name="T0" fmla="*/ 0 w 185"/>
                  <a:gd name="T1" fmla="*/ 151 h 173"/>
                  <a:gd name="T2" fmla="*/ 185 w 185"/>
                  <a:gd name="T3" fmla="*/ 173 h 173"/>
                  <a:gd name="T4" fmla="*/ 111 w 185"/>
                  <a:gd name="T5" fmla="*/ 0 h 173"/>
                  <a:gd name="T6" fmla="*/ 0 w 185"/>
                  <a:gd name="T7" fmla="*/ 151 h 173"/>
                </a:gdLst>
                <a:ahLst/>
                <a:cxnLst>
                  <a:cxn ang="0">
                    <a:pos x="T0" y="T1"/>
                  </a:cxn>
                  <a:cxn ang="0">
                    <a:pos x="T2" y="T3"/>
                  </a:cxn>
                  <a:cxn ang="0">
                    <a:pos x="T4" y="T5"/>
                  </a:cxn>
                  <a:cxn ang="0">
                    <a:pos x="T6" y="T7"/>
                  </a:cxn>
                </a:cxnLst>
                <a:rect l="0" t="0" r="r" b="b"/>
                <a:pathLst>
                  <a:path w="185" h="173">
                    <a:moveTo>
                      <a:pt x="0" y="151"/>
                    </a:moveTo>
                    <a:lnTo>
                      <a:pt x="185" y="173"/>
                    </a:lnTo>
                    <a:lnTo>
                      <a:pt x="111" y="0"/>
                    </a:lnTo>
                    <a:lnTo>
                      <a:pt x="0" y="151"/>
                    </a:lnTo>
                    <a:close/>
                  </a:path>
                </a:pathLst>
              </a:custGeom>
              <a:solidFill>
                <a:schemeClr val="accent5">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3" name="Group 32">
            <a:extLst>
              <a:ext uri="{FF2B5EF4-FFF2-40B4-BE49-F238E27FC236}">
                <a16:creationId xmlns:a16="http://schemas.microsoft.com/office/drawing/2014/main" id="{E0770AC4-C1EC-3E30-6E85-3CFAC260FDE3}"/>
              </a:ext>
            </a:extLst>
          </p:cNvPr>
          <p:cNvGrpSpPr/>
          <p:nvPr/>
        </p:nvGrpSpPr>
        <p:grpSpPr>
          <a:xfrm>
            <a:off x="6070452" y="1257668"/>
            <a:ext cx="1680311" cy="1560183"/>
            <a:chOff x="6142879" y="2017486"/>
            <a:chExt cx="1680311" cy="1560183"/>
          </a:xfrm>
        </p:grpSpPr>
        <p:sp>
          <p:nvSpPr>
            <p:cNvPr id="8" name="Freeform 8">
              <a:extLst>
                <a:ext uri="{FF2B5EF4-FFF2-40B4-BE49-F238E27FC236}">
                  <a16:creationId xmlns:a16="http://schemas.microsoft.com/office/drawing/2014/main" id="{B43773C5-B3FA-D278-0C9C-09597BEBB4D5}"/>
                </a:ext>
              </a:extLst>
            </p:cNvPr>
            <p:cNvSpPr>
              <a:spLocks/>
            </p:cNvSpPr>
            <p:nvPr/>
          </p:nvSpPr>
          <p:spPr bwMode="auto">
            <a:xfrm>
              <a:off x="6142879" y="2017486"/>
              <a:ext cx="1680311" cy="1410757"/>
            </a:xfrm>
            <a:custGeom>
              <a:avLst/>
              <a:gdLst>
                <a:gd name="T0" fmla="*/ 0 w 690"/>
                <a:gd name="T1" fmla="*/ 415 h 579"/>
                <a:gd name="T2" fmla="*/ 396 w 690"/>
                <a:gd name="T3" fmla="*/ 579 h 579"/>
                <a:gd name="T4" fmla="*/ 690 w 690"/>
                <a:gd name="T5" fmla="*/ 286 h 579"/>
                <a:gd name="T6" fmla="*/ 0 w 690"/>
                <a:gd name="T7" fmla="*/ 0 h 579"/>
                <a:gd name="T8" fmla="*/ 0 w 690"/>
                <a:gd name="T9" fmla="*/ 415 h 579"/>
              </a:gdLst>
              <a:ahLst/>
              <a:cxnLst>
                <a:cxn ang="0">
                  <a:pos x="T0" y="T1"/>
                </a:cxn>
                <a:cxn ang="0">
                  <a:pos x="T2" y="T3"/>
                </a:cxn>
                <a:cxn ang="0">
                  <a:pos x="T4" y="T5"/>
                </a:cxn>
                <a:cxn ang="0">
                  <a:pos x="T6" y="T7"/>
                </a:cxn>
                <a:cxn ang="0">
                  <a:pos x="T8" y="T9"/>
                </a:cxn>
              </a:cxnLst>
              <a:rect l="0" t="0" r="r" b="b"/>
              <a:pathLst>
                <a:path w="690" h="579">
                  <a:moveTo>
                    <a:pt x="0" y="415"/>
                  </a:moveTo>
                  <a:cubicBezTo>
                    <a:pt x="153" y="420"/>
                    <a:pt x="292" y="481"/>
                    <a:pt x="396" y="579"/>
                  </a:cubicBezTo>
                  <a:cubicBezTo>
                    <a:pt x="690" y="286"/>
                    <a:pt x="690" y="286"/>
                    <a:pt x="690" y="286"/>
                  </a:cubicBezTo>
                  <a:cubicBezTo>
                    <a:pt x="510" y="113"/>
                    <a:pt x="267" y="5"/>
                    <a:pt x="0" y="0"/>
                  </a:cubicBezTo>
                  <a:lnTo>
                    <a:pt x="0" y="41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6" name="Group 25">
              <a:extLst>
                <a:ext uri="{FF2B5EF4-FFF2-40B4-BE49-F238E27FC236}">
                  <a16:creationId xmlns:a16="http://schemas.microsoft.com/office/drawing/2014/main" id="{ACDAF99C-3FC0-DD24-63D9-7096635F2154}"/>
                </a:ext>
              </a:extLst>
            </p:cNvPr>
            <p:cNvGrpSpPr/>
            <p:nvPr/>
          </p:nvGrpSpPr>
          <p:grpSpPr>
            <a:xfrm>
              <a:off x="6142879" y="3029774"/>
              <a:ext cx="963944" cy="547895"/>
              <a:chOff x="6146800" y="2241551"/>
              <a:chExt cx="1044575" cy="593725"/>
            </a:xfrm>
          </p:grpSpPr>
          <p:sp>
            <p:nvSpPr>
              <p:cNvPr id="14" name="Freeform 14">
                <a:extLst>
                  <a:ext uri="{FF2B5EF4-FFF2-40B4-BE49-F238E27FC236}">
                    <a16:creationId xmlns:a16="http://schemas.microsoft.com/office/drawing/2014/main" id="{0201E10D-E372-D0EE-48C6-8EFAD149E603}"/>
                  </a:ext>
                </a:extLst>
              </p:cNvPr>
              <p:cNvSpPr>
                <a:spLocks/>
              </p:cNvSpPr>
              <p:nvPr/>
            </p:nvSpPr>
            <p:spPr bwMode="auto">
              <a:xfrm>
                <a:off x="6146800" y="2241551"/>
                <a:ext cx="1044575" cy="593725"/>
              </a:xfrm>
              <a:custGeom>
                <a:avLst/>
                <a:gdLst>
                  <a:gd name="T0" fmla="*/ 0 w 396"/>
                  <a:gd name="T1" fmla="*/ 86 h 225"/>
                  <a:gd name="T2" fmla="*/ 336 w 396"/>
                  <a:gd name="T3" fmla="*/ 225 h 225"/>
                  <a:gd name="T4" fmla="*/ 396 w 396"/>
                  <a:gd name="T5" fmla="*/ 164 h 225"/>
                  <a:gd name="T6" fmla="*/ 0 w 396"/>
                  <a:gd name="T7" fmla="*/ 0 h 225"/>
                  <a:gd name="T8" fmla="*/ 0 w 396"/>
                  <a:gd name="T9" fmla="*/ 86 h 225"/>
                </a:gdLst>
                <a:ahLst/>
                <a:cxnLst>
                  <a:cxn ang="0">
                    <a:pos x="T0" y="T1"/>
                  </a:cxn>
                  <a:cxn ang="0">
                    <a:pos x="T2" y="T3"/>
                  </a:cxn>
                  <a:cxn ang="0">
                    <a:pos x="T4" y="T5"/>
                  </a:cxn>
                  <a:cxn ang="0">
                    <a:pos x="T6" y="T7"/>
                  </a:cxn>
                  <a:cxn ang="0">
                    <a:pos x="T8" y="T9"/>
                  </a:cxn>
                </a:cxnLst>
                <a:rect l="0" t="0" r="r" b="b"/>
                <a:pathLst>
                  <a:path w="396" h="225">
                    <a:moveTo>
                      <a:pt x="0" y="86"/>
                    </a:moveTo>
                    <a:cubicBezTo>
                      <a:pt x="129" y="90"/>
                      <a:pt x="247" y="142"/>
                      <a:pt x="336" y="225"/>
                    </a:cubicBezTo>
                    <a:cubicBezTo>
                      <a:pt x="396" y="164"/>
                      <a:pt x="396" y="164"/>
                      <a:pt x="396" y="164"/>
                    </a:cubicBezTo>
                    <a:cubicBezTo>
                      <a:pt x="292" y="66"/>
                      <a:pt x="153" y="5"/>
                      <a:pt x="0" y="0"/>
                    </a:cubicBezTo>
                    <a:lnTo>
                      <a:pt x="0" y="8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8">
                <a:extLst>
                  <a:ext uri="{FF2B5EF4-FFF2-40B4-BE49-F238E27FC236}">
                    <a16:creationId xmlns:a16="http://schemas.microsoft.com/office/drawing/2014/main" id="{C310FD77-E556-F938-784F-4E73774E1657}"/>
                  </a:ext>
                </a:extLst>
              </p:cNvPr>
              <p:cNvSpPr>
                <a:spLocks/>
              </p:cNvSpPr>
              <p:nvPr/>
            </p:nvSpPr>
            <p:spPr bwMode="auto">
              <a:xfrm>
                <a:off x="6505575" y="2413001"/>
                <a:ext cx="276225" cy="295275"/>
              </a:xfrm>
              <a:custGeom>
                <a:avLst/>
                <a:gdLst>
                  <a:gd name="T0" fmla="*/ 26 w 174"/>
                  <a:gd name="T1" fmla="*/ 186 h 186"/>
                  <a:gd name="T2" fmla="*/ 174 w 174"/>
                  <a:gd name="T3" fmla="*/ 69 h 186"/>
                  <a:gd name="T4" fmla="*/ 0 w 174"/>
                  <a:gd name="T5" fmla="*/ 0 h 186"/>
                  <a:gd name="T6" fmla="*/ 26 w 174"/>
                  <a:gd name="T7" fmla="*/ 186 h 186"/>
                </a:gdLst>
                <a:ahLst/>
                <a:cxnLst>
                  <a:cxn ang="0">
                    <a:pos x="T0" y="T1"/>
                  </a:cxn>
                  <a:cxn ang="0">
                    <a:pos x="T2" y="T3"/>
                  </a:cxn>
                  <a:cxn ang="0">
                    <a:pos x="T4" y="T5"/>
                  </a:cxn>
                  <a:cxn ang="0">
                    <a:pos x="T6" y="T7"/>
                  </a:cxn>
                </a:cxnLst>
                <a:rect l="0" t="0" r="r" b="b"/>
                <a:pathLst>
                  <a:path w="174" h="186">
                    <a:moveTo>
                      <a:pt x="26" y="186"/>
                    </a:moveTo>
                    <a:lnTo>
                      <a:pt x="174" y="69"/>
                    </a:lnTo>
                    <a:lnTo>
                      <a:pt x="0" y="0"/>
                    </a:lnTo>
                    <a:lnTo>
                      <a:pt x="26" y="186"/>
                    </a:lnTo>
                    <a:close/>
                  </a:path>
                </a:pathLst>
              </a:custGeom>
              <a:solidFill>
                <a:schemeClr val="accent4">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2" name="Group 31">
            <a:extLst>
              <a:ext uri="{FF2B5EF4-FFF2-40B4-BE49-F238E27FC236}">
                <a16:creationId xmlns:a16="http://schemas.microsoft.com/office/drawing/2014/main" id="{B629B16A-555C-C1C4-9863-DCD9B428651E}"/>
              </a:ext>
            </a:extLst>
          </p:cNvPr>
          <p:cNvGrpSpPr/>
          <p:nvPr/>
        </p:nvGrpSpPr>
        <p:grpSpPr>
          <a:xfrm>
            <a:off x="4299315" y="1257668"/>
            <a:ext cx="1680311" cy="1560183"/>
            <a:chOff x="4371742" y="2017486"/>
            <a:chExt cx="1680311" cy="1560183"/>
          </a:xfrm>
        </p:grpSpPr>
        <p:sp>
          <p:nvSpPr>
            <p:cNvPr id="7" name="Freeform 7">
              <a:extLst>
                <a:ext uri="{FF2B5EF4-FFF2-40B4-BE49-F238E27FC236}">
                  <a16:creationId xmlns:a16="http://schemas.microsoft.com/office/drawing/2014/main" id="{6B734F5B-D8F9-D730-4B12-41481D8FD5CB}"/>
                </a:ext>
              </a:extLst>
            </p:cNvPr>
            <p:cNvSpPr>
              <a:spLocks/>
            </p:cNvSpPr>
            <p:nvPr/>
          </p:nvSpPr>
          <p:spPr bwMode="auto">
            <a:xfrm>
              <a:off x="4371742" y="2017486"/>
              <a:ext cx="1680311" cy="1410757"/>
            </a:xfrm>
            <a:custGeom>
              <a:avLst/>
              <a:gdLst>
                <a:gd name="T0" fmla="*/ 293 w 690"/>
                <a:gd name="T1" fmla="*/ 579 h 579"/>
                <a:gd name="T2" fmla="*/ 690 w 690"/>
                <a:gd name="T3" fmla="*/ 415 h 579"/>
                <a:gd name="T4" fmla="*/ 690 w 690"/>
                <a:gd name="T5" fmla="*/ 0 h 579"/>
                <a:gd name="T6" fmla="*/ 0 w 690"/>
                <a:gd name="T7" fmla="*/ 286 h 579"/>
                <a:gd name="T8" fmla="*/ 293 w 690"/>
                <a:gd name="T9" fmla="*/ 579 h 579"/>
              </a:gdLst>
              <a:ahLst/>
              <a:cxnLst>
                <a:cxn ang="0">
                  <a:pos x="T0" y="T1"/>
                </a:cxn>
                <a:cxn ang="0">
                  <a:pos x="T2" y="T3"/>
                </a:cxn>
                <a:cxn ang="0">
                  <a:pos x="T4" y="T5"/>
                </a:cxn>
                <a:cxn ang="0">
                  <a:pos x="T6" y="T7"/>
                </a:cxn>
                <a:cxn ang="0">
                  <a:pos x="T8" y="T9"/>
                </a:cxn>
              </a:cxnLst>
              <a:rect l="0" t="0" r="r" b="b"/>
              <a:pathLst>
                <a:path w="690" h="579">
                  <a:moveTo>
                    <a:pt x="293" y="579"/>
                  </a:moveTo>
                  <a:cubicBezTo>
                    <a:pt x="397" y="481"/>
                    <a:pt x="536" y="420"/>
                    <a:pt x="690" y="415"/>
                  </a:cubicBezTo>
                  <a:cubicBezTo>
                    <a:pt x="690" y="0"/>
                    <a:pt x="690" y="0"/>
                    <a:pt x="690" y="0"/>
                  </a:cubicBezTo>
                  <a:cubicBezTo>
                    <a:pt x="422" y="5"/>
                    <a:pt x="179" y="113"/>
                    <a:pt x="0" y="286"/>
                  </a:cubicBezTo>
                  <a:lnTo>
                    <a:pt x="293" y="57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5" name="Group 24">
              <a:extLst>
                <a:ext uri="{FF2B5EF4-FFF2-40B4-BE49-F238E27FC236}">
                  <a16:creationId xmlns:a16="http://schemas.microsoft.com/office/drawing/2014/main" id="{E877A2AC-8D06-AFA7-3A48-75A8AF7AE45D}"/>
                </a:ext>
              </a:extLst>
            </p:cNvPr>
            <p:cNvGrpSpPr/>
            <p:nvPr/>
          </p:nvGrpSpPr>
          <p:grpSpPr>
            <a:xfrm>
              <a:off x="5085178" y="3029774"/>
              <a:ext cx="966874" cy="547895"/>
              <a:chOff x="5000625" y="2241551"/>
              <a:chExt cx="1047750" cy="593725"/>
            </a:xfrm>
          </p:grpSpPr>
          <p:sp>
            <p:nvSpPr>
              <p:cNvPr id="13" name="Freeform 13">
                <a:extLst>
                  <a:ext uri="{FF2B5EF4-FFF2-40B4-BE49-F238E27FC236}">
                    <a16:creationId xmlns:a16="http://schemas.microsoft.com/office/drawing/2014/main" id="{D4CF2DED-660B-616D-6544-A2E851BE9166}"/>
                  </a:ext>
                </a:extLst>
              </p:cNvPr>
              <p:cNvSpPr>
                <a:spLocks/>
              </p:cNvSpPr>
              <p:nvPr/>
            </p:nvSpPr>
            <p:spPr bwMode="auto">
              <a:xfrm>
                <a:off x="5000625" y="2241551"/>
                <a:ext cx="1047750" cy="593725"/>
              </a:xfrm>
              <a:custGeom>
                <a:avLst/>
                <a:gdLst>
                  <a:gd name="T0" fmla="*/ 61 w 397"/>
                  <a:gd name="T1" fmla="*/ 225 h 225"/>
                  <a:gd name="T2" fmla="*/ 397 w 397"/>
                  <a:gd name="T3" fmla="*/ 86 h 225"/>
                  <a:gd name="T4" fmla="*/ 397 w 397"/>
                  <a:gd name="T5" fmla="*/ 0 h 225"/>
                  <a:gd name="T6" fmla="*/ 0 w 397"/>
                  <a:gd name="T7" fmla="*/ 164 h 225"/>
                  <a:gd name="T8" fmla="*/ 61 w 397"/>
                  <a:gd name="T9" fmla="*/ 225 h 225"/>
                </a:gdLst>
                <a:ahLst/>
                <a:cxnLst>
                  <a:cxn ang="0">
                    <a:pos x="T0" y="T1"/>
                  </a:cxn>
                  <a:cxn ang="0">
                    <a:pos x="T2" y="T3"/>
                  </a:cxn>
                  <a:cxn ang="0">
                    <a:pos x="T4" y="T5"/>
                  </a:cxn>
                  <a:cxn ang="0">
                    <a:pos x="T6" y="T7"/>
                  </a:cxn>
                  <a:cxn ang="0">
                    <a:pos x="T8" y="T9"/>
                  </a:cxn>
                </a:cxnLst>
                <a:rect l="0" t="0" r="r" b="b"/>
                <a:pathLst>
                  <a:path w="397" h="225">
                    <a:moveTo>
                      <a:pt x="61" y="225"/>
                    </a:moveTo>
                    <a:cubicBezTo>
                      <a:pt x="149" y="142"/>
                      <a:pt x="267" y="90"/>
                      <a:pt x="397" y="86"/>
                    </a:cubicBezTo>
                    <a:cubicBezTo>
                      <a:pt x="397" y="0"/>
                      <a:pt x="397" y="0"/>
                      <a:pt x="397" y="0"/>
                    </a:cubicBezTo>
                    <a:cubicBezTo>
                      <a:pt x="243" y="5"/>
                      <a:pt x="104" y="66"/>
                      <a:pt x="0" y="164"/>
                    </a:cubicBezTo>
                    <a:lnTo>
                      <a:pt x="61" y="225"/>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9">
                <a:extLst>
                  <a:ext uri="{FF2B5EF4-FFF2-40B4-BE49-F238E27FC236}">
                    <a16:creationId xmlns:a16="http://schemas.microsoft.com/office/drawing/2014/main" id="{8660D090-B61C-00F3-28C6-10C7121E9C41}"/>
                  </a:ext>
                </a:extLst>
              </p:cNvPr>
              <p:cNvSpPr>
                <a:spLocks/>
              </p:cNvSpPr>
              <p:nvPr/>
            </p:nvSpPr>
            <p:spPr bwMode="auto">
              <a:xfrm>
                <a:off x="5375275" y="2420938"/>
                <a:ext cx="271463" cy="295275"/>
              </a:xfrm>
              <a:custGeom>
                <a:avLst/>
                <a:gdLst>
                  <a:gd name="T0" fmla="*/ 150 w 171"/>
                  <a:gd name="T1" fmla="*/ 186 h 186"/>
                  <a:gd name="T2" fmla="*/ 171 w 171"/>
                  <a:gd name="T3" fmla="*/ 0 h 186"/>
                  <a:gd name="T4" fmla="*/ 0 w 171"/>
                  <a:gd name="T5" fmla="*/ 73 h 186"/>
                  <a:gd name="T6" fmla="*/ 150 w 171"/>
                  <a:gd name="T7" fmla="*/ 186 h 186"/>
                </a:gdLst>
                <a:ahLst/>
                <a:cxnLst>
                  <a:cxn ang="0">
                    <a:pos x="T0" y="T1"/>
                  </a:cxn>
                  <a:cxn ang="0">
                    <a:pos x="T2" y="T3"/>
                  </a:cxn>
                  <a:cxn ang="0">
                    <a:pos x="T4" y="T5"/>
                  </a:cxn>
                  <a:cxn ang="0">
                    <a:pos x="T6" y="T7"/>
                  </a:cxn>
                </a:cxnLst>
                <a:rect l="0" t="0" r="r" b="b"/>
                <a:pathLst>
                  <a:path w="171" h="186">
                    <a:moveTo>
                      <a:pt x="150" y="186"/>
                    </a:moveTo>
                    <a:lnTo>
                      <a:pt x="171" y="0"/>
                    </a:lnTo>
                    <a:lnTo>
                      <a:pt x="0" y="73"/>
                    </a:lnTo>
                    <a:lnTo>
                      <a:pt x="150" y="186"/>
                    </a:lnTo>
                    <a:close/>
                  </a:path>
                </a:pathLst>
              </a:custGeom>
              <a:solidFill>
                <a:schemeClr val="accent3">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1" name="Group 30">
            <a:extLst>
              <a:ext uri="{FF2B5EF4-FFF2-40B4-BE49-F238E27FC236}">
                <a16:creationId xmlns:a16="http://schemas.microsoft.com/office/drawing/2014/main" id="{8A309EF4-86B4-752F-9738-BC479250638F}"/>
              </a:ext>
            </a:extLst>
          </p:cNvPr>
          <p:cNvGrpSpPr/>
          <p:nvPr/>
        </p:nvGrpSpPr>
        <p:grpSpPr>
          <a:xfrm>
            <a:off x="3536070" y="2017983"/>
            <a:ext cx="1560184" cy="1681775"/>
            <a:chOff x="3608497" y="2777801"/>
            <a:chExt cx="1560184" cy="1681775"/>
          </a:xfrm>
        </p:grpSpPr>
        <p:sp>
          <p:nvSpPr>
            <p:cNvPr id="6" name="Freeform 6">
              <a:extLst>
                <a:ext uri="{FF2B5EF4-FFF2-40B4-BE49-F238E27FC236}">
                  <a16:creationId xmlns:a16="http://schemas.microsoft.com/office/drawing/2014/main" id="{94247C52-79CD-1885-C363-0ACAE90347C8}"/>
                </a:ext>
              </a:extLst>
            </p:cNvPr>
            <p:cNvSpPr>
              <a:spLocks/>
            </p:cNvSpPr>
            <p:nvPr/>
          </p:nvSpPr>
          <p:spPr bwMode="auto">
            <a:xfrm>
              <a:off x="3608497" y="2777801"/>
              <a:ext cx="1413688" cy="1681774"/>
            </a:xfrm>
            <a:custGeom>
              <a:avLst/>
              <a:gdLst>
                <a:gd name="T0" fmla="*/ 0 w 580"/>
                <a:gd name="T1" fmla="*/ 690 h 690"/>
                <a:gd name="T2" fmla="*/ 416 w 580"/>
                <a:gd name="T3" fmla="*/ 690 h 690"/>
                <a:gd name="T4" fmla="*/ 580 w 580"/>
                <a:gd name="T5" fmla="*/ 293 h 690"/>
                <a:gd name="T6" fmla="*/ 286 w 580"/>
                <a:gd name="T7" fmla="*/ 0 h 690"/>
                <a:gd name="T8" fmla="*/ 0 w 580"/>
                <a:gd name="T9" fmla="*/ 690 h 690"/>
              </a:gdLst>
              <a:ahLst/>
              <a:cxnLst>
                <a:cxn ang="0">
                  <a:pos x="T0" y="T1"/>
                </a:cxn>
                <a:cxn ang="0">
                  <a:pos x="T2" y="T3"/>
                </a:cxn>
                <a:cxn ang="0">
                  <a:pos x="T4" y="T5"/>
                </a:cxn>
                <a:cxn ang="0">
                  <a:pos x="T6" y="T7"/>
                </a:cxn>
                <a:cxn ang="0">
                  <a:pos x="T8" y="T9"/>
                </a:cxn>
              </a:cxnLst>
              <a:rect l="0" t="0" r="r" b="b"/>
              <a:pathLst>
                <a:path w="580" h="690">
                  <a:moveTo>
                    <a:pt x="0" y="690"/>
                  </a:moveTo>
                  <a:cubicBezTo>
                    <a:pt x="416" y="690"/>
                    <a:pt x="416" y="690"/>
                    <a:pt x="416" y="690"/>
                  </a:cubicBezTo>
                  <a:cubicBezTo>
                    <a:pt x="420" y="537"/>
                    <a:pt x="482" y="398"/>
                    <a:pt x="580" y="293"/>
                  </a:cubicBezTo>
                  <a:cubicBezTo>
                    <a:pt x="286" y="0"/>
                    <a:pt x="286" y="0"/>
                    <a:pt x="286" y="0"/>
                  </a:cubicBezTo>
                  <a:cubicBezTo>
                    <a:pt x="113" y="179"/>
                    <a:pt x="5" y="422"/>
                    <a:pt x="0" y="69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4" name="Group 23">
              <a:extLst>
                <a:ext uri="{FF2B5EF4-FFF2-40B4-BE49-F238E27FC236}">
                  <a16:creationId xmlns:a16="http://schemas.microsoft.com/office/drawing/2014/main" id="{481AFE4C-A327-489C-9DFC-298DD791BCB4}"/>
                </a:ext>
              </a:extLst>
            </p:cNvPr>
            <p:cNvGrpSpPr/>
            <p:nvPr/>
          </p:nvGrpSpPr>
          <p:grpSpPr>
            <a:xfrm>
              <a:off x="4622250" y="3492702"/>
              <a:ext cx="546431" cy="966874"/>
              <a:chOff x="4498975" y="2743201"/>
              <a:chExt cx="592138" cy="1047750"/>
            </a:xfrm>
          </p:grpSpPr>
          <p:sp>
            <p:nvSpPr>
              <p:cNvPr id="12" name="Freeform 12">
                <a:extLst>
                  <a:ext uri="{FF2B5EF4-FFF2-40B4-BE49-F238E27FC236}">
                    <a16:creationId xmlns:a16="http://schemas.microsoft.com/office/drawing/2014/main" id="{3AC478A0-BE23-8E18-2320-165A0E8E39FA}"/>
                  </a:ext>
                </a:extLst>
              </p:cNvPr>
              <p:cNvSpPr>
                <a:spLocks/>
              </p:cNvSpPr>
              <p:nvPr/>
            </p:nvSpPr>
            <p:spPr bwMode="auto">
              <a:xfrm>
                <a:off x="4498975" y="2743201"/>
                <a:ext cx="592138" cy="1047750"/>
              </a:xfrm>
              <a:custGeom>
                <a:avLst/>
                <a:gdLst>
                  <a:gd name="T0" fmla="*/ 0 w 224"/>
                  <a:gd name="T1" fmla="*/ 397 h 397"/>
                  <a:gd name="T2" fmla="*/ 85 w 224"/>
                  <a:gd name="T3" fmla="*/ 397 h 397"/>
                  <a:gd name="T4" fmla="*/ 224 w 224"/>
                  <a:gd name="T5" fmla="*/ 61 h 397"/>
                  <a:gd name="T6" fmla="*/ 164 w 224"/>
                  <a:gd name="T7" fmla="*/ 0 h 397"/>
                  <a:gd name="T8" fmla="*/ 0 w 224"/>
                  <a:gd name="T9" fmla="*/ 397 h 397"/>
                </a:gdLst>
                <a:ahLst/>
                <a:cxnLst>
                  <a:cxn ang="0">
                    <a:pos x="T0" y="T1"/>
                  </a:cxn>
                  <a:cxn ang="0">
                    <a:pos x="T2" y="T3"/>
                  </a:cxn>
                  <a:cxn ang="0">
                    <a:pos x="T4" y="T5"/>
                  </a:cxn>
                  <a:cxn ang="0">
                    <a:pos x="T6" y="T7"/>
                  </a:cxn>
                  <a:cxn ang="0">
                    <a:pos x="T8" y="T9"/>
                  </a:cxn>
                </a:cxnLst>
                <a:rect l="0" t="0" r="r" b="b"/>
                <a:pathLst>
                  <a:path w="224" h="397">
                    <a:moveTo>
                      <a:pt x="0" y="397"/>
                    </a:moveTo>
                    <a:cubicBezTo>
                      <a:pt x="85" y="397"/>
                      <a:pt x="85" y="397"/>
                      <a:pt x="85" y="397"/>
                    </a:cubicBezTo>
                    <a:cubicBezTo>
                      <a:pt x="90" y="267"/>
                      <a:pt x="142" y="150"/>
                      <a:pt x="224" y="61"/>
                    </a:cubicBezTo>
                    <a:cubicBezTo>
                      <a:pt x="164" y="0"/>
                      <a:pt x="164" y="0"/>
                      <a:pt x="164" y="0"/>
                    </a:cubicBezTo>
                    <a:cubicBezTo>
                      <a:pt x="66" y="105"/>
                      <a:pt x="4" y="244"/>
                      <a:pt x="0" y="397"/>
                    </a:cubicBez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0">
                <a:extLst>
                  <a:ext uri="{FF2B5EF4-FFF2-40B4-BE49-F238E27FC236}">
                    <a16:creationId xmlns:a16="http://schemas.microsoft.com/office/drawing/2014/main" id="{7E3E0341-5694-78E6-B95A-9DE7DC6ABFA3}"/>
                  </a:ext>
                </a:extLst>
              </p:cNvPr>
              <p:cNvSpPr>
                <a:spLocks/>
              </p:cNvSpPr>
              <p:nvPr/>
            </p:nvSpPr>
            <p:spPr bwMode="auto">
              <a:xfrm>
                <a:off x="4662488" y="3149601"/>
                <a:ext cx="295275" cy="274638"/>
              </a:xfrm>
              <a:custGeom>
                <a:avLst/>
                <a:gdLst>
                  <a:gd name="T0" fmla="*/ 0 w 186"/>
                  <a:gd name="T1" fmla="*/ 173 h 173"/>
                  <a:gd name="T2" fmla="*/ 186 w 186"/>
                  <a:gd name="T3" fmla="*/ 148 h 173"/>
                  <a:gd name="T4" fmla="*/ 70 w 186"/>
                  <a:gd name="T5" fmla="*/ 0 h 173"/>
                  <a:gd name="T6" fmla="*/ 0 w 186"/>
                  <a:gd name="T7" fmla="*/ 173 h 173"/>
                </a:gdLst>
                <a:ahLst/>
                <a:cxnLst>
                  <a:cxn ang="0">
                    <a:pos x="T0" y="T1"/>
                  </a:cxn>
                  <a:cxn ang="0">
                    <a:pos x="T2" y="T3"/>
                  </a:cxn>
                  <a:cxn ang="0">
                    <a:pos x="T4" y="T5"/>
                  </a:cxn>
                  <a:cxn ang="0">
                    <a:pos x="T6" y="T7"/>
                  </a:cxn>
                </a:cxnLst>
                <a:rect l="0" t="0" r="r" b="b"/>
                <a:pathLst>
                  <a:path w="186" h="173">
                    <a:moveTo>
                      <a:pt x="0" y="173"/>
                    </a:moveTo>
                    <a:lnTo>
                      <a:pt x="186" y="148"/>
                    </a:lnTo>
                    <a:lnTo>
                      <a:pt x="70" y="0"/>
                    </a:lnTo>
                    <a:lnTo>
                      <a:pt x="0" y="173"/>
                    </a:lnTo>
                    <a:close/>
                  </a:path>
                </a:pathLst>
              </a:custGeom>
              <a:solidFill>
                <a:schemeClr val="accent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4" name="Group 3">
            <a:extLst>
              <a:ext uri="{FF2B5EF4-FFF2-40B4-BE49-F238E27FC236}">
                <a16:creationId xmlns:a16="http://schemas.microsoft.com/office/drawing/2014/main" id="{D33F5027-A819-91E0-4EBE-4B728A623FE1}"/>
              </a:ext>
            </a:extLst>
          </p:cNvPr>
          <p:cNvGrpSpPr/>
          <p:nvPr/>
        </p:nvGrpSpPr>
        <p:grpSpPr>
          <a:xfrm>
            <a:off x="3536070" y="3789120"/>
            <a:ext cx="1560184" cy="1681774"/>
            <a:chOff x="3608497" y="4548938"/>
            <a:chExt cx="1560184" cy="1681774"/>
          </a:xfrm>
        </p:grpSpPr>
        <p:sp>
          <p:nvSpPr>
            <p:cNvPr id="5" name="Freeform 5">
              <a:extLst>
                <a:ext uri="{FF2B5EF4-FFF2-40B4-BE49-F238E27FC236}">
                  <a16:creationId xmlns:a16="http://schemas.microsoft.com/office/drawing/2014/main" id="{20FE78F5-E728-1E66-93BC-130832A69AAE}"/>
                </a:ext>
              </a:extLst>
            </p:cNvPr>
            <p:cNvSpPr>
              <a:spLocks/>
            </p:cNvSpPr>
            <p:nvPr/>
          </p:nvSpPr>
          <p:spPr bwMode="auto">
            <a:xfrm>
              <a:off x="3608497" y="4548938"/>
              <a:ext cx="1413688" cy="1681774"/>
            </a:xfrm>
            <a:custGeom>
              <a:avLst/>
              <a:gdLst>
                <a:gd name="T0" fmla="*/ 0 w 580"/>
                <a:gd name="T1" fmla="*/ 0 h 690"/>
                <a:gd name="T2" fmla="*/ 286 w 580"/>
                <a:gd name="T3" fmla="*/ 690 h 690"/>
                <a:gd name="T4" fmla="*/ 580 w 580"/>
                <a:gd name="T5" fmla="*/ 397 h 690"/>
                <a:gd name="T6" fmla="*/ 416 w 580"/>
                <a:gd name="T7" fmla="*/ 0 h 690"/>
                <a:gd name="T8" fmla="*/ 0 w 580"/>
                <a:gd name="T9" fmla="*/ 0 h 690"/>
              </a:gdLst>
              <a:ahLst/>
              <a:cxnLst>
                <a:cxn ang="0">
                  <a:pos x="T0" y="T1"/>
                </a:cxn>
                <a:cxn ang="0">
                  <a:pos x="T2" y="T3"/>
                </a:cxn>
                <a:cxn ang="0">
                  <a:pos x="T4" y="T5"/>
                </a:cxn>
                <a:cxn ang="0">
                  <a:pos x="T6" y="T7"/>
                </a:cxn>
                <a:cxn ang="0">
                  <a:pos x="T8" y="T9"/>
                </a:cxn>
              </a:cxnLst>
              <a:rect l="0" t="0" r="r" b="b"/>
              <a:pathLst>
                <a:path w="580" h="690">
                  <a:moveTo>
                    <a:pt x="0" y="0"/>
                  </a:moveTo>
                  <a:cubicBezTo>
                    <a:pt x="5" y="268"/>
                    <a:pt x="113" y="511"/>
                    <a:pt x="286" y="690"/>
                  </a:cubicBezTo>
                  <a:cubicBezTo>
                    <a:pt x="580" y="397"/>
                    <a:pt x="580" y="397"/>
                    <a:pt x="580" y="397"/>
                  </a:cubicBezTo>
                  <a:cubicBezTo>
                    <a:pt x="482" y="292"/>
                    <a:pt x="420" y="153"/>
                    <a:pt x="416" y="0"/>
                  </a:cubicBez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3" name="Group 22">
              <a:extLst>
                <a:ext uri="{FF2B5EF4-FFF2-40B4-BE49-F238E27FC236}">
                  <a16:creationId xmlns:a16="http://schemas.microsoft.com/office/drawing/2014/main" id="{35BCAB5D-288E-14AA-EA34-3DC3C361093A}"/>
                </a:ext>
              </a:extLst>
            </p:cNvPr>
            <p:cNvGrpSpPr/>
            <p:nvPr/>
          </p:nvGrpSpPr>
          <p:grpSpPr>
            <a:xfrm>
              <a:off x="4622250" y="4548938"/>
              <a:ext cx="546431" cy="968339"/>
              <a:chOff x="4498975" y="3887788"/>
              <a:chExt cx="592138" cy="1049338"/>
            </a:xfrm>
          </p:grpSpPr>
          <p:sp>
            <p:nvSpPr>
              <p:cNvPr id="11" name="Freeform 11">
                <a:extLst>
                  <a:ext uri="{FF2B5EF4-FFF2-40B4-BE49-F238E27FC236}">
                    <a16:creationId xmlns:a16="http://schemas.microsoft.com/office/drawing/2014/main" id="{846B1DC6-B460-6952-1ACB-4CFC4F4DF09E}"/>
                  </a:ext>
                </a:extLst>
              </p:cNvPr>
              <p:cNvSpPr>
                <a:spLocks/>
              </p:cNvSpPr>
              <p:nvPr/>
            </p:nvSpPr>
            <p:spPr bwMode="auto">
              <a:xfrm>
                <a:off x="4498975" y="3887788"/>
                <a:ext cx="592138" cy="1049338"/>
              </a:xfrm>
              <a:custGeom>
                <a:avLst/>
                <a:gdLst>
                  <a:gd name="T0" fmla="*/ 0 w 224"/>
                  <a:gd name="T1" fmla="*/ 0 h 397"/>
                  <a:gd name="T2" fmla="*/ 164 w 224"/>
                  <a:gd name="T3" fmla="*/ 397 h 397"/>
                  <a:gd name="T4" fmla="*/ 224 w 224"/>
                  <a:gd name="T5" fmla="*/ 336 h 397"/>
                  <a:gd name="T6" fmla="*/ 85 w 224"/>
                  <a:gd name="T7" fmla="*/ 0 h 397"/>
                  <a:gd name="T8" fmla="*/ 0 w 224"/>
                  <a:gd name="T9" fmla="*/ 0 h 397"/>
                </a:gdLst>
                <a:ahLst/>
                <a:cxnLst>
                  <a:cxn ang="0">
                    <a:pos x="T0" y="T1"/>
                  </a:cxn>
                  <a:cxn ang="0">
                    <a:pos x="T2" y="T3"/>
                  </a:cxn>
                  <a:cxn ang="0">
                    <a:pos x="T4" y="T5"/>
                  </a:cxn>
                  <a:cxn ang="0">
                    <a:pos x="T6" y="T7"/>
                  </a:cxn>
                  <a:cxn ang="0">
                    <a:pos x="T8" y="T9"/>
                  </a:cxn>
                </a:cxnLst>
                <a:rect l="0" t="0" r="r" b="b"/>
                <a:pathLst>
                  <a:path w="224" h="397">
                    <a:moveTo>
                      <a:pt x="0" y="0"/>
                    </a:moveTo>
                    <a:cubicBezTo>
                      <a:pt x="4" y="153"/>
                      <a:pt x="66" y="292"/>
                      <a:pt x="164" y="397"/>
                    </a:cubicBezTo>
                    <a:cubicBezTo>
                      <a:pt x="224" y="336"/>
                      <a:pt x="224" y="336"/>
                      <a:pt x="224" y="336"/>
                    </a:cubicBezTo>
                    <a:cubicBezTo>
                      <a:pt x="142" y="247"/>
                      <a:pt x="90" y="130"/>
                      <a:pt x="85" y="0"/>
                    </a:cubicBezTo>
                    <a:lnTo>
                      <a:pt x="0" y="0"/>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1">
                <a:extLst>
                  <a:ext uri="{FF2B5EF4-FFF2-40B4-BE49-F238E27FC236}">
                    <a16:creationId xmlns:a16="http://schemas.microsoft.com/office/drawing/2014/main" id="{ED9FEEA1-9102-9DBC-9DC3-727A760DB860}"/>
                  </a:ext>
                </a:extLst>
              </p:cNvPr>
              <p:cNvSpPr>
                <a:spLocks/>
              </p:cNvSpPr>
              <p:nvPr/>
            </p:nvSpPr>
            <p:spPr bwMode="auto">
              <a:xfrm>
                <a:off x="4670425" y="4281488"/>
                <a:ext cx="295275" cy="274638"/>
              </a:xfrm>
              <a:custGeom>
                <a:avLst/>
                <a:gdLst>
                  <a:gd name="T0" fmla="*/ 73 w 186"/>
                  <a:gd name="T1" fmla="*/ 173 h 173"/>
                  <a:gd name="T2" fmla="*/ 186 w 186"/>
                  <a:gd name="T3" fmla="*/ 23 h 173"/>
                  <a:gd name="T4" fmla="*/ 0 w 186"/>
                  <a:gd name="T5" fmla="*/ 0 h 173"/>
                  <a:gd name="T6" fmla="*/ 73 w 186"/>
                  <a:gd name="T7" fmla="*/ 173 h 173"/>
                </a:gdLst>
                <a:ahLst/>
                <a:cxnLst>
                  <a:cxn ang="0">
                    <a:pos x="T0" y="T1"/>
                  </a:cxn>
                  <a:cxn ang="0">
                    <a:pos x="T2" y="T3"/>
                  </a:cxn>
                  <a:cxn ang="0">
                    <a:pos x="T4" y="T5"/>
                  </a:cxn>
                  <a:cxn ang="0">
                    <a:pos x="T6" y="T7"/>
                  </a:cxn>
                </a:cxnLst>
                <a:rect l="0" t="0" r="r" b="b"/>
                <a:pathLst>
                  <a:path w="186" h="173">
                    <a:moveTo>
                      <a:pt x="73" y="173"/>
                    </a:moveTo>
                    <a:lnTo>
                      <a:pt x="186" y="23"/>
                    </a:lnTo>
                    <a:lnTo>
                      <a:pt x="0" y="0"/>
                    </a:lnTo>
                    <a:lnTo>
                      <a:pt x="73" y="173"/>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5" name="Group 34">
            <a:extLst>
              <a:ext uri="{FF2B5EF4-FFF2-40B4-BE49-F238E27FC236}">
                <a16:creationId xmlns:a16="http://schemas.microsoft.com/office/drawing/2014/main" id="{F948F043-562E-FFB5-A78F-B67481819E19}"/>
              </a:ext>
            </a:extLst>
          </p:cNvPr>
          <p:cNvGrpSpPr/>
          <p:nvPr/>
        </p:nvGrpSpPr>
        <p:grpSpPr>
          <a:xfrm>
            <a:off x="6952359" y="3789120"/>
            <a:ext cx="1558719" cy="1681774"/>
            <a:chOff x="7024786" y="4548938"/>
            <a:chExt cx="1558719" cy="1681774"/>
          </a:xfrm>
        </p:grpSpPr>
        <p:sp>
          <p:nvSpPr>
            <p:cNvPr id="9" name="Freeform 9">
              <a:extLst>
                <a:ext uri="{FF2B5EF4-FFF2-40B4-BE49-F238E27FC236}">
                  <a16:creationId xmlns:a16="http://schemas.microsoft.com/office/drawing/2014/main" id="{66CA7D6D-9328-E3A2-102C-853B72F116FC}"/>
                </a:ext>
              </a:extLst>
            </p:cNvPr>
            <p:cNvSpPr>
              <a:spLocks/>
            </p:cNvSpPr>
            <p:nvPr/>
          </p:nvSpPr>
          <p:spPr bwMode="auto">
            <a:xfrm>
              <a:off x="7169817" y="4548938"/>
              <a:ext cx="1413688" cy="1681774"/>
            </a:xfrm>
            <a:custGeom>
              <a:avLst/>
              <a:gdLst>
                <a:gd name="T0" fmla="*/ 0 w 580"/>
                <a:gd name="T1" fmla="*/ 397 h 690"/>
                <a:gd name="T2" fmla="*/ 294 w 580"/>
                <a:gd name="T3" fmla="*/ 690 h 690"/>
                <a:gd name="T4" fmla="*/ 580 w 580"/>
                <a:gd name="T5" fmla="*/ 0 h 690"/>
                <a:gd name="T6" fmla="*/ 165 w 580"/>
                <a:gd name="T7" fmla="*/ 0 h 690"/>
                <a:gd name="T8" fmla="*/ 0 w 580"/>
                <a:gd name="T9" fmla="*/ 397 h 690"/>
              </a:gdLst>
              <a:ahLst/>
              <a:cxnLst>
                <a:cxn ang="0">
                  <a:pos x="T0" y="T1"/>
                </a:cxn>
                <a:cxn ang="0">
                  <a:pos x="T2" y="T3"/>
                </a:cxn>
                <a:cxn ang="0">
                  <a:pos x="T4" y="T5"/>
                </a:cxn>
                <a:cxn ang="0">
                  <a:pos x="T6" y="T7"/>
                </a:cxn>
                <a:cxn ang="0">
                  <a:pos x="T8" y="T9"/>
                </a:cxn>
              </a:cxnLst>
              <a:rect l="0" t="0" r="r" b="b"/>
              <a:pathLst>
                <a:path w="580" h="690">
                  <a:moveTo>
                    <a:pt x="0" y="397"/>
                  </a:moveTo>
                  <a:cubicBezTo>
                    <a:pt x="294" y="690"/>
                    <a:pt x="294" y="690"/>
                    <a:pt x="294" y="690"/>
                  </a:cubicBezTo>
                  <a:cubicBezTo>
                    <a:pt x="467" y="511"/>
                    <a:pt x="575" y="268"/>
                    <a:pt x="580" y="0"/>
                  </a:cubicBezTo>
                  <a:cubicBezTo>
                    <a:pt x="165" y="0"/>
                    <a:pt x="165" y="0"/>
                    <a:pt x="165" y="0"/>
                  </a:cubicBezTo>
                  <a:cubicBezTo>
                    <a:pt x="160" y="153"/>
                    <a:pt x="99" y="292"/>
                    <a:pt x="0" y="397"/>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8" name="Group 27">
              <a:extLst>
                <a:ext uri="{FF2B5EF4-FFF2-40B4-BE49-F238E27FC236}">
                  <a16:creationId xmlns:a16="http://schemas.microsoft.com/office/drawing/2014/main" id="{94ABA866-1F4C-5FDF-00B4-64C9516A231B}"/>
                </a:ext>
              </a:extLst>
            </p:cNvPr>
            <p:cNvGrpSpPr/>
            <p:nvPr/>
          </p:nvGrpSpPr>
          <p:grpSpPr>
            <a:xfrm>
              <a:off x="7024786" y="4548938"/>
              <a:ext cx="547895" cy="968339"/>
              <a:chOff x="7102475" y="3887788"/>
              <a:chExt cx="593725" cy="1049338"/>
            </a:xfrm>
          </p:grpSpPr>
          <p:sp>
            <p:nvSpPr>
              <p:cNvPr id="15" name="Freeform 15">
                <a:extLst>
                  <a:ext uri="{FF2B5EF4-FFF2-40B4-BE49-F238E27FC236}">
                    <a16:creationId xmlns:a16="http://schemas.microsoft.com/office/drawing/2014/main" id="{8251892C-5F07-A0B9-629D-72C2BB6E5635}"/>
                  </a:ext>
                </a:extLst>
              </p:cNvPr>
              <p:cNvSpPr>
                <a:spLocks/>
              </p:cNvSpPr>
              <p:nvPr/>
            </p:nvSpPr>
            <p:spPr bwMode="auto">
              <a:xfrm>
                <a:off x="7102475" y="3887788"/>
                <a:ext cx="593725" cy="1049338"/>
              </a:xfrm>
              <a:custGeom>
                <a:avLst/>
                <a:gdLst>
                  <a:gd name="T0" fmla="*/ 0 w 225"/>
                  <a:gd name="T1" fmla="*/ 336 h 397"/>
                  <a:gd name="T2" fmla="*/ 60 w 225"/>
                  <a:gd name="T3" fmla="*/ 397 h 397"/>
                  <a:gd name="T4" fmla="*/ 225 w 225"/>
                  <a:gd name="T5" fmla="*/ 0 h 397"/>
                  <a:gd name="T6" fmla="*/ 139 w 225"/>
                  <a:gd name="T7" fmla="*/ 0 h 397"/>
                  <a:gd name="T8" fmla="*/ 0 w 225"/>
                  <a:gd name="T9" fmla="*/ 336 h 397"/>
                </a:gdLst>
                <a:ahLst/>
                <a:cxnLst>
                  <a:cxn ang="0">
                    <a:pos x="T0" y="T1"/>
                  </a:cxn>
                  <a:cxn ang="0">
                    <a:pos x="T2" y="T3"/>
                  </a:cxn>
                  <a:cxn ang="0">
                    <a:pos x="T4" y="T5"/>
                  </a:cxn>
                  <a:cxn ang="0">
                    <a:pos x="T6" y="T7"/>
                  </a:cxn>
                  <a:cxn ang="0">
                    <a:pos x="T8" y="T9"/>
                  </a:cxn>
                </a:cxnLst>
                <a:rect l="0" t="0" r="r" b="b"/>
                <a:pathLst>
                  <a:path w="225" h="397">
                    <a:moveTo>
                      <a:pt x="0" y="336"/>
                    </a:moveTo>
                    <a:cubicBezTo>
                      <a:pt x="60" y="397"/>
                      <a:pt x="60" y="397"/>
                      <a:pt x="60" y="397"/>
                    </a:cubicBezTo>
                    <a:cubicBezTo>
                      <a:pt x="159" y="292"/>
                      <a:pt x="220" y="153"/>
                      <a:pt x="225" y="0"/>
                    </a:cubicBezTo>
                    <a:cubicBezTo>
                      <a:pt x="139" y="0"/>
                      <a:pt x="139" y="0"/>
                      <a:pt x="139" y="0"/>
                    </a:cubicBezTo>
                    <a:cubicBezTo>
                      <a:pt x="135" y="130"/>
                      <a:pt x="83" y="247"/>
                      <a:pt x="0" y="336"/>
                    </a:cubicBez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2">
                <a:extLst>
                  <a:ext uri="{FF2B5EF4-FFF2-40B4-BE49-F238E27FC236}">
                    <a16:creationId xmlns:a16="http://schemas.microsoft.com/office/drawing/2014/main" id="{1069711C-0D5A-E335-452D-E1789220775A}"/>
                  </a:ext>
                </a:extLst>
              </p:cNvPr>
              <p:cNvSpPr>
                <a:spLocks/>
              </p:cNvSpPr>
              <p:nvPr/>
            </p:nvSpPr>
            <p:spPr bwMode="auto">
              <a:xfrm>
                <a:off x="7223125" y="4256088"/>
                <a:ext cx="293688" cy="276225"/>
              </a:xfrm>
              <a:custGeom>
                <a:avLst/>
                <a:gdLst>
                  <a:gd name="T0" fmla="*/ 115 w 185"/>
                  <a:gd name="T1" fmla="*/ 174 h 174"/>
                  <a:gd name="T2" fmla="*/ 185 w 185"/>
                  <a:gd name="T3" fmla="*/ 0 h 174"/>
                  <a:gd name="T4" fmla="*/ 0 w 185"/>
                  <a:gd name="T5" fmla="*/ 26 h 174"/>
                  <a:gd name="T6" fmla="*/ 115 w 185"/>
                  <a:gd name="T7" fmla="*/ 174 h 174"/>
                </a:gdLst>
                <a:ahLst/>
                <a:cxnLst>
                  <a:cxn ang="0">
                    <a:pos x="T0" y="T1"/>
                  </a:cxn>
                  <a:cxn ang="0">
                    <a:pos x="T2" y="T3"/>
                  </a:cxn>
                  <a:cxn ang="0">
                    <a:pos x="T4" y="T5"/>
                  </a:cxn>
                  <a:cxn ang="0">
                    <a:pos x="T6" y="T7"/>
                  </a:cxn>
                </a:cxnLst>
                <a:rect l="0" t="0" r="r" b="b"/>
                <a:pathLst>
                  <a:path w="185" h="174">
                    <a:moveTo>
                      <a:pt x="115" y="174"/>
                    </a:moveTo>
                    <a:lnTo>
                      <a:pt x="185" y="0"/>
                    </a:lnTo>
                    <a:lnTo>
                      <a:pt x="0" y="26"/>
                    </a:lnTo>
                    <a:lnTo>
                      <a:pt x="115" y="174"/>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sp>
        <p:nvSpPr>
          <p:cNvPr id="30" name="Inhaltsplatzhalter 4">
            <a:extLst>
              <a:ext uri="{FF2B5EF4-FFF2-40B4-BE49-F238E27FC236}">
                <a16:creationId xmlns:a16="http://schemas.microsoft.com/office/drawing/2014/main" id="{F3A45244-DBCD-D3A0-ACFF-E3851D35EDF5}"/>
              </a:ext>
            </a:extLst>
          </p:cNvPr>
          <p:cNvSpPr txBox="1">
            <a:spLocks/>
          </p:cNvSpPr>
          <p:nvPr/>
        </p:nvSpPr>
        <p:spPr>
          <a:xfrm>
            <a:off x="3710094" y="4183073"/>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01</a:t>
            </a:r>
            <a:endParaRPr lang="en-US" sz="2800" dirty="0">
              <a:latin typeface="+mn-lt"/>
            </a:endParaRPr>
          </a:p>
        </p:txBody>
      </p:sp>
      <p:sp>
        <p:nvSpPr>
          <p:cNvPr id="36" name="Inhaltsplatzhalter 4">
            <a:extLst>
              <a:ext uri="{FF2B5EF4-FFF2-40B4-BE49-F238E27FC236}">
                <a16:creationId xmlns:a16="http://schemas.microsoft.com/office/drawing/2014/main" id="{BCC26281-9C66-F0B1-2E95-2DE5A6C92632}"/>
              </a:ext>
            </a:extLst>
          </p:cNvPr>
          <p:cNvSpPr txBox="1">
            <a:spLocks/>
          </p:cNvSpPr>
          <p:nvPr/>
        </p:nvSpPr>
        <p:spPr>
          <a:xfrm>
            <a:off x="3758217" y="2769455"/>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02</a:t>
            </a:r>
            <a:endParaRPr lang="en-US" sz="2800" dirty="0">
              <a:latin typeface="+mn-lt"/>
            </a:endParaRPr>
          </a:p>
        </p:txBody>
      </p:sp>
      <p:sp>
        <p:nvSpPr>
          <p:cNvPr id="37" name="Inhaltsplatzhalter 4">
            <a:extLst>
              <a:ext uri="{FF2B5EF4-FFF2-40B4-BE49-F238E27FC236}">
                <a16:creationId xmlns:a16="http://schemas.microsoft.com/office/drawing/2014/main" id="{318A0F4B-F962-E7FD-4F7E-02D12D0B56AD}"/>
              </a:ext>
            </a:extLst>
          </p:cNvPr>
          <p:cNvSpPr txBox="1">
            <a:spLocks/>
          </p:cNvSpPr>
          <p:nvPr/>
        </p:nvSpPr>
        <p:spPr>
          <a:xfrm>
            <a:off x="4796572" y="1683729"/>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03</a:t>
            </a:r>
            <a:endParaRPr lang="en-US" sz="2800" dirty="0">
              <a:latin typeface="+mn-lt"/>
            </a:endParaRPr>
          </a:p>
        </p:txBody>
      </p:sp>
      <p:sp>
        <p:nvSpPr>
          <p:cNvPr id="38" name="Inhaltsplatzhalter 4">
            <a:extLst>
              <a:ext uri="{FF2B5EF4-FFF2-40B4-BE49-F238E27FC236}">
                <a16:creationId xmlns:a16="http://schemas.microsoft.com/office/drawing/2014/main" id="{DF4CCB9F-75BF-38A9-38C7-F666175D3F3D}"/>
              </a:ext>
            </a:extLst>
          </p:cNvPr>
          <p:cNvSpPr txBox="1">
            <a:spLocks/>
          </p:cNvSpPr>
          <p:nvPr/>
        </p:nvSpPr>
        <p:spPr>
          <a:xfrm>
            <a:off x="6320284" y="1683729"/>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04</a:t>
            </a:r>
            <a:endParaRPr lang="en-US" sz="2800" dirty="0">
              <a:latin typeface="+mn-lt"/>
            </a:endParaRPr>
          </a:p>
        </p:txBody>
      </p:sp>
      <p:sp>
        <p:nvSpPr>
          <p:cNvPr id="39" name="Inhaltsplatzhalter 4">
            <a:extLst>
              <a:ext uri="{FF2B5EF4-FFF2-40B4-BE49-F238E27FC236}">
                <a16:creationId xmlns:a16="http://schemas.microsoft.com/office/drawing/2014/main" id="{84041EB2-0230-D2D1-5A39-DD72FAC9B625}"/>
              </a:ext>
            </a:extLst>
          </p:cNvPr>
          <p:cNvSpPr txBox="1">
            <a:spLocks/>
          </p:cNvSpPr>
          <p:nvPr/>
        </p:nvSpPr>
        <p:spPr>
          <a:xfrm>
            <a:off x="7393853" y="2769455"/>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05</a:t>
            </a:r>
            <a:endParaRPr lang="en-US" sz="2800" dirty="0">
              <a:latin typeface="+mn-lt"/>
            </a:endParaRPr>
          </a:p>
        </p:txBody>
      </p:sp>
      <p:sp>
        <p:nvSpPr>
          <p:cNvPr id="40" name="Inhaltsplatzhalter 4">
            <a:extLst>
              <a:ext uri="{FF2B5EF4-FFF2-40B4-BE49-F238E27FC236}">
                <a16:creationId xmlns:a16="http://schemas.microsoft.com/office/drawing/2014/main" id="{35407204-5DF8-E46C-8F5F-406821737B93}"/>
              </a:ext>
            </a:extLst>
          </p:cNvPr>
          <p:cNvSpPr txBox="1">
            <a:spLocks/>
          </p:cNvSpPr>
          <p:nvPr/>
        </p:nvSpPr>
        <p:spPr>
          <a:xfrm>
            <a:off x="7419924" y="4183073"/>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3600" b="1" dirty="0">
                <a:latin typeface="+mj-lt"/>
              </a:rPr>
              <a:t>06</a:t>
            </a:r>
            <a:endParaRPr lang="en-US" sz="2800" dirty="0">
              <a:latin typeface="+mn-lt"/>
            </a:endParaRPr>
          </a:p>
        </p:txBody>
      </p:sp>
      <p:sp>
        <p:nvSpPr>
          <p:cNvPr id="44" name="Inhaltsplatzhalter 4">
            <a:extLst>
              <a:ext uri="{FF2B5EF4-FFF2-40B4-BE49-F238E27FC236}">
                <a16:creationId xmlns:a16="http://schemas.microsoft.com/office/drawing/2014/main" id="{D58A038B-1C91-C772-D79A-256DF154F74E}"/>
              </a:ext>
            </a:extLst>
          </p:cNvPr>
          <p:cNvSpPr txBox="1">
            <a:spLocks/>
          </p:cNvSpPr>
          <p:nvPr/>
        </p:nvSpPr>
        <p:spPr>
          <a:xfrm>
            <a:off x="4562018" y="5226920"/>
            <a:ext cx="2923112" cy="92333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0"/>
              </a:spcAft>
              <a:buNone/>
            </a:pPr>
            <a:r>
              <a:rPr lang="tr-TR" sz="3000" b="1" dirty="0">
                <a:solidFill>
                  <a:srgbClr val="1C407D"/>
                </a:solidFill>
                <a:latin typeface="Calibri" panose="020F0502020204030204" pitchFamily="34" charset="0"/>
                <a:cs typeface="Calibri" panose="020F0502020204030204" pitchFamily="34" charset="0"/>
              </a:rPr>
              <a:t>İÇ KONTROL</a:t>
            </a:r>
          </a:p>
          <a:p>
            <a:pPr marL="0" indent="0" algn="ctr">
              <a:lnSpc>
                <a:spcPct val="100000"/>
              </a:lnSpc>
              <a:spcAft>
                <a:spcPts val="0"/>
              </a:spcAft>
              <a:buNone/>
            </a:pPr>
            <a:r>
              <a:rPr lang="tr-TR" sz="3000" b="1" dirty="0">
                <a:solidFill>
                  <a:srgbClr val="1C407D"/>
                </a:solidFill>
                <a:latin typeface="Calibri" panose="020F0502020204030204" pitchFamily="34" charset="0"/>
                <a:cs typeface="Calibri" panose="020F0502020204030204" pitchFamily="34" charset="0"/>
              </a:rPr>
              <a:t>NE DEĞİLDİR?</a:t>
            </a:r>
            <a:endParaRPr lang="en-US" sz="3000" dirty="0">
              <a:solidFill>
                <a:schemeClr val="bg1">
                  <a:lumMod val="65000"/>
                </a:schemeClr>
              </a:solidFill>
              <a:latin typeface="+mn-lt"/>
            </a:endParaRPr>
          </a:p>
        </p:txBody>
      </p:sp>
      <p:sp>
        <p:nvSpPr>
          <p:cNvPr id="45" name="Inhaltsplatzhalter 4">
            <a:extLst>
              <a:ext uri="{FF2B5EF4-FFF2-40B4-BE49-F238E27FC236}">
                <a16:creationId xmlns:a16="http://schemas.microsoft.com/office/drawing/2014/main" id="{AD69F4AA-7E6A-A845-B79A-7068FA3BAF95}"/>
              </a:ext>
            </a:extLst>
          </p:cNvPr>
          <p:cNvSpPr txBox="1">
            <a:spLocks/>
          </p:cNvSpPr>
          <p:nvPr/>
        </p:nvSpPr>
        <p:spPr>
          <a:xfrm>
            <a:off x="593861" y="4532378"/>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tr-TR" sz="1800" b="1" dirty="0">
                <a:solidFill>
                  <a:schemeClr val="accent1"/>
                </a:solidFill>
                <a:latin typeface="+mj-lt"/>
              </a:rPr>
              <a:t>SADECE EVRAKLARIN KONTROLÜ DEĞİLDİR</a:t>
            </a:r>
            <a:r>
              <a:rPr lang="en-US" sz="1100" dirty="0">
                <a:solidFill>
                  <a:schemeClr val="bg1">
                    <a:lumMod val="65000"/>
                  </a:schemeClr>
                </a:solidFill>
                <a:latin typeface="+mn-lt"/>
              </a:rPr>
              <a:t>. </a:t>
            </a:r>
          </a:p>
        </p:txBody>
      </p:sp>
      <p:sp>
        <p:nvSpPr>
          <p:cNvPr id="46" name="Inhaltsplatzhalter 4">
            <a:extLst>
              <a:ext uri="{FF2B5EF4-FFF2-40B4-BE49-F238E27FC236}">
                <a16:creationId xmlns:a16="http://schemas.microsoft.com/office/drawing/2014/main" id="{C4231DD2-63A2-50EF-63BD-7ADC35A0EC09}"/>
              </a:ext>
            </a:extLst>
          </p:cNvPr>
          <p:cNvSpPr txBox="1">
            <a:spLocks/>
          </p:cNvSpPr>
          <p:nvPr/>
        </p:nvSpPr>
        <p:spPr>
          <a:xfrm>
            <a:off x="613351" y="2540851"/>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tr-TR" sz="1800" b="1" dirty="0">
                <a:solidFill>
                  <a:schemeClr val="accent2"/>
                </a:solidFill>
                <a:latin typeface="+mj-lt"/>
              </a:rPr>
              <a:t>STATİK BİR YAPIDA DEĞİLDİR</a:t>
            </a:r>
            <a:r>
              <a:rPr lang="en-US" sz="1100" dirty="0">
                <a:solidFill>
                  <a:schemeClr val="bg1">
                    <a:lumMod val="65000"/>
                  </a:schemeClr>
                </a:solidFill>
                <a:latin typeface="+mn-lt"/>
              </a:rPr>
              <a:t>. </a:t>
            </a:r>
          </a:p>
        </p:txBody>
      </p:sp>
      <p:sp>
        <p:nvSpPr>
          <p:cNvPr id="47" name="Inhaltsplatzhalter 4">
            <a:extLst>
              <a:ext uri="{FF2B5EF4-FFF2-40B4-BE49-F238E27FC236}">
                <a16:creationId xmlns:a16="http://schemas.microsoft.com/office/drawing/2014/main" id="{47D87B33-B093-01FC-3F58-16562CC534CE}"/>
              </a:ext>
            </a:extLst>
          </p:cNvPr>
          <p:cNvSpPr txBox="1">
            <a:spLocks/>
          </p:cNvSpPr>
          <p:nvPr/>
        </p:nvSpPr>
        <p:spPr>
          <a:xfrm>
            <a:off x="1143468" y="1260268"/>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tr-TR" sz="1800" b="1" dirty="0">
                <a:solidFill>
                  <a:schemeClr val="accent3"/>
                </a:solidFill>
                <a:latin typeface="+mj-lt"/>
              </a:rPr>
              <a:t>SADECE SGDB VE İÇ DENETÇİLERİN İŞİ DEĞİLDİR</a:t>
            </a:r>
            <a:r>
              <a:rPr lang="en-US" sz="1100" dirty="0">
                <a:solidFill>
                  <a:schemeClr val="bg1">
                    <a:lumMod val="65000"/>
                  </a:schemeClr>
                </a:solidFill>
                <a:latin typeface="+mn-lt"/>
              </a:rPr>
              <a:t>. </a:t>
            </a:r>
          </a:p>
        </p:txBody>
      </p:sp>
      <p:sp>
        <p:nvSpPr>
          <p:cNvPr id="48" name="Inhaltsplatzhalter 4">
            <a:extLst>
              <a:ext uri="{FF2B5EF4-FFF2-40B4-BE49-F238E27FC236}">
                <a16:creationId xmlns:a16="http://schemas.microsoft.com/office/drawing/2014/main" id="{8FAA3FD5-8EAB-C313-A746-2AD5480637AA}"/>
              </a:ext>
            </a:extLst>
          </p:cNvPr>
          <p:cNvSpPr txBox="1">
            <a:spLocks/>
          </p:cNvSpPr>
          <p:nvPr/>
        </p:nvSpPr>
        <p:spPr>
          <a:xfrm>
            <a:off x="8544772" y="4670877"/>
            <a:ext cx="2894340" cy="2769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tr-TR" sz="1800" b="1" dirty="0">
                <a:solidFill>
                  <a:schemeClr val="accent6"/>
                </a:solidFill>
                <a:latin typeface="+mj-lt"/>
              </a:rPr>
              <a:t>SADECE BİR KEZ YAPILMAZ</a:t>
            </a:r>
            <a:endParaRPr lang="en-US" sz="1800" dirty="0">
              <a:solidFill>
                <a:schemeClr val="bg1">
                  <a:lumMod val="65000"/>
                </a:schemeClr>
              </a:solidFill>
              <a:latin typeface="+mn-lt"/>
            </a:endParaRPr>
          </a:p>
        </p:txBody>
      </p:sp>
      <p:sp>
        <p:nvSpPr>
          <p:cNvPr id="49" name="Inhaltsplatzhalter 4">
            <a:extLst>
              <a:ext uri="{FF2B5EF4-FFF2-40B4-BE49-F238E27FC236}">
                <a16:creationId xmlns:a16="http://schemas.microsoft.com/office/drawing/2014/main" id="{2EBA90F3-8ACD-8BB9-52A7-1E29BA64A6C7}"/>
              </a:ext>
            </a:extLst>
          </p:cNvPr>
          <p:cNvSpPr txBox="1">
            <a:spLocks/>
          </p:cNvSpPr>
          <p:nvPr/>
        </p:nvSpPr>
        <p:spPr>
          <a:xfrm>
            <a:off x="8544772" y="2540852"/>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tr-TR" sz="1800" b="1" dirty="0">
                <a:solidFill>
                  <a:schemeClr val="accent5"/>
                </a:solidFill>
                <a:latin typeface="+mj-lt"/>
              </a:rPr>
              <a:t>SADECE MALİ İŞ VE İŞLEMLERİ KAPSAMAZ</a:t>
            </a:r>
            <a:endParaRPr lang="en-US" sz="1800" dirty="0">
              <a:solidFill>
                <a:schemeClr val="bg1">
                  <a:lumMod val="65000"/>
                </a:schemeClr>
              </a:solidFill>
              <a:latin typeface="+mn-lt"/>
            </a:endParaRPr>
          </a:p>
        </p:txBody>
      </p:sp>
      <p:sp>
        <p:nvSpPr>
          <p:cNvPr id="50" name="Inhaltsplatzhalter 4">
            <a:extLst>
              <a:ext uri="{FF2B5EF4-FFF2-40B4-BE49-F238E27FC236}">
                <a16:creationId xmlns:a16="http://schemas.microsoft.com/office/drawing/2014/main" id="{AE5F0084-B603-775B-0DCC-20065402F819}"/>
              </a:ext>
            </a:extLst>
          </p:cNvPr>
          <p:cNvSpPr txBox="1">
            <a:spLocks/>
          </p:cNvSpPr>
          <p:nvPr/>
        </p:nvSpPr>
        <p:spPr>
          <a:xfrm>
            <a:off x="8026353" y="1260268"/>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tr-TR" sz="1800" b="1" dirty="0">
                <a:solidFill>
                  <a:schemeClr val="accent4"/>
                </a:solidFill>
                <a:latin typeface="+mj-lt"/>
              </a:rPr>
              <a:t>KESİN (MUTLAK) BİR GÜVENCE VERMEZ</a:t>
            </a:r>
            <a:endParaRPr lang="en-US" sz="1800" dirty="0">
              <a:solidFill>
                <a:schemeClr val="bg1">
                  <a:lumMod val="65000"/>
                </a:schemeClr>
              </a:solidFill>
              <a:latin typeface="+mn-lt"/>
            </a:endParaRPr>
          </a:p>
        </p:txBody>
      </p:sp>
      <p:pic>
        <p:nvPicPr>
          <p:cNvPr id="29" name="Resim 28">
            <a:extLst>
              <a:ext uri="{FF2B5EF4-FFF2-40B4-BE49-F238E27FC236}">
                <a16:creationId xmlns:a16="http://schemas.microsoft.com/office/drawing/2014/main" id="{E6602472-5C2F-258B-544E-12BB04D647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pic>
        <p:nvPicPr>
          <p:cNvPr id="2" name="Resim 1" descr="simge, sembol, logo, grafik, yazı tipi içeren bir resim&#10;&#10;Yapay zeka tarafından oluşturulan içerik yanlış olabilir.">
            <a:extLst>
              <a:ext uri="{FF2B5EF4-FFF2-40B4-BE49-F238E27FC236}">
                <a16:creationId xmlns:a16="http://schemas.microsoft.com/office/drawing/2014/main" id="{EA3BF857-1F81-B04D-3C8D-AA3F6CB4A38C}"/>
              </a:ext>
            </a:extLst>
          </p:cNvPr>
          <p:cNvPicPr>
            <a:picLocks noChangeAspect="1"/>
          </p:cNvPicPr>
          <p:nvPr/>
        </p:nvPicPr>
        <p:blipFill>
          <a:blip r:embed="rId3" cstate="print">
            <a:extLst>
              <a:ext uri="{28A0092B-C50C-407E-A947-70E740481C1C}">
                <a14:useLocalDpi xmlns:a14="http://schemas.microsoft.com/office/drawing/2010/main" val="0"/>
              </a:ext>
            </a:extLst>
          </a:blip>
          <a:srcRect l="50000" t="20003" r="12752" b="20000"/>
          <a:stretch/>
        </p:blipFill>
        <p:spPr>
          <a:xfrm>
            <a:off x="5205433" y="3003310"/>
            <a:ext cx="1581386" cy="1528635"/>
          </a:xfrm>
          <a:prstGeom prst="rect">
            <a:avLst/>
          </a:prstGeom>
        </p:spPr>
      </p:pic>
      <p:sp>
        <p:nvSpPr>
          <p:cNvPr id="42" name="Slayt Numarası Yer Tutucusu 41">
            <a:extLst>
              <a:ext uri="{FF2B5EF4-FFF2-40B4-BE49-F238E27FC236}">
                <a16:creationId xmlns:a16="http://schemas.microsoft.com/office/drawing/2014/main" id="{E7FBD1FF-5A65-214D-D73B-CFA5B94051F3}"/>
              </a:ext>
            </a:extLst>
          </p:cNvPr>
          <p:cNvSpPr>
            <a:spLocks noGrp="1"/>
          </p:cNvSpPr>
          <p:nvPr>
            <p:ph type="sldNum" sz="quarter" idx="12"/>
          </p:nvPr>
        </p:nvSpPr>
        <p:spPr/>
        <p:txBody>
          <a:bodyPr/>
          <a:lstStyle/>
          <a:p>
            <a:fld id="{58F347EC-474C-401F-8514-590C7B9BB5FA}" type="slidenum">
              <a:rPr lang="tr-TR" smtClean="0"/>
              <a:t>8</a:t>
            </a:fld>
            <a:endParaRPr lang="tr-TR"/>
          </a:p>
        </p:txBody>
      </p:sp>
    </p:spTree>
    <p:extLst>
      <p:ext uri="{BB962C8B-B14F-4D97-AF65-F5344CB8AC3E}">
        <p14:creationId xmlns:p14="http://schemas.microsoft.com/office/powerpoint/2010/main" val="16046860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right)">
                                      <p:cBhvr>
                                        <p:cTn id="22" dur="500"/>
                                        <p:tgtEl>
                                          <p:spTgt spid="4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Effect transition="in" filter="fade">
                                      <p:cBhvr>
                                        <p:cTn id="28" dur="500"/>
                                        <p:tgtEl>
                                          <p:spTgt spid="31"/>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right)">
                                      <p:cBhvr>
                                        <p:cTn id="37" dur="500"/>
                                        <p:tgtEl>
                                          <p:spTgt spid="46"/>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right)">
                                      <p:cBhvr>
                                        <p:cTn id="52" dur="500"/>
                                        <p:tgtEl>
                                          <p:spTgt spid="47"/>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Effect transition="in" filter="fade">
                                      <p:cBhvr>
                                        <p:cTn id="58" dur="500"/>
                                        <p:tgtEl>
                                          <p:spTgt spid="33"/>
                                        </p:tgtEl>
                                      </p:cBhvr>
                                    </p:animEffect>
                                  </p:childTnLst>
                                </p:cTn>
                              </p:par>
                            </p:childTnLst>
                          </p:cTn>
                        </p:par>
                        <p:par>
                          <p:cTn id="59" fill="hold">
                            <p:stCondLst>
                              <p:cond delay="4000"/>
                            </p:stCondLst>
                            <p:childTnLst>
                              <p:par>
                                <p:cTn id="60" presetID="53" presetClass="entr" presetSubtype="16"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p:cTn id="62" dur="500" fill="hold"/>
                                        <p:tgtEl>
                                          <p:spTgt spid="38"/>
                                        </p:tgtEl>
                                        <p:attrNameLst>
                                          <p:attrName>ppt_w</p:attrName>
                                        </p:attrNameLst>
                                      </p:cBhvr>
                                      <p:tavLst>
                                        <p:tav tm="0">
                                          <p:val>
                                            <p:fltVal val="0"/>
                                          </p:val>
                                        </p:tav>
                                        <p:tav tm="100000">
                                          <p:val>
                                            <p:strVal val="#ppt_w"/>
                                          </p:val>
                                        </p:tav>
                                      </p:tavLst>
                                    </p:anim>
                                    <p:anim calcmode="lin" valueType="num">
                                      <p:cBhvr>
                                        <p:cTn id="63" dur="500" fill="hold"/>
                                        <p:tgtEl>
                                          <p:spTgt spid="38"/>
                                        </p:tgtEl>
                                        <p:attrNameLst>
                                          <p:attrName>ppt_h</p:attrName>
                                        </p:attrNameLst>
                                      </p:cBhvr>
                                      <p:tavLst>
                                        <p:tav tm="0">
                                          <p:val>
                                            <p:fltVal val="0"/>
                                          </p:val>
                                        </p:tav>
                                        <p:tav tm="100000">
                                          <p:val>
                                            <p:strVal val="#ppt_h"/>
                                          </p:val>
                                        </p:tav>
                                      </p:tavLst>
                                    </p:anim>
                                    <p:animEffect transition="in" filter="fade">
                                      <p:cBhvr>
                                        <p:cTn id="64" dur="500"/>
                                        <p:tgtEl>
                                          <p:spTgt spid="3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500"/>
                                        <p:tgtEl>
                                          <p:spTgt spid="50"/>
                                        </p:tgtEl>
                                      </p:cBhvr>
                                    </p:animEffect>
                                  </p:childTnLst>
                                </p:cTn>
                              </p:par>
                            </p:childTnLst>
                          </p:cTn>
                        </p:par>
                        <p:par>
                          <p:cTn id="68" fill="hold">
                            <p:stCondLst>
                              <p:cond delay="4500"/>
                            </p:stCondLst>
                            <p:childTnLst>
                              <p:par>
                                <p:cTn id="69" presetID="53" presetClass="entr" presetSubtype="16" fill="hold" nodeType="after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p:cTn id="71" dur="500" fill="hold"/>
                                        <p:tgtEl>
                                          <p:spTgt spid="34"/>
                                        </p:tgtEl>
                                        <p:attrNameLst>
                                          <p:attrName>ppt_w</p:attrName>
                                        </p:attrNameLst>
                                      </p:cBhvr>
                                      <p:tavLst>
                                        <p:tav tm="0">
                                          <p:val>
                                            <p:fltVal val="0"/>
                                          </p:val>
                                        </p:tav>
                                        <p:tav tm="100000">
                                          <p:val>
                                            <p:strVal val="#ppt_w"/>
                                          </p:val>
                                        </p:tav>
                                      </p:tavLst>
                                    </p:anim>
                                    <p:anim calcmode="lin" valueType="num">
                                      <p:cBhvr>
                                        <p:cTn id="72" dur="500" fill="hold"/>
                                        <p:tgtEl>
                                          <p:spTgt spid="34"/>
                                        </p:tgtEl>
                                        <p:attrNameLst>
                                          <p:attrName>ppt_h</p:attrName>
                                        </p:attrNameLst>
                                      </p:cBhvr>
                                      <p:tavLst>
                                        <p:tav tm="0">
                                          <p:val>
                                            <p:fltVal val="0"/>
                                          </p:val>
                                        </p:tav>
                                        <p:tav tm="100000">
                                          <p:val>
                                            <p:strVal val="#ppt_h"/>
                                          </p:val>
                                        </p:tav>
                                      </p:tavLst>
                                    </p:anim>
                                    <p:animEffect transition="in" filter="fade">
                                      <p:cBhvr>
                                        <p:cTn id="73" dur="500"/>
                                        <p:tgtEl>
                                          <p:spTgt spid="34"/>
                                        </p:tgtEl>
                                      </p:cBhvr>
                                    </p:animEffect>
                                  </p:childTnLst>
                                </p:cTn>
                              </p:par>
                            </p:childTnLst>
                          </p:cTn>
                        </p:par>
                        <p:par>
                          <p:cTn id="74" fill="hold">
                            <p:stCondLst>
                              <p:cond delay="5000"/>
                            </p:stCondLst>
                            <p:childTnLst>
                              <p:par>
                                <p:cTn id="75" presetID="53" presetClass="entr" presetSubtype="16" fill="hold" grpId="0"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p:cTn id="77" dur="500" fill="hold"/>
                                        <p:tgtEl>
                                          <p:spTgt spid="39"/>
                                        </p:tgtEl>
                                        <p:attrNameLst>
                                          <p:attrName>ppt_w</p:attrName>
                                        </p:attrNameLst>
                                      </p:cBhvr>
                                      <p:tavLst>
                                        <p:tav tm="0">
                                          <p:val>
                                            <p:fltVal val="0"/>
                                          </p:val>
                                        </p:tav>
                                        <p:tav tm="100000">
                                          <p:val>
                                            <p:strVal val="#ppt_w"/>
                                          </p:val>
                                        </p:tav>
                                      </p:tavLst>
                                    </p:anim>
                                    <p:anim calcmode="lin" valueType="num">
                                      <p:cBhvr>
                                        <p:cTn id="78" dur="500" fill="hold"/>
                                        <p:tgtEl>
                                          <p:spTgt spid="39"/>
                                        </p:tgtEl>
                                        <p:attrNameLst>
                                          <p:attrName>ppt_h</p:attrName>
                                        </p:attrNameLst>
                                      </p:cBhvr>
                                      <p:tavLst>
                                        <p:tav tm="0">
                                          <p:val>
                                            <p:fltVal val="0"/>
                                          </p:val>
                                        </p:tav>
                                        <p:tav tm="100000">
                                          <p:val>
                                            <p:strVal val="#ppt_h"/>
                                          </p:val>
                                        </p:tav>
                                      </p:tavLst>
                                    </p:anim>
                                    <p:animEffect transition="in" filter="fade">
                                      <p:cBhvr>
                                        <p:cTn id="79" dur="500"/>
                                        <p:tgtEl>
                                          <p:spTgt spid="3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left)">
                                      <p:cBhvr>
                                        <p:cTn id="82" dur="500"/>
                                        <p:tgtEl>
                                          <p:spTgt spid="49"/>
                                        </p:tgtEl>
                                      </p:cBhvr>
                                    </p:animEffect>
                                  </p:childTnLst>
                                </p:cTn>
                              </p:par>
                            </p:childTnLst>
                          </p:cTn>
                        </p:par>
                        <p:par>
                          <p:cTn id="83" fill="hold">
                            <p:stCondLst>
                              <p:cond delay="5500"/>
                            </p:stCondLst>
                            <p:childTnLst>
                              <p:par>
                                <p:cTn id="84" presetID="53" presetClass="entr" presetSubtype="16"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animEffect transition="in" filter="fade">
                                      <p:cBhvr>
                                        <p:cTn id="88" dur="500"/>
                                        <p:tgtEl>
                                          <p:spTgt spid="35"/>
                                        </p:tgtEl>
                                      </p:cBhvr>
                                    </p:animEffect>
                                  </p:childTnLst>
                                </p:cTn>
                              </p:par>
                            </p:childTnLst>
                          </p:cTn>
                        </p:par>
                        <p:par>
                          <p:cTn id="89" fill="hold">
                            <p:stCondLst>
                              <p:cond delay="6000"/>
                            </p:stCondLst>
                            <p:childTnLst>
                              <p:par>
                                <p:cTn id="90" presetID="53" presetClass="entr" presetSubtype="16"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p:cTn id="92" dur="500" fill="hold"/>
                                        <p:tgtEl>
                                          <p:spTgt spid="40"/>
                                        </p:tgtEl>
                                        <p:attrNameLst>
                                          <p:attrName>ppt_w</p:attrName>
                                        </p:attrNameLst>
                                      </p:cBhvr>
                                      <p:tavLst>
                                        <p:tav tm="0">
                                          <p:val>
                                            <p:fltVal val="0"/>
                                          </p:val>
                                        </p:tav>
                                        <p:tav tm="100000">
                                          <p:val>
                                            <p:strVal val="#ppt_w"/>
                                          </p:val>
                                        </p:tav>
                                      </p:tavLst>
                                    </p:anim>
                                    <p:anim calcmode="lin" valueType="num">
                                      <p:cBhvr>
                                        <p:cTn id="93" dur="500" fill="hold"/>
                                        <p:tgtEl>
                                          <p:spTgt spid="40"/>
                                        </p:tgtEl>
                                        <p:attrNameLst>
                                          <p:attrName>ppt_h</p:attrName>
                                        </p:attrNameLst>
                                      </p:cBhvr>
                                      <p:tavLst>
                                        <p:tav tm="0">
                                          <p:val>
                                            <p:fltVal val="0"/>
                                          </p:val>
                                        </p:tav>
                                        <p:tav tm="100000">
                                          <p:val>
                                            <p:strVal val="#ppt_h"/>
                                          </p:val>
                                        </p:tav>
                                      </p:tavLst>
                                    </p:anim>
                                    <p:animEffect transition="in" filter="fade">
                                      <p:cBhvr>
                                        <p:cTn id="94" dur="500"/>
                                        <p:tgtEl>
                                          <p:spTgt spid="40"/>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wipe(left)">
                                      <p:cBhvr>
                                        <p:cTn id="97" dur="500"/>
                                        <p:tgtEl>
                                          <p:spTgt spid="48"/>
                                        </p:tgtEl>
                                      </p:cBhvr>
                                    </p:animEffect>
                                  </p:childTnLst>
                                </p:cTn>
                              </p:par>
                            </p:childTnLst>
                          </p:cTn>
                        </p:par>
                        <p:par>
                          <p:cTn id="98" fill="hold">
                            <p:stCondLst>
                              <p:cond delay="6500"/>
                            </p:stCondLst>
                            <p:childTnLst>
                              <p:par>
                                <p:cTn id="99" presetID="21" presetClass="entr" presetSubtype="1" fill="hold" nodeType="afterEffect">
                                  <p:stCondLst>
                                    <p:cond delay="0"/>
                                  </p:stCondLst>
                                  <p:childTnLst>
                                    <p:set>
                                      <p:cBhvr>
                                        <p:cTn id="100" dur="1" fill="hold">
                                          <p:stCondLst>
                                            <p:cond delay="0"/>
                                          </p:stCondLst>
                                        </p:cTn>
                                        <p:tgtEl>
                                          <p:spTgt spid="2"/>
                                        </p:tgtEl>
                                        <p:attrNameLst>
                                          <p:attrName>style.visibility</p:attrName>
                                        </p:attrNameLst>
                                      </p:cBhvr>
                                      <p:to>
                                        <p:strVal val="visible"/>
                                      </p:to>
                                    </p:set>
                                    <p:animEffect transition="in" filter="wheel(1)">
                                      <p:cBhvr>
                                        <p:cTn id="10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p:bldP spid="37" grpId="0"/>
      <p:bldP spid="38" grpId="0"/>
      <p:bldP spid="39" grpId="0"/>
      <p:bldP spid="40" grpId="0"/>
      <p:bldP spid="44" grpId="0"/>
      <p:bldP spid="45" grpId="0"/>
      <p:bldP spid="46" grpId="0"/>
      <p:bldP spid="47" grpId="0"/>
      <p:bldP spid="48"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10835-C6AC-BD08-F400-E555AFD152B0}"/>
            </a:ext>
          </a:extLst>
        </p:cNvPr>
        <p:cNvGrpSpPr/>
        <p:nvPr/>
      </p:nvGrpSpPr>
      <p:grpSpPr>
        <a:xfrm>
          <a:off x="0" y="0"/>
          <a:ext cx="0" cy="0"/>
          <a:chOff x="0" y="0"/>
          <a:chExt cx="0" cy="0"/>
        </a:xfrm>
      </p:grpSpPr>
      <p:sp>
        <p:nvSpPr>
          <p:cNvPr id="5" name="Oval 5">
            <a:extLst>
              <a:ext uri="{FF2B5EF4-FFF2-40B4-BE49-F238E27FC236}">
                <a16:creationId xmlns:a16="http://schemas.microsoft.com/office/drawing/2014/main" id="{E3B6F2FE-8E69-70FE-92CE-9E675559D92F}"/>
              </a:ext>
            </a:extLst>
          </p:cNvPr>
          <p:cNvSpPr>
            <a:spLocks noChangeArrowheads="1"/>
          </p:cNvSpPr>
          <p:nvPr/>
        </p:nvSpPr>
        <p:spPr bwMode="auto">
          <a:xfrm>
            <a:off x="4868600" y="4805573"/>
            <a:ext cx="662266" cy="665043"/>
          </a:xfrm>
          <a:prstGeom prst="ellipse">
            <a:avLst/>
          </a:prstGeom>
          <a:solidFill>
            <a:schemeClr val="accent5"/>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5</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7" name="Oval 7">
            <a:extLst>
              <a:ext uri="{FF2B5EF4-FFF2-40B4-BE49-F238E27FC236}">
                <a16:creationId xmlns:a16="http://schemas.microsoft.com/office/drawing/2014/main" id="{CEBF643C-F243-CFB5-D9D0-CE051759D5A2}"/>
              </a:ext>
            </a:extLst>
          </p:cNvPr>
          <p:cNvSpPr>
            <a:spLocks noChangeArrowheads="1"/>
          </p:cNvSpPr>
          <p:nvPr/>
        </p:nvSpPr>
        <p:spPr bwMode="auto">
          <a:xfrm>
            <a:off x="4095263" y="3889230"/>
            <a:ext cx="663654" cy="665043"/>
          </a:xfrm>
          <a:prstGeom prst="ellipse">
            <a:avLst/>
          </a:prstGeom>
          <a:solidFill>
            <a:schemeClr val="accent4"/>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6</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9" name="Oval 9">
            <a:extLst>
              <a:ext uri="{FF2B5EF4-FFF2-40B4-BE49-F238E27FC236}">
                <a16:creationId xmlns:a16="http://schemas.microsoft.com/office/drawing/2014/main" id="{D6B79773-5BE5-4A08-43FA-5DBCB5B5CD68}"/>
              </a:ext>
            </a:extLst>
          </p:cNvPr>
          <p:cNvSpPr>
            <a:spLocks noChangeArrowheads="1"/>
          </p:cNvSpPr>
          <p:nvPr/>
        </p:nvSpPr>
        <p:spPr bwMode="auto">
          <a:xfrm>
            <a:off x="3509360" y="2975665"/>
            <a:ext cx="665043" cy="665043"/>
          </a:xfrm>
          <a:prstGeom prst="ellipse">
            <a:avLst/>
          </a:prstGeom>
          <a:solidFill>
            <a:schemeClr val="accent3"/>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7</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11" name="Oval 11">
            <a:extLst>
              <a:ext uri="{FF2B5EF4-FFF2-40B4-BE49-F238E27FC236}">
                <a16:creationId xmlns:a16="http://schemas.microsoft.com/office/drawing/2014/main" id="{2667C25A-5713-3ADA-0A62-61F0838A09F7}"/>
              </a:ext>
            </a:extLst>
          </p:cNvPr>
          <p:cNvSpPr>
            <a:spLocks noChangeArrowheads="1"/>
          </p:cNvSpPr>
          <p:nvPr/>
        </p:nvSpPr>
        <p:spPr bwMode="auto">
          <a:xfrm>
            <a:off x="4095263" y="2060711"/>
            <a:ext cx="663654" cy="665043"/>
          </a:xfrm>
          <a:prstGeom prst="ellipse">
            <a:avLst/>
          </a:prstGeom>
          <a:solidFill>
            <a:schemeClr val="accent2"/>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8</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17" name="Oval 17">
            <a:extLst>
              <a:ext uri="{FF2B5EF4-FFF2-40B4-BE49-F238E27FC236}">
                <a16:creationId xmlns:a16="http://schemas.microsoft.com/office/drawing/2014/main" id="{1CFDD2F7-8482-E29D-0704-DAE6378A0318}"/>
              </a:ext>
            </a:extLst>
          </p:cNvPr>
          <p:cNvSpPr>
            <a:spLocks noChangeArrowheads="1"/>
          </p:cNvSpPr>
          <p:nvPr/>
        </p:nvSpPr>
        <p:spPr bwMode="auto">
          <a:xfrm>
            <a:off x="7442689" y="2073014"/>
            <a:ext cx="665043" cy="665043"/>
          </a:xfrm>
          <a:prstGeom prst="ellipse">
            <a:avLst/>
          </a:prstGeom>
          <a:solidFill>
            <a:schemeClr val="accent2"/>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1</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19" name="Oval 19">
            <a:extLst>
              <a:ext uri="{FF2B5EF4-FFF2-40B4-BE49-F238E27FC236}">
                <a16:creationId xmlns:a16="http://schemas.microsoft.com/office/drawing/2014/main" id="{9388970F-3D35-6E95-7A9E-F3F872CCA9E1}"/>
              </a:ext>
            </a:extLst>
          </p:cNvPr>
          <p:cNvSpPr>
            <a:spLocks noChangeArrowheads="1"/>
          </p:cNvSpPr>
          <p:nvPr/>
        </p:nvSpPr>
        <p:spPr bwMode="auto">
          <a:xfrm>
            <a:off x="8004991" y="2975665"/>
            <a:ext cx="665043" cy="665043"/>
          </a:xfrm>
          <a:prstGeom prst="ellipse">
            <a:avLst/>
          </a:prstGeom>
          <a:solidFill>
            <a:schemeClr val="accent3"/>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2</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21" name="Oval 21">
            <a:extLst>
              <a:ext uri="{FF2B5EF4-FFF2-40B4-BE49-F238E27FC236}">
                <a16:creationId xmlns:a16="http://schemas.microsoft.com/office/drawing/2014/main" id="{77553AC4-FD15-35E0-2307-B5F4E3F123AC}"/>
              </a:ext>
            </a:extLst>
          </p:cNvPr>
          <p:cNvSpPr>
            <a:spLocks noChangeArrowheads="1"/>
          </p:cNvSpPr>
          <p:nvPr/>
        </p:nvSpPr>
        <p:spPr bwMode="auto">
          <a:xfrm>
            <a:off x="7442689" y="3889230"/>
            <a:ext cx="665043" cy="665043"/>
          </a:xfrm>
          <a:prstGeom prst="ellipse">
            <a:avLst/>
          </a:prstGeom>
          <a:solidFill>
            <a:schemeClr val="accent4"/>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3</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23" name="Oval 23">
            <a:extLst>
              <a:ext uri="{FF2B5EF4-FFF2-40B4-BE49-F238E27FC236}">
                <a16:creationId xmlns:a16="http://schemas.microsoft.com/office/drawing/2014/main" id="{BD1D3F53-9E61-2001-699A-D3A76A26BAF1}"/>
              </a:ext>
            </a:extLst>
          </p:cNvPr>
          <p:cNvSpPr>
            <a:spLocks noChangeArrowheads="1"/>
          </p:cNvSpPr>
          <p:nvPr/>
        </p:nvSpPr>
        <p:spPr bwMode="auto">
          <a:xfrm>
            <a:off x="6648526" y="4805573"/>
            <a:ext cx="665043" cy="665043"/>
          </a:xfrm>
          <a:prstGeom prst="ellipse">
            <a:avLst/>
          </a:prstGeom>
          <a:solidFill>
            <a:schemeClr val="accent5"/>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4</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26" name="Freeform 26">
            <a:extLst>
              <a:ext uri="{FF2B5EF4-FFF2-40B4-BE49-F238E27FC236}">
                <a16:creationId xmlns:a16="http://schemas.microsoft.com/office/drawing/2014/main" id="{733B7E14-3D96-BFDC-6586-7F1FE9737DDA}"/>
              </a:ext>
            </a:extLst>
          </p:cNvPr>
          <p:cNvSpPr>
            <a:spLocks noEditPoints="1"/>
          </p:cNvSpPr>
          <p:nvPr/>
        </p:nvSpPr>
        <p:spPr bwMode="auto">
          <a:xfrm>
            <a:off x="3991133" y="1959358"/>
            <a:ext cx="867749" cy="866360"/>
          </a:xfrm>
          <a:custGeom>
            <a:avLst/>
            <a:gdLst>
              <a:gd name="T0" fmla="*/ 202 w 446"/>
              <a:gd name="T1" fmla="*/ 437 h 446"/>
              <a:gd name="T2" fmla="*/ 212 w 446"/>
              <a:gd name="T3" fmla="*/ 446 h 446"/>
              <a:gd name="T4" fmla="*/ 254 w 446"/>
              <a:gd name="T5" fmla="*/ 426 h 446"/>
              <a:gd name="T6" fmla="*/ 255 w 446"/>
              <a:gd name="T7" fmla="*/ 444 h 446"/>
              <a:gd name="T8" fmla="*/ 160 w 446"/>
              <a:gd name="T9" fmla="*/ 428 h 446"/>
              <a:gd name="T10" fmla="*/ 169 w 446"/>
              <a:gd name="T11" fmla="*/ 440 h 446"/>
              <a:gd name="T12" fmla="*/ 294 w 446"/>
              <a:gd name="T13" fmla="*/ 415 h 446"/>
              <a:gd name="T14" fmla="*/ 297 w 446"/>
              <a:gd name="T15" fmla="*/ 434 h 446"/>
              <a:gd name="T16" fmla="*/ 120 w 446"/>
              <a:gd name="T17" fmla="*/ 411 h 446"/>
              <a:gd name="T18" fmla="*/ 129 w 446"/>
              <a:gd name="T19" fmla="*/ 425 h 446"/>
              <a:gd name="T20" fmla="*/ 331 w 446"/>
              <a:gd name="T21" fmla="*/ 397 h 446"/>
              <a:gd name="T22" fmla="*/ 336 w 446"/>
              <a:gd name="T23" fmla="*/ 415 h 446"/>
              <a:gd name="T24" fmla="*/ 84 w 446"/>
              <a:gd name="T25" fmla="*/ 387 h 446"/>
              <a:gd name="T26" fmla="*/ 92 w 446"/>
              <a:gd name="T27" fmla="*/ 402 h 446"/>
              <a:gd name="T28" fmla="*/ 364 w 446"/>
              <a:gd name="T29" fmla="*/ 372 h 446"/>
              <a:gd name="T30" fmla="*/ 370 w 446"/>
              <a:gd name="T31" fmla="*/ 388 h 446"/>
              <a:gd name="T32" fmla="*/ 54 w 446"/>
              <a:gd name="T33" fmla="*/ 356 h 446"/>
              <a:gd name="T34" fmla="*/ 61 w 446"/>
              <a:gd name="T35" fmla="*/ 372 h 446"/>
              <a:gd name="T36" fmla="*/ 391 w 446"/>
              <a:gd name="T37" fmla="*/ 340 h 446"/>
              <a:gd name="T38" fmla="*/ 398 w 446"/>
              <a:gd name="T39" fmla="*/ 356 h 446"/>
              <a:gd name="T40" fmla="*/ 31 w 446"/>
              <a:gd name="T41" fmla="*/ 319 h 446"/>
              <a:gd name="T42" fmla="*/ 36 w 446"/>
              <a:gd name="T43" fmla="*/ 337 h 446"/>
              <a:gd name="T44" fmla="*/ 411 w 446"/>
              <a:gd name="T45" fmla="*/ 304 h 446"/>
              <a:gd name="T46" fmla="*/ 420 w 446"/>
              <a:gd name="T47" fmla="*/ 318 h 446"/>
              <a:gd name="T48" fmla="*/ 15 w 446"/>
              <a:gd name="T49" fmla="*/ 278 h 446"/>
              <a:gd name="T50" fmla="*/ 18 w 446"/>
              <a:gd name="T51" fmla="*/ 297 h 446"/>
              <a:gd name="T52" fmla="*/ 424 w 446"/>
              <a:gd name="T53" fmla="*/ 264 h 446"/>
              <a:gd name="T54" fmla="*/ 433 w 446"/>
              <a:gd name="T55" fmla="*/ 276 h 446"/>
              <a:gd name="T56" fmla="*/ 9 w 446"/>
              <a:gd name="T57" fmla="*/ 235 h 446"/>
              <a:gd name="T58" fmla="*/ 10 w 446"/>
              <a:gd name="T59" fmla="*/ 255 h 446"/>
              <a:gd name="T60" fmla="*/ 428 w 446"/>
              <a:gd name="T61" fmla="*/ 222 h 446"/>
              <a:gd name="T62" fmla="*/ 437 w 446"/>
              <a:gd name="T63" fmla="*/ 233 h 446"/>
              <a:gd name="T64" fmla="*/ 1 w 446"/>
              <a:gd name="T65" fmla="*/ 200 h 446"/>
              <a:gd name="T66" fmla="*/ 10 w 446"/>
              <a:gd name="T67" fmla="*/ 211 h 446"/>
              <a:gd name="T68" fmla="*/ 431 w 446"/>
              <a:gd name="T69" fmla="*/ 170 h 446"/>
              <a:gd name="T70" fmla="*/ 433 w 446"/>
              <a:gd name="T71" fmla="*/ 189 h 446"/>
              <a:gd name="T72" fmla="*/ 10 w 446"/>
              <a:gd name="T73" fmla="*/ 156 h 446"/>
              <a:gd name="T74" fmla="*/ 18 w 446"/>
              <a:gd name="T75" fmla="*/ 169 h 446"/>
              <a:gd name="T76" fmla="*/ 416 w 446"/>
              <a:gd name="T77" fmla="*/ 129 h 446"/>
              <a:gd name="T78" fmla="*/ 420 w 446"/>
              <a:gd name="T79" fmla="*/ 148 h 446"/>
              <a:gd name="T80" fmla="*/ 28 w 446"/>
              <a:gd name="T81" fmla="*/ 114 h 446"/>
              <a:gd name="T82" fmla="*/ 35 w 446"/>
              <a:gd name="T83" fmla="*/ 129 h 446"/>
              <a:gd name="T84" fmla="*/ 393 w 446"/>
              <a:gd name="T85" fmla="*/ 93 h 446"/>
              <a:gd name="T86" fmla="*/ 399 w 446"/>
              <a:gd name="T87" fmla="*/ 110 h 446"/>
              <a:gd name="T88" fmla="*/ 53 w 446"/>
              <a:gd name="T89" fmla="*/ 77 h 446"/>
              <a:gd name="T90" fmla="*/ 60 w 446"/>
              <a:gd name="T91" fmla="*/ 93 h 446"/>
              <a:gd name="T92" fmla="*/ 363 w 446"/>
              <a:gd name="T93" fmla="*/ 61 h 446"/>
              <a:gd name="T94" fmla="*/ 370 w 446"/>
              <a:gd name="T95" fmla="*/ 77 h 446"/>
              <a:gd name="T96" fmla="*/ 86 w 446"/>
              <a:gd name="T97" fmla="*/ 46 h 446"/>
              <a:gd name="T98" fmla="*/ 91 w 446"/>
              <a:gd name="T99" fmla="*/ 63 h 446"/>
              <a:gd name="T100" fmla="*/ 328 w 446"/>
              <a:gd name="T101" fmla="*/ 36 h 446"/>
              <a:gd name="T102" fmla="*/ 336 w 446"/>
              <a:gd name="T103" fmla="*/ 51 h 446"/>
              <a:gd name="T104" fmla="*/ 125 w 446"/>
              <a:gd name="T105" fmla="*/ 22 h 446"/>
              <a:gd name="T106" fmla="*/ 128 w 446"/>
              <a:gd name="T107" fmla="*/ 40 h 446"/>
              <a:gd name="T108" fmla="*/ 288 w 446"/>
              <a:gd name="T109" fmla="*/ 19 h 446"/>
              <a:gd name="T110" fmla="*/ 298 w 446"/>
              <a:gd name="T111" fmla="*/ 31 h 446"/>
              <a:gd name="T112" fmla="*/ 167 w 446"/>
              <a:gd name="T113" fmla="*/ 7 h 446"/>
              <a:gd name="T114" fmla="*/ 169 w 446"/>
              <a:gd name="T115" fmla="*/ 25 h 446"/>
              <a:gd name="T116" fmla="*/ 246 w 446"/>
              <a:gd name="T117" fmla="*/ 10 h 446"/>
              <a:gd name="T118" fmla="*/ 256 w 446"/>
              <a:gd name="T119" fmla="*/ 21 h 446"/>
              <a:gd name="T120" fmla="*/ 212 w 446"/>
              <a:gd name="T121" fmla="*/ 0 h 446"/>
              <a:gd name="T122" fmla="*/ 211 w 446"/>
              <a:gd name="T123" fmla="*/ 1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6" h="446">
                <a:moveTo>
                  <a:pt x="212" y="446"/>
                </a:moveTo>
                <a:cubicBezTo>
                  <a:pt x="212" y="446"/>
                  <a:pt x="212" y="446"/>
                  <a:pt x="212" y="446"/>
                </a:cubicBezTo>
                <a:cubicBezTo>
                  <a:pt x="211" y="446"/>
                  <a:pt x="211" y="446"/>
                  <a:pt x="211" y="446"/>
                </a:cubicBezTo>
                <a:cubicBezTo>
                  <a:pt x="206" y="446"/>
                  <a:pt x="202" y="442"/>
                  <a:pt x="202" y="437"/>
                </a:cubicBezTo>
                <a:cubicBezTo>
                  <a:pt x="202" y="432"/>
                  <a:pt x="207" y="428"/>
                  <a:pt x="212" y="428"/>
                </a:cubicBezTo>
                <a:cubicBezTo>
                  <a:pt x="213" y="428"/>
                  <a:pt x="213" y="428"/>
                  <a:pt x="213" y="428"/>
                </a:cubicBezTo>
                <a:cubicBezTo>
                  <a:pt x="218" y="428"/>
                  <a:pt x="222" y="433"/>
                  <a:pt x="221" y="438"/>
                </a:cubicBezTo>
                <a:cubicBezTo>
                  <a:pt x="221" y="443"/>
                  <a:pt x="217" y="446"/>
                  <a:pt x="212" y="446"/>
                </a:cubicBezTo>
                <a:close/>
                <a:moveTo>
                  <a:pt x="255" y="444"/>
                </a:moveTo>
                <a:cubicBezTo>
                  <a:pt x="250" y="444"/>
                  <a:pt x="246" y="441"/>
                  <a:pt x="246" y="437"/>
                </a:cubicBezTo>
                <a:cubicBezTo>
                  <a:pt x="245" y="431"/>
                  <a:pt x="248" y="427"/>
                  <a:pt x="253" y="426"/>
                </a:cubicBezTo>
                <a:cubicBezTo>
                  <a:pt x="254" y="426"/>
                  <a:pt x="254" y="426"/>
                  <a:pt x="254" y="426"/>
                </a:cubicBezTo>
                <a:cubicBezTo>
                  <a:pt x="259" y="425"/>
                  <a:pt x="264" y="429"/>
                  <a:pt x="265" y="434"/>
                </a:cubicBezTo>
                <a:cubicBezTo>
                  <a:pt x="265" y="439"/>
                  <a:pt x="262" y="443"/>
                  <a:pt x="257" y="444"/>
                </a:cubicBezTo>
                <a:cubicBezTo>
                  <a:pt x="256" y="444"/>
                  <a:pt x="256" y="444"/>
                  <a:pt x="256" y="444"/>
                </a:cubicBezTo>
                <a:cubicBezTo>
                  <a:pt x="256" y="444"/>
                  <a:pt x="255" y="444"/>
                  <a:pt x="255" y="444"/>
                </a:cubicBezTo>
                <a:close/>
                <a:moveTo>
                  <a:pt x="169" y="440"/>
                </a:moveTo>
                <a:cubicBezTo>
                  <a:pt x="169" y="440"/>
                  <a:pt x="168" y="440"/>
                  <a:pt x="167" y="440"/>
                </a:cubicBezTo>
                <a:cubicBezTo>
                  <a:pt x="166" y="439"/>
                  <a:pt x="166" y="439"/>
                  <a:pt x="166" y="439"/>
                </a:cubicBezTo>
                <a:cubicBezTo>
                  <a:pt x="161" y="438"/>
                  <a:pt x="158" y="433"/>
                  <a:pt x="160" y="428"/>
                </a:cubicBezTo>
                <a:cubicBezTo>
                  <a:pt x="161" y="423"/>
                  <a:pt x="166" y="420"/>
                  <a:pt x="171" y="422"/>
                </a:cubicBezTo>
                <a:cubicBezTo>
                  <a:pt x="172" y="422"/>
                  <a:pt x="172" y="422"/>
                  <a:pt x="172" y="422"/>
                </a:cubicBezTo>
                <a:cubicBezTo>
                  <a:pt x="177" y="423"/>
                  <a:pt x="180" y="428"/>
                  <a:pt x="178" y="433"/>
                </a:cubicBezTo>
                <a:cubicBezTo>
                  <a:pt x="177" y="437"/>
                  <a:pt x="174" y="440"/>
                  <a:pt x="169" y="440"/>
                </a:cubicBezTo>
                <a:close/>
                <a:moveTo>
                  <a:pt x="297" y="434"/>
                </a:moveTo>
                <a:cubicBezTo>
                  <a:pt x="293" y="434"/>
                  <a:pt x="289" y="431"/>
                  <a:pt x="288" y="428"/>
                </a:cubicBezTo>
                <a:cubicBezTo>
                  <a:pt x="286" y="423"/>
                  <a:pt x="289" y="418"/>
                  <a:pt x="293" y="416"/>
                </a:cubicBezTo>
                <a:cubicBezTo>
                  <a:pt x="294" y="415"/>
                  <a:pt x="294" y="415"/>
                  <a:pt x="294" y="415"/>
                </a:cubicBezTo>
                <a:cubicBezTo>
                  <a:pt x="299" y="414"/>
                  <a:pt x="304" y="416"/>
                  <a:pt x="306" y="421"/>
                </a:cubicBezTo>
                <a:cubicBezTo>
                  <a:pt x="308" y="426"/>
                  <a:pt x="305" y="431"/>
                  <a:pt x="301" y="433"/>
                </a:cubicBezTo>
                <a:cubicBezTo>
                  <a:pt x="300" y="433"/>
                  <a:pt x="300" y="433"/>
                  <a:pt x="300" y="433"/>
                </a:cubicBezTo>
                <a:cubicBezTo>
                  <a:pt x="299" y="434"/>
                  <a:pt x="298" y="434"/>
                  <a:pt x="297" y="434"/>
                </a:cubicBezTo>
                <a:close/>
                <a:moveTo>
                  <a:pt x="129" y="425"/>
                </a:moveTo>
                <a:cubicBezTo>
                  <a:pt x="127" y="425"/>
                  <a:pt x="126" y="425"/>
                  <a:pt x="125" y="424"/>
                </a:cubicBezTo>
                <a:cubicBezTo>
                  <a:pt x="124" y="424"/>
                  <a:pt x="124" y="424"/>
                  <a:pt x="124" y="424"/>
                </a:cubicBezTo>
                <a:cubicBezTo>
                  <a:pt x="119" y="421"/>
                  <a:pt x="117" y="416"/>
                  <a:pt x="120" y="411"/>
                </a:cubicBezTo>
                <a:cubicBezTo>
                  <a:pt x="122" y="407"/>
                  <a:pt x="127" y="405"/>
                  <a:pt x="132" y="407"/>
                </a:cubicBezTo>
                <a:cubicBezTo>
                  <a:pt x="133" y="407"/>
                  <a:pt x="133" y="407"/>
                  <a:pt x="133" y="407"/>
                </a:cubicBezTo>
                <a:cubicBezTo>
                  <a:pt x="137" y="410"/>
                  <a:pt x="139" y="415"/>
                  <a:pt x="137" y="420"/>
                </a:cubicBezTo>
                <a:cubicBezTo>
                  <a:pt x="135" y="423"/>
                  <a:pt x="132" y="425"/>
                  <a:pt x="129" y="425"/>
                </a:cubicBezTo>
                <a:close/>
                <a:moveTo>
                  <a:pt x="336" y="415"/>
                </a:moveTo>
                <a:cubicBezTo>
                  <a:pt x="333" y="415"/>
                  <a:pt x="330" y="413"/>
                  <a:pt x="328" y="410"/>
                </a:cubicBezTo>
                <a:cubicBezTo>
                  <a:pt x="325" y="406"/>
                  <a:pt x="326" y="400"/>
                  <a:pt x="331" y="398"/>
                </a:cubicBezTo>
                <a:cubicBezTo>
                  <a:pt x="331" y="397"/>
                  <a:pt x="331" y="397"/>
                  <a:pt x="331" y="397"/>
                </a:cubicBezTo>
                <a:cubicBezTo>
                  <a:pt x="336" y="394"/>
                  <a:pt x="342" y="396"/>
                  <a:pt x="344" y="400"/>
                </a:cubicBezTo>
                <a:cubicBezTo>
                  <a:pt x="347" y="404"/>
                  <a:pt x="346" y="410"/>
                  <a:pt x="341" y="413"/>
                </a:cubicBezTo>
                <a:cubicBezTo>
                  <a:pt x="341" y="413"/>
                  <a:pt x="341" y="413"/>
                  <a:pt x="341" y="413"/>
                </a:cubicBezTo>
                <a:cubicBezTo>
                  <a:pt x="339" y="414"/>
                  <a:pt x="338" y="415"/>
                  <a:pt x="336" y="415"/>
                </a:cubicBezTo>
                <a:close/>
                <a:moveTo>
                  <a:pt x="92" y="402"/>
                </a:moveTo>
                <a:cubicBezTo>
                  <a:pt x="90" y="402"/>
                  <a:pt x="88" y="401"/>
                  <a:pt x="86" y="400"/>
                </a:cubicBezTo>
                <a:cubicBezTo>
                  <a:pt x="86" y="400"/>
                  <a:pt x="86" y="400"/>
                  <a:pt x="86" y="400"/>
                </a:cubicBezTo>
                <a:cubicBezTo>
                  <a:pt x="82" y="396"/>
                  <a:pt x="81" y="391"/>
                  <a:pt x="84" y="387"/>
                </a:cubicBezTo>
                <a:cubicBezTo>
                  <a:pt x="87" y="383"/>
                  <a:pt x="93" y="382"/>
                  <a:pt x="97" y="385"/>
                </a:cubicBezTo>
                <a:cubicBezTo>
                  <a:pt x="98" y="386"/>
                  <a:pt x="98" y="386"/>
                  <a:pt x="98" y="386"/>
                </a:cubicBezTo>
                <a:cubicBezTo>
                  <a:pt x="102" y="389"/>
                  <a:pt x="102" y="394"/>
                  <a:pt x="99" y="399"/>
                </a:cubicBezTo>
                <a:cubicBezTo>
                  <a:pt x="97" y="401"/>
                  <a:pt x="95" y="402"/>
                  <a:pt x="92" y="402"/>
                </a:cubicBezTo>
                <a:close/>
                <a:moveTo>
                  <a:pt x="370" y="388"/>
                </a:moveTo>
                <a:cubicBezTo>
                  <a:pt x="368" y="388"/>
                  <a:pt x="365" y="387"/>
                  <a:pt x="363" y="385"/>
                </a:cubicBezTo>
                <a:cubicBezTo>
                  <a:pt x="360" y="382"/>
                  <a:pt x="360" y="376"/>
                  <a:pt x="364" y="372"/>
                </a:cubicBezTo>
                <a:cubicBezTo>
                  <a:pt x="364" y="372"/>
                  <a:pt x="364" y="372"/>
                  <a:pt x="364" y="372"/>
                </a:cubicBezTo>
                <a:cubicBezTo>
                  <a:pt x="368" y="368"/>
                  <a:pt x="374" y="368"/>
                  <a:pt x="377" y="372"/>
                </a:cubicBezTo>
                <a:cubicBezTo>
                  <a:pt x="381" y="376"/>
                  <a:pt x="381" y="382"/>
                  <a:pt x="377" y="385"/>
                </a:cubicBezTo>
                <a:cubicBezTo>
                  <a:pt x="376" y="386"/>
                  <a:pt x="376" y="386"/>
                  <a:pt x="376" y="386"/>
                </a:cubicBezTo>
                <a:cubicBezTo>
                  <a:pt x="375" y="387"/>
                  <a:pt x="372" y="388"/>
                  <a:pt x="370" y="388"/>
                </a:cubicBezTo>
                <a:close/>
                <a:moveTo>
                  <a:pt x="61" y="372"/>
                </a:moveTo>
                <a:cubicBezTo>
                  <a:pt x="58" y="372"/>
                  <a:pt x="55" y="371"/>
                  <a:pt x="54" y="369"/>
                </a:cubicBezTo>
                <a:cubicBezTo>
                  <a:pt x="53" y="369"/>
                  <a:pt x="53" y="369"/>
                  <a:pt x="53" y="369"/>
                </a:cubicBezTo>
                <a:cubicBezTo>
                  <a:pt x="50" y="365"/>
                  <a:pt x="50" y="359"/>
                  <a:pt x="54" y="356"/>
                </a:cubicBezTo>
                <a:cubicBezTo>
                  <a:pt x="58" y="352"/>
                  <a:pt x="64" y="352"/>
                  <a:pt x="67" y="356"/>
                </a:cubicBezTo>
                <a:cubicBezTo>
                  <a:pt x="67" y="357"/>
                  <a:pt x="67" y="357"/>
                  <a:pt x="67" y="357"/>
                </a:cubicBezTo>
                <a:cubicBezTo>
                  <a:pt x="71" y="361"/>
                  <a:pt x="70" y="367"/>
                  <a:pt x="67" y="370"/>
                </a:cubicBezTo>
                <a:cubicBezTo>
                  <a:pt x="65" y="372"/>
                  <a:pt x="63" y="372"/>
                  <a:pt x="61" y="372"/>
                </a:cubicBezTo>
                <a:close/>
                <a:moveTo>
                  <a:pt x="398" y="356"/>
                </a:moveTo>
                <a:cubicBezTo>
                  <a:pt x="396" y="356"/>
                  <a:pt x="395" y="355"/>
                  <a:pt x="393" y="354"/>
                </a:cubicBezTo>
                <a:cubicBezTo>
                  <a:pt x="389" y="351"/>
                  <a:pt x="388" y="345"/>
                  <a:pt x="391" y="341"/>
                </a:cubicBezTo>
                <a:cubicBezTo>
                  <a:pt x="391" y="340"/>
                  <a:pt x="391" y="340"/>
                  <a:pt x="391" y="340"/>
                </a:cubicBezTo>
                <a:cubicBezTo>
                  <a:pt x="394" y="336"/>
                  <a:pt x="400" y="335"/>
                  <a:pt x="404" y="338"/>
                </a:cubicBezTo>
                <a:cubicBezTo>
                  <a:pt x="408" y="341"/>
                  <a:pt x="409" y="347"/>
                  <a:pt x="406" y="351"/>
                </a:cubicBezTo>
                <a:cubicBezTo>
                  <a:pt x="406" y="352"/>
                  <a:pt x="406" y="352"/>
                  <a:pt x="406" y="352"/>
                </a:cubicBezTo>
                <a:cubicBezTo>
                  <a:pt x="404" y="354"/>
                  <a:pt x="401" y="356"/>
                  <a:pt x="398" y="356"/>
                </a:cubicBezTo>
                <a:close/>
                <a:moveTo>
                  <a:pt x="36" y="337"/>
                </a:moveTo>
                <a:cubicBezTo>
                  <a:pt x="32" y="337"/>
                  <a:pt x="29" y="335"/>
                  <a:pt x="28" y="332"/>
                </a:cubicBezTo>
                <a:cubicBezTo>
                  <a:pt x="27" y="331"/>
                  <a:pt x="27" y="331"/>
                  <a:pt x="27" y="331"/>
                </a:cubicBezTo>
                <a:cubicBezTo>
                  <a:pt x="25" y="327"/>
                  <a:pt x="26" y="321"/>
                  <a:pt x="31" y="319"/>
                </a:cubicBezTo>
                <a:cubicBezTo>
                  <a:pt x="35" y="316"/>
                  <a:pt x="41" y="318"/>
                  <a:pt x="43" y="322"/>
                </a:cubicBezTo>
                <a:cubicBezTo>
                  <a:pt x="44" y="323"/>
                  <a:pt x="44" y="323"/>
                  <a:pt x="44" y="323"/>
                </a:cubicBezTo>
                <a:cubicBezTo>
                  <a:pt x="46" y="327"/>
                  <a:pt x="45" y="333"/>
                  <a:pt x="40" y="336"/>
                </a:cubicBezTo>
                <a:cubicBezTo>
                  <a:pt x="39" y="336"/>
                  <a:pt x="37" y="337"/>
                  <a:pt x="36" y="337"/>
                </a:cubicBezTo>
                <a:close/>
                <a:moveTo>
                  <a:pt x="420" y="318"/>
                </a:moveTo>
                <a:cubicBezTo>
                  <a:pt x="418" y="318"/>
                  <a:pt x="417" y="317"/>
                  <a:pt x="416" y="317"/>
                </a:cubicBezTo>
                <a:cubicBezTo>
                  <a:pt x="411" y="315"/>
                  <a:pt x="409" y="309"/>
                  <a:pt x="411" y="305"/>
                </a:cubicBezTo>
                <a:cubicBezTo>
                  <a:pt x="411" y="304"/>
                  <a:pt x="411" y="304"/>
                  <a:pt x="411" y="304"/>
                </a:cubicBezTo>
                <a:cubicBezTo>
                  <a:pt x="413" y="299"/>
                  <a:pt x="419" y="297"/>
                  <a:pt x="424" y="299"/>
                </a:cubicBezTo>
                <a:cubicBezTo>
                  <a:pt x="428" y="301"/>
                  <a:pt x="430" y="307"/>
                  <a:pt x="428" y="311"/>
                </a:cubicBezTo>
                <a:cubicBezTo>
                  <a:pt x="428" y="312"/>
                  <a:pt x="428" y="312"/>
                  <a:pt x="428" y="312"/>
                </a:cubicBezTo>
                <a:cubicBezTo>
                  <a:pt x="426" y="316"/>
                  <a:pt x="423" y="318"/>
                  <a:pt x="420" y="318"/>
                </a:cubicBezTo>
                <a:close/>
                <a:moveTo>
                  <a:pt x="18" y="297"/>
                </a:moveTo>
                <a:cubicBezTo>
                  <a:pt x="15" y="297"/>
                  <a:pt x="11" y="294"/>
                  <a:pt x="10" y="290"/>
                </a:cubicBezTo>
                <a:cubicBezTo>
                  <a:pt x="9" y="290"/>
                  <a:pt x="9" y="290"/>
                  <a:pt x="9" y="290"/>
                </a:cubicBezTo>
                <a:cubicBezTo>
                  <a:pt x="8" y="285"/>
                  <a:pt x="11" y="280"/>
                  <a:pt x="15" y="278"/>
                </a:cubicBezTo>
                <a:cubicBezTo>
                  <a:pt x="20" y="277"/>
                  <a:pt x="26" y="279"/>
                  <a:pt x="27" y="284"/>
                </a:cubicBezTo>
                <a:cubicBezTo>
                  <a:pt x="27" y="285"/>
                  <a:pt x="27" y="285"/>
                  <a:pt x="27" y="285"/>
                </a:cubicBezTo>
                <a:cubicBezTo>
                  <a:pt x="29" y="290"/>
                  <a:pt x="26" y="295"/>
                  <a:pt x="21" y="297"/>
                </a:cubicBezTo>
                <a:cubicBezTo>
                  <a:pt x="20" y="297"/>
                  <a:pt x="19" y="297"/>
                  <a:pt x="18" y="297"/>
                </a:cubicBezTo>
                <a:close/>
                <a:moveTo>
                  <a:pt x="433" y="276"/>
                </a:moveTo>
                <a:cubicBezTo>
                  <a:pt x="432" y="276"/>
                  <a:pt x="431" y="276"/>
                  <a:pt x="431" y="276"/>
                </a:cubicBezTo>
                <a:cubicBezTo>
                  <a:pt x="426" y="275"/>
                  <a:pt x="423" y="270"/>
                  <a:pt x="424" y="265"/>
                </a:cubicBezTo>
                <a:cubicBezTo>
                  <a:pt x="424" y="264"/>
                  <a:pt x="424" y="264"/>
                  <a:pt x="424" y="264"/>
                </a:cubicBezTo>
                <a:cubicBezTo>
                  <a:pt x="425" y="259"/>
                  <a:pt x="430" y="256"/>
                  <a:pt x="435" y="257"/>
                </a:cubicBezTo>
                <a:cubicBezTo>
                  <a:pt x="440" y="258"/>
                  <a:pt x="443" y="263"/>
                  <a:pt x="442" y="268"/>
                </a:cubicBezTo>
                <a:cubicBezTo>
                  <a:pt x="442" y="269"/>
                  <a:pt x="442" y="269"/>
                  <a:pt x="442" y="269"/>
                </a:cubicBezTo>
                <a:cubicBezTo>
                  <a:pt x="441" y="274"/>
                  <a:pt x="437" y="276"/>
                  <a:pt x="433" y="276"/>
                </a:cubicBezTo>
                <a:close/>
                <a:moveTo>
                  <a:pt x="10" y="255"/>
                </a:moveTo>
                <a:cubicBezTo>
                  <a:pt x="5" y="255"/>
                  <a:pt x="1" y="251"/>
                  <a:pt x="1" y="246"/>
                </a:cubicBezTo>
                <a:cubicBezTo>
                  <a:pt x="0" y="245"/>
                  <a:pt x="0" y="245"/>
                  <a:pt x="0" y="245"/>
                </a:cubicBezTo>
                <a:cubicBezTo>
                  <a:pt x="0" y="240"/>
                  <a:pt x="4" y="236"/>
                  <a:pt x="9" y="235"/>
                </a:cubicBezTo>
                <a:cubicBezTo>
                  <a:pt x="14" y="235"/>
                  <a:pt x="18" y="238"/>
                  <a:pt x="19" y="243"/>
                </a:cubicBezTo>
                <a:cubicBezTo>
                  <a:pt x="19" y="244"/>
                  <a:pt x="19" y="244"/>
                  <a:pt x="19" y="244"/>
                </a:cubicBezTo>
                <a:cubicBezTo>
                  <a:pt x="19" y="249"/>
                  <a:pt x="16" y="254"/>
                  <a:pt x="11" y="254"/>
                </a:cubicBezTo>
                <a:lnTo>
                  <a:pt x="10" y="255"/>
                </a:lnTo>
                <a:close/>
                <a:moveTo>
                  <a:pt x="437" y="233"/>
                </a:moveTo>
                <a:cubicBezTo>
                  <a:pt x="437" y="233"/>
                  <a:pt x="437" y="233"/>
                  <a:pt x="437" y="233"/>
                </a:cubicBezTo>
                <a:cubicBezTo>
                  <a:pt x="432" y="233"/>
                  <a:pt x="428" y="229"/>
                  <a:pt x="428" y="224"/>
                </a:cubicBezTo>
                <a:cubicBezTo>
                  <a:pt x="428" y="222"/>
                  <a:pt x="428" y="222"/>
                  <a:pt x="428" y="222"/>
                </a:cubicBezTo>
                <a:cubicBezTo>
                  <a:pt x="428" y="217"/>
                  <a:pt x="432" y="213"/>
                  <a:pt x="437" y="213"/>
                </a:cubicBezTo>
                <a:cubicBezTo>
                  <a:pt x="442" y="213"/>
                  <a:pt x="446" y="217"/>
                  <a:pt x="446" y="222"/>
                </a:cubicBezTo>
                <a:cubicBezTo>
                  <a:pt x="446" y="224"/>
                  <a:pt x="446" y="224"/>
                  <a:pt x="446" y="224"/>
                </a:cubicBezTo>
                <a:cubicBezTo>
                  <a:pt x="446" y="229"/>
                  <a:pt x="442" y="233"/>
                  <a:pt x="437" y="233"/>
                </a:cubicBezTo>
                <a:close/>
                <a:moveTo>
                  <a:pt x="10" y="211"/>
                </a:moveTo>
                <a:cubicBezTo>
                  <a:pt x="9" y="211"/>
                  <a:pt x="9" y="211"/>
                  <a:pt x="9" y="211"/>
                </a:cubicBezTo>
                <a:cubicBezTo>
                  <a:pt x="4" y="211"/>
                  <a:pt x="0" y="206"/>
                  <a:pt x="0" y="201"/>
                </a:cubicBezTo>
                <a:cubicBezTo>
                  <a:pt x="1" y="200"/>
                  <a:pt x="1" y="200"/>
                  <a:pt x="1" y="200"/>
                </a:cubicBezTo>
                <a:cubicBezTo>
                  <a:pt x="1" y="195"/>
                  <a:pt x="6" y="191"/>
                  <a:pt x="11" y="192"/>
                </a:cubicBezTo>
                <a:cubicBezTo>
                  <a:pt x="16" y="192"/>
                  <a:pt x="19" y="197"/>
                  <a:pt x="19" y="202"/>
                </a:cubicBezTo>
                <a:cubicBezTo>
                  <a:pt x="19" y="203"/>
                  <a:pt x="19" y="203"/>
                  <a:pt x="19" y="203"/>
                </a:cubicBezTo>
                <a:cubicBezTo>
                  <a:pt x="18" y="208"/>
                  <a:pt x="14" y="211"/>
                  <a:pt x="10" y="211"/>
                </a:cubicBezTo>
                <a:close/>
                <a:moveTo>
                  <a:pt x="433" y="189"/>
                </a:moveTo>
                <a:cubicBezTo>
                  <a:pt x="429" y="189"/>
                  <a:pt x="425" y="186"/>
                  <a:pt x="424" y="182"/>
                </a:cubicBezTo>
                <a:cubicBezTo>
                  <a:pt x="424" y="181"/>
                  <a:pt x="424" y="181"/>
                  <a:pt x="424" y="181"/>
                </a:cubicBezTo>
                <a:cubicBezTo>
                  <a:pt x="423" y="176"/>
                  <a:pt x="426" y="171"/>
                  <a:pt x="431" y="170"/>
                </a:cubicBezTo>
                <a:cubicBezTo>
                  <a:pt x="436" y="169"/>
                  <a:pt x="441" y="172"/>
                  <a:pt x="442" y="177"/>
                </a:cubicBezTo>
                <a:cubicBezTo>
                  <a:pt x="442" y="178"/>
                  <a:pt x="442" y="178"/>
                  <a:pt x="442" y="178"/>
                </a:cubicBezTo>
                <a:cubicBezTo>
                  <a:pt x="443" y="183"/>
                  <a:pt x="440" y="188"/>
                  <a:pt x="435" y="189"/>
                </a:cubicBezTo>
                <a:cubicBezTo>
                  <a:pt x="434" y="189"/>
                  <a:pt x="433" y="189"/>
                  <a:pt x="433" y="189"/>
                </a:cubicBezTo>
                <a:close/>
                <a:moveTo>
                  <a:pt x="18" y="169"/>
                </a:moveTo>
                <a:cubicBezTo>
                  <a:pt x="17" y="169"/>
                  <a:pt x="16" y="169"/>
                  <a:pt x="16" y="168"/>
                </a:cubicBezTo>
                <a:cubicBezTo>
                  <a:pt x="11" y="167"/>
                  <a:pt x="8" y="162"/>
                  <a:pt x="9" y="157"/>
                </a:cubicBezTo>
                <a:cubicBezTo>
                  <a:pt x="10" y="156"/>
                  <a:pt x="10" y="156"/>
                  <a:pt x="10" y="156"/>
                </a:cubicBezTo>
                <a:cubicBezTo>
                  <a:pt x="11" y="151"/>
                  <a:pt x="16" y="148"/>
                  <a:pt x="21" y="150"/>
                </a:cubicBezTo>
                <a:cubicBezTo>
                  <a:pt x="26" y="151"/>
                  <a:pt x="29" y="157"/>
                  <a:pt x="27" y="161"/>
                </a:cubicBezTo>
                <a:cubicBezTo>
                  <a:pt x="27" y="162"/>
                  <a:pt x="27" y="162"/>
                  <a:pt x="27" y="162"/>
                </a:cubicBezTo>
                <a:cubicBezTo>
                  <a:pt x="26" y="166"/>
                  <a:pt x="22" y="169"/>
                  <a:pt x="18" y="169"/>
                </a:cubicBezTo>
                <a:close/>
                <a:moveTo>
                  <a:pt x="420" y="148"/>
                </a:moveTo>
                <a:cubicBezTo>
                  <a:pt x="416" y="148"/>
                  <a:pt x="413" y="146"/>
                  <a:pt x="411" y="142"/>
                </a:cubicBezTo>
                <a:cubicBezTo>
                  <a:pt x="411" y="142"/>
                  <a:pt x="411" y="142"/>
                  <a:pt x="411" y="142"/>
                </a:cubicBezTo>
                <a:cubicBezTo>
                  <a:pt x="409" y="137"/>
                  <a:pt x="411" y="131"/>
                  <a:pt x="416" y="129"/>
                </a:cubicBezTo>
                <a:cubicBezTo>
                  <a:pt x="421" y="127"/>
                  <a:pt x="426" y="130"/>
                  <a:pt x="428" y="134"/>
                </a:cubicBezTo>
                <a:cubicBezTo>
                  <a:pt x="428" y="135"/>
                  <a:pt x="428" y="135"/>
                  <a:pt x="428" y="135"/>
                </a:cubicBezTo>
                <a:cubicBezTo>
                  <a:pt x="430" y="140"/>
                  <a:pt x="428" y="145"/>
                  <a:pt x="423" y="147"/>
                </a:cubicBezTo>
                <a:cubicBezTo>
                  <a:pt x="422" y="148"/>
                  <a:pt x="421" y="148"/>
                  <a:pt x="420" y="148"/>
                </a:cubicBezTo>
                <a:close/>
                <a:moveTo>
                  <a:pt x="35" y="129"/>
                </a:moveTo>
                <a:cubicBezTo>
                  <a:pt x="34" y="129"/>
                  <a:pt x="32" y="128"/>
                  <a:pt x="31" y="128"/>
                </a:cubicBezTo>
                <a:cubicBezTo>
                  <a:pt x="26" y="125"/>
                  <a:pt x="25" y="120"/>
                  <a:pt x="27" y="115"/>
                </a:cubicBezTo>
                <a:cubicBezTo>
                  <a:pt x="28" y="114"/>
                  <a:pt x="28" y="114"/>
                  <a:pt x="28" y="114"/>
                </a:cubicBezTo>
                <a:cubicBezTo>
                  <a:pt x="30" y="110"/>
                  <a:pt x="36" y="108"/>
                  <a:pt x="40" y="111"/>
                </a:cubicBezTo>
                <a:cubicBezTo>
                  <a:pt x="45" y="113"/>
                  <a:pt x="46" y="119"/>
                  <a:pt x="44" y="123"/>
                </a:cubicBezTo>
                <a:cubicBezTo>
                  <a:pt x="43" y="124"/>
                  <a:pt x="43" y="124"/>
                  <a:pt x="43" y="124"/>
                </a:cubicBezTo>
                <a:cubicBezTo>
                  <a:pt x="42" y="127"/>
                  <a:pt x="38" y="129"/>
                  <a:pt x="35" y="129"/>
                </a:cubicBezTo>
                <a:close/>
                <a:moveTo>
                  <a:pt x="399" y="110"/>
                </a:moveTo>
                <a:cubicBezTo>
                  <a:pt x="396" y="110"/>
                  <a:pt x="393" y="109"/>
                  <a:pt x="391" y="106"/>
                </a:cubicBezTo>
                <a:cubicBezTo>
                  <a:pt x="391" y="105"/>
                  <a:pt x="391" y="105"/>
                  <a:pt x="391" y="105"/>
                </a:cubicBezTo>
                <a:cubicBezTo>
                  <a:pt x="388" y="101"/>
                  <a:pt x="389" y="95"/>
                  <a:pt x="393" y="93"/>
                </a:cubicBezTo>
                <a:cubicBezTo>
                  <a:pt x="397" y="90"/>
                  <a:pt x="403" y="91"/>
                  <a:pt x="406" y="95"/>
                </a:cubicBezTo>
                <a:cubicBezTo>
                  <a:pt x="406" y="96"/>
                  <a:pt x="406" y="96"/>
                  <a:pt x="406" y="96"/>
                </a:cubicBezTo>
                <a:cubicBezTo>
                  <a:pt x="409" y="100"/>
                  <a:pt x="408" y="106"/>
                  <a:pt x="404" y="108"/>
                </a:cubicBezTo>
                <a:cubicBezTo>
                  <a:pt x="403" y="110"/>
                  <a:pt x="401" y="110"/>
                  <a:pt x="399" y="110"/>
                </a:cubicBezTo>
                <a:close/>
                <a:moveTo>
                  <a:pt x="60" y="93"/>
                </a:moveTo>
                <a:cubicBezTo>
                  <a:pt x="58" y="93"/>
                  <a:pt x="56" y="93"/>
                  <a:pt x="54" y="91"/>
                </a:cubicBezTo>
                <a:cubicBezTo>
                  <a:pt x="50" y="88"/>
                  <a:pt x="50" y="82"/>
                  <a:pt x="53" y="78"/>
                </a:cubicBezTo>
                <a:cubicBezTo>
                  <a:pt x="53" y="77"/>
                  <a:pt x="53" y="77"/>
                  <a:pt x="53" y="77"/>
                </a:cubicBezTo>
                <a:cubicBezTo>
                  <a:pt x="57" y="73"/>
                  <a:pt x="63" y="73"/>
                  <a:pt x="66" y="76"/>
                </a:cubicBezTo>
                <a:cubicBezTo>
                  <a:pt x="70" y="80"/>
                  <a:pt x="71" y="85"/>
                  <a:pt x="68" y="89"/>
                </a:cubicBezTo>
                <a:cubicBezTo>
                  <a:pt x="67" y="90"/>
                  <a:pt x="67" y="90"/>
                  <a:pt x="67" y="90"/>
                </a:cubicBezTo>
                <a:cubicBezTo>
                  <a:pt x="65" y="92"/>
                  <a:pt x="63" y="93"/>
                  <a:pt x="60" y="93"/>
                </a:cubicBezTo>
                <a:close/>
                <a:moveTo>
                  <a:pt x="370" y="77"/>
                </a:moveTo>
                <a:cubicBezTo>
                  <a:pt x="368" y="77"/>
                  <a:pt x="366" y="76"/>
                  <a:pt x="364" y="75"/>
                </a:cubicBezTo>
                <a:cubicBezTo>
                  <a:pt x="364" y="74"/>
                  <a:pt x="364" y="74"/>
                  <a:pt x="364" y="74"/>
                </a:cubicBezTo>
                <a:cubicBezTo>
                  <a:pt x="360" y="71"/>
                  <a:pt x="360" y="65"/>
                  <a:pt x="363" y="61"/>
                </a:cubicBezTo>
                <a:cubicBezTo>
                  <a:pt x="367" y="57"/>
                  <a:pt x="373" y="57"/>
                  <a:pt x="376" y="61"/>
                </a:cubicBezTo>
                <a:cubicBezTo>
                  <a:pt x="377" y="61"/>
                  <a:pt x="377" y="61"/>
                  <a:pt x="377" y="61"/>
                </a:cubicBezTo>
                <a:cubicBezTo>
                  <a:pt x="380" y="64"/>
                  <a:pt x="381" y="70"/>
                  <a:pt x="377" y="74"/>
                </a:cubicBezTo>
                <a:cubicBezTo>
                  <a:pt x="375" y="76"/>
                  <a:pt x="373" y="77"/>
                  <a:pt x="370" y="77"/>
                </a:cubicBezTo>
                <a:close/>
                <a:moveTo>
                  <a:pt x="91" y="63"/>
                </a:moveTo>
                <a:cubicBezTo>
                  <a:pt x="89" y="63"/>
                  <a:pt x="86" y="62"/>
                  <a:pt x="84" y="60"/>
                </a:cubicBezTo>
                <a:cubicBezTo>
                  <a:pt x="81" y="56"/>
                  <a:pt x="82" y="50"/>
                  <a:pt x="86" y="47"/>
                </a:cubicBezTo>
                <a:cubicBezTo>
                  <a:pt x="86" y="46"/>
                  <a:pt x="86" y="46"/>
                  <a:pt x="86" y="46"/>
                </a:cubicBezTo>
                <a:cubicBezTo>
                  <a:pt x="90" y="43"/>
                  <a:pt x="96" y="44"/>
                  <a:pt x="99" y="48"/>
                </a:cubicBezTo>
                <a:cubicBezTo>
                  <a:pt x="102" y="52"/>
                  <a:pt x="102" y="58"/>
                  <a:pt x="98" y="61"/>
                </a:cubicBezTo>
                <a:cubicBezTo>
                  <a:pt x="97" y="61"/>
                  <a:pt x="97" y="61"/>
                  <a:pt x="97" y="61"/>
                </a:cubicBezTo>
                <a:cubicBezTo>
                  <a:pt x="95" y="63"/>
                  <a:pt x="93" y="63"/>
                  <a:pt x="91" y="63"/>
                </a:cubicBezTo>
                <a:close/>
                <a:moveTo>
                  <a:pt x="336" y="51"/>
                </a:moveTo>
                <a:cubicBezTo>
                  <a:pt x="335" y="51"/>
                  <a:pt x="333" y="50"/>
                  <a:pt x="332" y="49"/>
                </a:cubicBezTo>
                <a:cubicBezTo>
                  <a:pt x="331" y="49"/>
                  <a:pt x="331" y="49"/>
                  <a:pt x="331" y="49"/>
                </a:cubicBezTo>
                <a:cubicBezTo>
                  <a:pt x="326" y="46"/>
                  <a:pt x="325" y="40"/>
                  <a:pt x="328" y="36"/>
                </a:cubicBezTo>
                <a:cubicBezTo>
                  <a:pt x="330" y="32"/>
                  <a:pt x="336" y="30"/>
                  <a:pt x="340" y="33"/>
                </a:cubicBezTo>
                <a:cubicBezTo>
                  <a:pt x="341" y="34"/>
                  <a:pt x="341" y="34"/>
                  <a:pt x="341" y="34"/>
                </a:cubicBezTo>
                <a:cubicBezTo>
                  <a:pt x="346" y="36"/>
                  <a:pt x="347" y="42"/>
                  <a:pt x="344" y="46"/>
                </a:cubicBezTo>
                <a:cubicBezTo>
                  <a:pt x="342" y="49"/>
                  <a:pt x="339" y="51"/>
                  <a:pt x="336" y="51"/>
                </a:cubicBezTo>
                <a:close/>
                <a:moveTo>
                  <a:pt x="128" y="40"/>
                </a:moveTo>
                <a:cubicBezTo>
                  <a:pt x="125" y="40"/>
                  <a:pt x="121" y="38"/>
                  <a:pt x="120" y="35"/>
                </a:cubicBezTo>
                <a:cubicBezTo>
                  <a:pt x="117" y="31"/>
                  <a:pt x="119" y="25"/>
                  <a:pt x="124" y="23"/>
                </a:cubicBezTo>
                <a:cubicBezTo>
                  <a:pt x="125" y="22"/>
                  <a:pt x="125" y="22"/>
                  <a:pt x="125" y="22"/>
                </a:cubicBezTo>
                <a:cubicBezTo>
                  <a:pt x="129" y="20"/>
                  <a:pt x="135" y="22"/>
                  <a:pt x="137" y="27"/>
                </a:cubicBezTo>
                <a:cubicBezTo>
                  <a:pt x="139" y="31"/>
                  <a:pt x="137" y="37"/>
                  <a:pt x="133" y="39"/>
                </a:cubicBezTo>
                <a:cubicBezTo>
                  <a:pt x="132" y="39"/>
                  <a:pt x="132" y="39"/>
                  <a:pt x="132" y="39"/>
                </a:cubicBezTo>
                <a:cubicBezTo>
                  <a:pt x="131" y="40"/>
                  <a:pt x="129" y="40"/>
                  <a:pt x="128" y="40"/>
                </a:cubicBezTo>
                <a:close/>
                <a:moveTo>
                  <a:pt x="298" y="31"/>
                </a:moveTo>
                <a:cubicBezTo>
                  <a:pt x="296" y="31"/>
                  <a:pt x="295" y="31"/>
                  <a:pt x="294" y="31"/>
                </a:cubicBezTo>
                <a:cubicBezTo>
                  <a:pt x="293" y="31"/>
                  <a:pt x="293" y="31"/>
                  <a:pt x="293" y="31"/>
                </a:cubicBezTo>
                <a:cubicBezTo>
                  <a:pt x="289" y="29"/>
                  <a:pt x="286" y="24"/>
                  <a:pt x="288" y="19"/>
                </a:cubicBezTo>
                <a:cubicBezTo>
                  <a:pt x="290" y="14"/>
                  <a:pt x="295" y="12"/>
                  <a:pt x="300" y="13"/>
                </a:cubicBezTo>
                <a:cubicBezTo>
                  <a:pt x="301" y="14"/>
                  <a:pt x="301" y="14"/>
                  <a:pt x="301" y="14"/>
                </a:cubicBezTo>
                <a:cubicBezTo>
                  <a:pt x="306" y="15"/>
                  <a:pt x="308" y="21"/>
                  <a:pt x="306" y="25"/>
                </a:cubicBezTo>
                <a:cubicBezTo>
                  <a:pt x="305" y="29"/>
                  <a:pt x="301" y="31"/>
                  <a:pt x="298" y="31"/>
                </a:cubicBezTo>
                <a:close/>
                <a:moveTo>
                  <a:pt x="169" y="25"/>
                </a:moveTo>
                <a:cubicBezTo>
                  <a:pt x="164" y="25"/>
                  <a:pt x="161" y="22"/>
                  <a:pt x="160" y="18"/>
                </a:cubicBezTo>
                <a:cubicBezTo>
                  <a:pt x="158" y="13"/>
                  <a:pt x="161" y="8"/>
                  <a:pt x="166" y="7"/>
                </a:cubicBezTo>
                <a:cubicBezTo>
                  <a:pt x="167" y="7"/>
                  <a:pt x="167" y="7"/>
                  <a:pt x="167" y="7"/>
                </a:cubicBezTo>
                <a:cubicBezTo>
                  <a:pt x="172" y="5"/>
                  <a:pt x="177" y="8"/>
                  <a:pt x="178" y="13"/>
                </a:cubicBezTo>
                <a:cubicBezTo>
                  <a:pt x="180" y="18"/>
                  <a:pt x="177" y="23"/>
                  <a:pt x="172" y="25"/>
                </a:cubicBezTo>
                <a:cubicBezTo>
                  <a:pt x="171" y="25"/>
                  <a:pt x="171" y="25"/>
                  <a:pt x="171" y="25"/>
                </a:cubicBezTo>
                <a:cubicBezTo>
                  <a:pt x="170" y="25"/>
                  <a:pt x="169" y="25"/>
                  <a:pt x="169" y="25"/>
                </a:cubicBezTo>
                <a:close/>
                <a:moveTo>
                  <a:pt x="256" y="21"/>
                </a:moveTo>
                <a:cubicBezTo>
                  <a:pt x="255" y="21"/>
                  <a:pt x="255" y="21"/>
                  <a:pt x="254" y="20"/>
                </a:cubicBezTo>
                <a:cubicBezTo>
                  <a:pt x="253" y="20"/>
                  <a:pt x="253" y="20"/>
                  <a:pt x="253" y="20"/>
                </a:cubicBezTo>
                <a:cubicBezTo>
                  <a:pt x="248" y="20"/>
                  <a:pt x="245" y="15"/>
                  <a:pt x="246" y="10"/>
                </a:cubicBezTo>
                <a:cubicBezTo>
                  <a:pt x="246" y="5"/>
                  <a:pt x="251" y="1"/>
                  <a:pt x="256" y="2"/>
                </a:cubicBezTo>
                <a:cubicBezTo>
                  <a:pt x="257" y="2"/>
                  <a:pt x="257" y="2"/>
                  <a:pt x="257" y="2"/>
                </a:cubicBezTo>
                <a:cubicBezTo>
                  <a:pt x="262" y="3"/>
                  <a:pt x="265" y="8"/>
                  <a:pt x="265" y="13"/>
                </a:cubicBezTo>
                <a:cubicBezTo>
                  <a:pt x="264" y="17"/>
                  <a:pt x="260" y="21"/>
                  <a:pt x="256" y="21"/>
                </a:cubicBezTo>
                <a:close/>
                <a:moveTo>
                  <a:pt x="211" y="18"/>
                </a:moveTo>
                <a:cubicBezTo>
                  <a:pt x="206" y="18"/>
                  <a:pt x="202" y="15"/>
                  <a:pt x="202" y="10"/>
                </a:cubicBezTo>
                <a:cubicBezTo>
                  <a:pt x="202" y="5"/>
                  <a:pt x="206" y="0"/>
                  <a:pt x="211" y="0"/>
                </a:cubicBezTo>
                <a:cubicBezTo>
                  <a:pt x="212" y="0"/>
                  <a:pt x="212" y="0"/>
                  <a:pt x="212" y="0"/>
                </a:cubicBezTo>
                <a:cubicBezTo>
                  <a:pt x="217" y="0"/>
                  <a:pt x="221" y="4"/>
                  <a:pt x="222" y="9"/>
                </a:cubicBezTo>
                <a:cubicBezTo>
                  <a:pt x="222" y="14"/>
                  <a:pt x="218" y="18"/>
                  <a:pt x="213" y="18"/>
                </a:cubicBezTo>
                <a:cubicBezTo>
                  <a:pt x="212" y="18"/>
                  <a:pt x="212" y="18"/>
                  <a:pt x="212" y="18"/>
                </a:cubicBezTo>
                <a:lnTo>
                  <a:pt x="211" y="1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27" name="Freeform 27">
            <a:extLst>
              <a:ext uri="{FF2B5EF4-FFF2-40B4-BE49-F238E27FC236}">
                <a16:creationId xmlns:a16="http://schemas.microsoft.com/office/drawing/2014/main" id="{EB6E3956-BDA8-0306-43F7-EB8E4D8E3100}"/>
              </a:ext>
            </a:extLst>
          </p:cNvPr>
          <p:cNvSpPr>
            <a:spLocks noEditPoints="1"/>
          </p:cNvSpPr>
          <p:nvPr/>
        </p:nvSpPr>
        <p:spPr bwMode="auto">
          <a:xfrm>
            <a:off x="3405230" y="2875700"/>
            <a:ext cx="867749" cy="867749"/>
          </a:xfrm>
          <a:custGeom>
            <a:avLst/>
            <a:gdLst>
              <a:gd name="T0" fmla="*/ 205 w 447"/>
              <a:gd name="T1" fmla="*/ 437 h 447"/>
              <a:gd name="T2" fmla="*/ 215 w 447"/>
              <a:gd name="T3" fmla="*/ 447 h 447"/>
              <a:gd name="T4" fmla="*/ 257 w 447"/>
              <a:gd name="T5" fmla="*/ 426 h 447"/>
              <a:gd name="T6" fmla="*/ 258 w 447"/>
              <a:gd name="T7" fmla="*/ 445 h 447"/>
              <a:gd name="T8" fmla="*/ 162 w 447"/>
              <a:gd name="T9" fmla="*/ 430 h 447"/>
              <a:gd name="T10" fmla="*/ 172 w 447"/>
              <a:gd name="T11" fmla="*/ 441 h 447"/>
              <a:gd name="T12" fmla="*/ 297 w 447"/>
              <a:gd name="T13" fmla="*/ 415 h 447"/>
              <a:gd name="T14" fmla="*/ 299 w 447"/>
              <a:gd name="T15" fmla="*/ 433 h 447"/>
              <a:gd name="T16" fmla="*/ 123 w 447"/>
              <a:gd name="T17" fmla="*/ 413 h 447"/>
              <a:gd name="T18" fmla="*/ 131 w 447"/>
              <a:gd name="T19" fmla="*/ 427 h 447"/>
              <a:gd name="T20" fmla="*/ 334 w 447"/>
              <a:gd name="T21" fmla="*/ 396 h 447"/>
              <a:gd name="T22" fmla="*/ 338 w 447"/>
              <a:gd name="T23" fmla="*/ 414 h 447"/>
              <a:gd name="T24" fmla="*/ 86 w 447"/>
              <a:gd name="T25" fmla="*/ 389 h 447"/>
              <a:gd name="T26" fmla="*/ 102 w 447"/>
              <a:gd name="T27" fmla="*/ 400 h 447"/>
              <a:gd name="T28" fmla="*/ 366 w 447"/>
              <a:gd name="T29" fmla="*/ 371 h 447"/>
              <a:gd name="T30" fmla="*/ 379 w 447"/>
              <a:gd name="T31" fmla="*/ 384 h 447"/>
              <a:gd name="T32" fmla="*/ 55 w 447"/>
              <a:gd name="T33" fmla="*/ 371 h 447"/>
              <a:gd name="T34" fmla="*/ 69 w 447"/>
              <a:gd name="T35" fmla="*/ 372 h 447"/>
              <a:gd name="T36" fmla="*/ 393 w 447"/>
              <a:gd name="T37" fmla="*/ 339 h 447"/>
              <a:gd name="T38" fmla="*/ 408 w 447"/>
              <a:gd name="T39" fmla="*/ 350 h 447"/>
              <a:gd name="T40" fmla="*/ 29 w 447"/>
              <a:gd name="T41" fmla="*/ 334 h 447"/>
              <a:gd name="T42" fmla="*/ 42 w 447"/>
              <a:gd name="T43" fmla="*/ 338 h 447"/>
              <a:gd name="T44" fmla="*/ 412 w 447"/>
              <a:gd name="T45" fmla="*/ 303 h 447"/>
              <a:gd name="T46" fmla="*/ 429 w 447"/>
              <a:gd name="T47" fmla="*/ 310 h 447"/>
              <a:gd name="T48" fmla="*/ 11 w 447"/>
              <a:gd name="T49" fmla="*/ 293 h 447"/>
              <a:gd name="T50" fmla="*/ 23 w 447"/>
              <a:gd name="T51" fmla="*/ 299 h 447"/>
              <a:gd name="T52" fmla="*/ 425 w 447"/>
              <a:gd name="T53" fmla="*/ 263 h 447"/>
              <a:gd name="T54" fmla="*/ 443 w 447"/>
              <a:gd name="T55" fmla="*/ 267 h 447"/>
              <a:gd name="T56" fmla="*/ 1 w 447"/>
              <a:gd name="T57" fmla="*/ 248 h 447"/>
              <a:gd name="T58" fmla="*/ 11 w 447"/>
              <a:gd name="T59" fmla="*/ 258 h 447"/>
              <a:gd name="T60" fmla="*/ 428 w 447"/>
              <a:gd name="T61" fmla="*/ 221 h 447"/>
              <a:gd name="T62" fmla="*/ 447 w 447"/>
              <a:gd name="T63" fmla="*/ 222 h 447"/>
              <a:gd name="T64" fmla="*/ 1 w 447"/>
              <a:gd name="T65" fmla="*/ 204 h 447"/>
              <a:gd name="T66" fmla="*/ 19 w 447"/>
              <a:gd name="T67" fmla="*/ 206 h 447"/>
              <a:gd name="T68" fmla="*/ 424 w 447"/>
              <a:gd name="T69" fmla="*/ 179 h 447"/>
              <a:gd name="T70" fmla="*/ 435 w 447"/>
              <a:gd name="T71" fmla="*/ 187 h 447"/>
              <a:gd name="T72" fmla="*/ 9 w 447"/>
              <a:gd name="T73" fmla="*/ 160 h 447"/>
              <a:gd name="T74" fmla="*/ 27 w 447"/>
              <a:gd name="T75" fmla="*/ 165 h 447"/>
              <a:gd name="T76" fmla="*/ 410 w 447"/>
              <a:gd name="T77" fmla="*/ 140 h 447"/>
              <a:gd name="T78" fmla="*/ 423 w 447"/>
              <a:gd name="T79" fmla="*/ 145 h 447"/>
              <a:gd name="T80" fmla="*/ 26 w 447"/>
              <a:gd name="T81" fmla="*/ 118 h 447"/>
              <a:gd name="T82" fmla="*/ 43 w 447"/>
              <a:gd name="T83" fmla="*/ 127 h 447"/>
              <a:gd name="T84" fmla="*/ 390 w 447"/>
              <a:gd name="T85" fmla="*/ 104 h 447"/>
              <a:gd name="T86" fmla="*/ 403 w 447"/>
              <a:gd name="T87" fmla="*/ 107 h 447"/>
              <a:gd name="T88" fmla="*/ 52 w 447"/>
              <a:gd name="T89" fmla="*/ 81 h 447"/>
              <a:gd name="T90" fmla="*/ 66 w 447"/>
              <a:gd name="T91" fmla="*/ 92 h 447"/>
              <a:gd name="T92" fmla="*/ 362 w 447"/>
              <a:gd name="T93" fmla="*/ 73 h 447"/>
              <a:gd name="T94" fmla="*/ 376 w 447"/>
              <a:gd name="T95" fmla="*/ 73 h 447"/>
              <a:gd name="T96" fmla="*/ 84 w 447"/>
              <a:gd name="T97" fmla="*/ 49 h 447"/>
              <a:gd name="T98" fmla="*/ 95 w 447"/>
              <a:gd name="T99" fmla="*/ 63 h 447"/>
              <a:gd name="T100" fmla="*/ 329 w 447"/>
              <a:gd name="T101" fmla="*/ 48 h 447"/>
              <a:gd name="T102" fmla="*/ 342 w 447"/>
              <a:gd name="T103" fmla="*/ 45 h 447"/>
              <a:gd name="T104" fmla="*/ 122 w 447"/>
              <a:gd name="T105" fmla="*/ 24 h 447"/>
              <a:gd name="T106" fmla="*/ 130 w 447"/>
              <a:gd name="T107" fmla="*/ 41 h 447"/>
              <a:gd name="T108" fmla="*/ 292 w 447"/>
              <a:gd name="T109" fmla="*/ 30 h 447"/>
              <a:gd name="T110" fmla="*/ 304 w 447"/>
              <a:gd name="T111" fmla="*/ 25 h 447"/>
              <a:gd name="T112" fmla="*/ 164 w 447"/>
              <a:gd name="T113" fmla="*/ 8 h 447"/>
              <a:gd name="T114" fmla="*/ 169 w 447"/>
              <a:gd name="T115" fmla="*/ 26 h 447"/>
              <a:gd name="T116" fmla="*/ 251 w 447"/>
              <a:gd name="T117" fmla="*/ 21 h 447"/>
              <a:gd name="T118" fmla="*/ 263 w 447"/>
              <a:gd name="T119" fmla="*/ 13 h 447"/>
              <a:gd name="T120" fmla="*/ 209 w 447"/>
              <a:gd name="T121" fmla="*/ 1 h 447"/>
              <a:gd name="T122" fmla="*/ 210 w 447"/>
              <a:gd name="T123" fmla="*/ 1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7" h="447">
                <a:moveTo>
                  <a:pt x="215" y="447"/>
                </a:moveTo>
                <a:cubicBezTo>
                  <a:pt x="215" y="447"/>
                  <a:pt x="215" y="447"/>
                  <a:pt x="215" y="447"/>
                </a:cubicBezTo>
                <a:cubicBezTo>
                  <a:pt x="214" y="447"/>
                  <a:pt x="214" y="447"/>
                  <a:pt x="214" y="447"/>
                </a:cubicBezTo>
                <a:cubicBezTo>
                  <a:pt x="209" y="447"/>
                  <a:pt x="205" y="443"/>
                  <a:pt x="205" y="437"/>
                </a:cubicBezTo>
                <a:cubicBezTo>
                  <a:pt x="205" y="432"/>
                  <a:pt x="209" y="428"/>
                  <a:pt x="215" y="429"/>
                </a:cubicBezTo>
                <a:cubicBezTo>
                  <a:pt x="216" y="429"/>
                  <a:pt x="216" y="429"/>
                  <a:pt x="216" y="429"/>
                </a:cubicBezTo>
                <a:cubicBezTo>
                  <a:pt x="221" y="429"/>
                  <a:pt x="225" y="433"/>
                  <a:pt x="224" y="438"/>
                </a:cubicBezTo>
                <a:cubicBezTo>
                  <a:pt x="224" y="443"/>
                  <a:pt x="220" y="447"/>
                  <a:pt x="215" y="447"/>
                </a:cubicBezTo>
                <a:close/>
                <a:moveTo>
                  <a:pt x="258" y="445"/>
                </a:moveTo>
                <a:cubicBezTo>
                  <a:pt x="253" y="445"/>
                  <a:pt x="249" y="441"/>
                  <a:pt x="249" y="437"/>
                </a:cubicBezTo>
                <a:cubicBezTo>
                  <a:pt x="248" y="432"/>
                  <a:pt x="251" y="427"/>
                  <a:pt x="256" y="426"/>
                </a:cubicBezTo>
                <a:cubicBezTo>
                  <a:pt x="257" y="426"/>
                  <a:pt x="257" y="426"/>
                  <a:pt x="257" y="426"/>
                </a:cubicBezTo>
                <a:cubicBezTo>
                  <a:pt x="262" y="425"/>
                  <a:pt x="267" y="429"/>
                  <a:pt x="268" y="434"/>
                </a:cubicBezTo>
                <a:cubicBezTo>
                  <a:pt x="268" y="439"/>
                  <a:pt x="265" y="443"/>
                  <a:pt x="260" y="444"/>
                </a:cubicBezTo>
                <a:cubicBezTo>
                  <a:pt x="259" y="444"/>
                  <a:pt x="259" y="444"/>
                  <a:pt x="259" y="444"/>
                </a:cubicBezTo>
                <a:cubicBezTo>
                  <a:pt x="259" y="444"/>
                  <a:pt x="258" y="445"/>
                  <a:pt x="258" y="445"/>
                </a:cubicBezTo>
                <a:close/>
                <a:moveTo>
                  <a:pt x="172" y="441"/>
                </a:moveTo>
                <a:cubicBezTo>
                  <a:pt x="172" y="441"/>
                  <a:pt x="171" y="441"/>
                  <a:pt x="170" y="441"/>
                </a:cubicBezTo>
                <a:cubicBezTo>
                  <a:pt x="169" y="441"/>
                  <a:pt x="169" y="441"/>
                  <a:pt x="169" y="441"/>
                </a:cubicBezTo>
                <a:cubicBezTo>
                  <a:pt x="164" y="439"/>
                  <a:pt x="161" y="434"/>
                  <a:pt x="162" y="430"/>
                </a:cubicBezTo>
                <a:cubicBezTo>
                  <a:pt x="164" y="425"/>
                  <a:pt x="169" y="422"/>
                  <a:pt x="174" y="423"/>
                </a:cubicBezTo>
                <a:cubicBezTo>
                  <a:pt x="175" y="423"/>
                  <a:pt x="175" y="423"/>
                  <a:pt x="175" y="423"/>
                </a:cubicBezTo>
                <a:cubicBezTo>
                  <a:pt x="179" y="424"/>
                  <a:pt x="183" y="429"/>
                  <a:pt x="181" y="434"/>
                </a:cubicBezTo>
                <a:cubicBezTo>
                  <a:pt x="180" y="438"/>
                  <a:pt x="176" y="441"/>
                  <a:pt x="172" y="441"/>
                </a:cubicBezTo>
                <a:close/>
                <a:moveTo>
                  <a:pt x="299" y="433"/>
                </a:moveTo>
                <a:cubicBezTo>
                  <a:pt x="296" y="433"/>
                  <a:pt x="292" y="431"/>
                  <a:pt x="291" y="427"/>
                </a:cubicBezTo>
                <a:cubicBezTo>
                  <a:pt x="289" y="423"/>
                  <a:pt x="291" y="417"/>
                  <a:pt x="296" y="415"/>
                </a:cubicBezTo>
                <a:cubicBezTo>
                  <a:pt x="297" y="415"/>
                  <a:pt x="297" y="415"/>
                  <a:pt x="297" y="415"/>
                </a:cubicBezTo>
                <a:cubicBezTo>
                  <a:pt x="302" y="413"/>
                  <a:pt x="307" y="416"/>
                  <a:pt x="309" y="420"/>
                </a:cubicBezTo>
                <a:cubicBezTo>
                  <a:pt x="311" y="425"/>
                  <a:pt x="308" y="431"/>
                  <a:pt x="304" y="432"/>
                </a:cubicBezTo>
                <a:cubicBezTo>
                  <a:pt x="303" y="433"/>
                  <a:pt x="303" y="433"/>
                  <a:pt x="303" y="433"/>
                </a:cubicBezTo>
                <a:cubicBezTo>
                  <a:pt x="302" y="433"/>
                  <a:pt x="301" y="433"/>
                  <a:pt x="299" y="433"/>
                </a:cubicBezTo>
                <a:close/>
                <a:moveTo>
                  <a:pt x="131" y="427"/>
                </a:moveTo>
                <a:cubicBezTo>
                  <a:pt x="130" y="427"/>
                  <a:pt x="129" y="426"/>
                  <a:pt x="128" y="426"/>
                </a:cubicBezTo>
                <a:cubicBezTo>
                  <a:pt x="127" y="426"/>
                  <a:pt x="127" y="426"/>
                  <a:pt x="127" y="426"/>
                </a:cubicBezTo>
                <a:cubicBezTo>
                  <a:pt x="123" y="424"/>
                  <a:pt x="120" y="418"/>
                  <a:pt x="123" y="413"/>
                </a:cubicBezTo>
                <a:cubicBezTo>
                  <a:pt x="125" y="409"/>
                  <a:pt x="130" y="407"/>
                  <a:pt x="134" y="409"/>
                </a:cubicBezTo>
                <a:cubicBezTo>
                  <a:pt x="135" y="409"/>
                  <a:pt x="135" y="409"/>
                  <a:pt x="135" y="409"/>
                </a:cubicBezTo>
                <a:cubicBezTo>
                  <a:pt x="140" y="411"/>
                  <a:pt x="142" y="417"/>
                  <a:pt x="140" y="421"/>
                </a:cubicBezTo>
                <a:cubicBezTo>
                  <a:pt x="138" y="425"/>
                  <a:pt x="135" y="427"/>
                  <a:pt x="131" y="427"/>
                </a:cubicBezTo>
                <a:close/>
                <a:moveTo>
                  <a:pt x="338" y="414"/>
                </a:moveTo>
                <a:cubicBezTo>
                  <a:pt x="335" y="414"/>
                  <a:pt x="332" y="412"/>
                  <a:pt x="331" y="410"/>
                </a:cubicBezTo>
                <a:cubicBezTo>
                  <a:pt x="328" y="406"/>
                  <a:pt x="329" y="400"/>
                  <a:pt x="333" y="397"/>
                </a:cubicBezTo>
                <a:cubicBezTo>
                  <a:pt x="334" y="396"/>
                  <a:pt x="334" y="396"/>
                  <a:pt x="334" y="396"/>
                </a:cubicBezTo>
                <a:cubicBezTo>
                  <a:pt x="338" y="394"/>
                  <a:pt x="344" y="395"/>
                  <a:pt x="347" y="399"/>
                </a:cubicBezTo>
                <a:cubicBezTo>
                  <a:pt x="349" y="403"/>
                  <a:pt x="348" y="409"/>
                  <a:pt x="344" y="412"/>
                </a:cubicBezTo>
                <a:cubicBezTo>
                  <a:pt x="343" y="412"/>
                  <a:pt x="343" y="412"/>
                  <a:pt x="343" y="412"/>
                </a:cubicBezTo>
                <a:cubicBezTo>
                  <a:pt x="342" y="413"/>
                  <a:pt x="340" y="414"/>
                  <a:pt x="338" y="414"/>
                </a:cubicBezTo>
                <a:close/>
                <a:moveTo>
                  <a:pt x="94" y="404"/>
                </a:moveTo>
                <a:cubicBezTo>
                  <a:pt x="93" y="404"/>
                  <a:pt x="91" y="404"/>
                  <a:pt x="89" y="402"/>
                </a:cubicBezTo>
                <a:cubicBezTo>
                  <a:pt x="88" y="402"/>
                  <a:pt x="88" y="402"/>
                  <a:pt x="88" y="402"/>
                </a:cubicBezTo>
                <a:cubicBezTo>
                  <a:pt x="84" y="399"/>
                  <a:pt x="83" y="393"/>
                  <a:pt x="86" y="389"/>
                </a:cubicBezTo>
                <a:cubicBezTo>
                  <a:pt x="90" y="385"/>
                  <a:pt x="95" y="384"/>
                  <a:pt x="99" y="387"/>
                </a:cubicBezTo>
                <a:cubicBezTo>
                  <a:pt x="94" y="395"/>
                  <a:pt x="94" y="395"/>
                  <a:pt x="94" y="395"/>
                </a:cubicBezTo>
                <a:cubicBezTo>
                  <a:pt x="100" y="388"/>
                  <a:pt x="100" y="388"/>
                  <a:pt x="100" y="388"/>
                </a:cubicBezTo>
                <a:cubicBezTo>
                  <a:pt x="104" y="391"/>
                  <a:pt x="105" y="396"/>
                  <a:pt x="102" y="400"/>
                </a:cubicBezTo>
                <a:cubicBezTo>
                  <a:pt x="100" y="403"/>
                  <a:pt x="97" y="404"/>
                  <a:pt x="94" y="404"/>
                </a:cubicBezTo>
                <a:close/>
                <a:moveTo>
                  <a:pt x="372" y="387"/>
                </a:moveTo>
                <a:cubicBezTo>
                  <a:pt x="370" y="387"/>
                  <a:pt x="367" y="386"/>
                  <a:pt x="366" y="384"/>
                </a:cubicBezTo>
                <a:cubicBezTo>
                  <a:pt x="362" y="381"/>
                  <a:pt x="362" y="375"/>
                  <a:pt x="366" y="371"/>
                </a:cubicBezTo>
                <a:cubicBezTo>
                  <a:pt x="366" y="371"/>
                  <a:pt x="366" y="371"/>
                  <a:pt x="366" y="371"/>
                </a:cubicBezTo>
                <a:cubicBezTo>
                  <a:pt x="370" y="367"/>
                  <a:pt x="376" y="367"/>
                  <a:pt x="379" y="371"/>
                </a:cubicBezTo>
                <a:cubicBezTo>
                  <a:pt x="383" y="374"/>
                  <a:pt x="383" y="380"/>
                  <a:pt x="379" y="384"/>
                </a:cubicBezTo>
                <a:cubicBezTo>
                  <a:pt x="379" y="384"/>
                  <a:pt x="379" y="384"/>
                  <a:pt x="379" y="384"/>
                </a:cubicBezTo>
                <a:cubicBezTo>
                  <a:pt x="377" y="386"/>
                  <a:pt x="375" y="387"/>
                  <a:pt x="372" y="387"/>
                </a:cubicBezTo>
                <a:close/>
                <a:moveTo>
                  <a:pt x="63" y="375"/>
                </a:moveTo>
                <a:cubicBezTo>
                  <a:pt x="60" y="375"/>
                  <a:pt x="58" y="374"/>
                  <a:pt x="56" y="372"/>
                </a:cubicBezTo>
                <a:cubicBezTo>
                  <a:pt x="55" y="371"/>
                  <a:pt x="55" y="371"/>
                  <a:pt x="55" y="371"/>
                </a:cubicBezTo>
                <a:cubicBezTo>
                  <a:pt x="52" y="367"/>
                  <a:pt x="52" y="361"/>
                  <a:pt x="56" y="358"/>
                </a:cubicBezTo>
                <a:cubicBezTo>
                  <a:pt x="60" y="355"/>
                  <a:pt x="66" y="355"/>
                  <a:pt x="69" y="359"/>
                </a:cubicBezTo>
                <a:cubicBezTo>
                  <a:pt x="70" y="359"/>
                  <a:pt x="70" y="359"/>
                  <a:pt x="70" y="359"/>
                </a:cubicBezTo>
                <a:cubicBezTo>
                  <a:pt x="73" y="363"/>
                  <a:pt x="73" y="369"/>
                  <a:pt x="69" y="372"/>
                </a:cubicBezTo>
                <a:cubicBezTo>
                  <a:pt x="67" y="374"/>
                  <a:pt x="65" y="375"/>
                  <a:pt x="63" y="375"/>
                </a:cubicBezTo>
                <a:close/>
                <a:moveTo>
                  <a:pt x="400" y="354"/>
                </a:moveTo>
                <a:cubicBezTo>
                  <a:pt x="398" y="354"/>
                  <a:pt x="397" y="353"/>
                  <a:pt x="395" y="352"/>
                </a:cubicBezTo>
                <a:cubicBezTo>
                  <a:pt x="391" y="349"/>
                  <a:pt x="390" y="344"/>
                  <a:pt x="393" y="339"/>
                </a:cubicBezTo>
                <a:cubicBezTo>
                  <a:pt x="393" y="339"/>
                  <a:pt x="393" y="339"/>
                  <a:pt x="393" y="339"/>
                </a:cubicBezTo>
                <a:cubicBezTo>
                  <a:pt x="396" y="335"/>
                  <a:pt x="402" y="333"/>
                  <a:pt x="406" y="336"/>
                </a:cubicBezTo>
                <a:cubicBezTo>
                  <a:pt x="410" y="339"/>
                  <a:pt x="411" y="345"/>
                  <a:pt x="408" y="349"/>
                </a:cubicBezTo>
                <a:cubicBezTo>
                  <a:pt x="408" y="350"/>
                  <a:pt x="408" y="350"/>
                  <a:pt x="408" y="350"/>
                </a:cubicBezTo>
                <a:cubicBezTo>
                  <a:pt x="406" y="353"/>
                  <a:pt x="403" y="354"/>
                  <a:pt x="400" y="354"/>
                </a:cubicBezTo>
                <a:close/>
                <a:moveTo>
                  <a:pt x="37" y="340"/>
                </a:moveTo>
                <a:cubicBezTo>
                  <a:pt x="34" y="340"/>
                  <a:pt x="31" y="338"/>
                  <a:pt x="29" y="335"/>
                </a:cubicBezTo>
                <a:cubicBezTo>
                  <a:pt x="29" y="334"/>
                  <a:pt x="29" y="334"/>
                  <a:pt x="29" y="334"/>
                </a:cubicBezTo>
                <a:cubicBezTo>
                  <a:pt x="26" y="330"/>
                  <a:pt x="28" y="324"/>
                  <a:pt x="32" y="322"/>
                </a:cubicBezTo>
                <a:cubicBezTo>
                  <a:pt x="37" y="319"/>
                  <a:pt x="42" y="320"/>
                  <a:pt x="45" y="325"/>
                </a:cubicBezTo>
                <a:cubicBezTo>
                  <a:pt x="45" y="326"/>
                  <a:pt x="45" y="326"/>
                  <a:pt x="45" y="326"/>
                </a:cubicBezTo>
                <a:cubicBezTo>
                  <a:pt x="48" y="330"/>
                  <a:pt x="46" y="336"/>
                  <a:pt x="42" y="338"/>
                </a:cubicBezTo>
                <a:cubicBezTo>
                  <a:pt x="40" y="339"/>
                  <a:pt x="39" y="340"/>
                  <a:pt x="37" y="340"/>
                </a:cubicBezTo>
                <a:close/>
                <a:moveTo>
                  <a:pt x="421" y="316"/>
                </a:moveTo>
                <a:cubicBezTo>
                  <a:pt x="420" y="316"/>
                  <a:pt x="419" y="316"/>
                  <a:pt x="417" y="315"/>
                </a:cubicBezTo>
                <a:cubicBezTo>
                  <a:pt x="413" y="313"/>
                  <a:pt x="410" y="308"/>
                  <a:pt x="412" y="303"/>
                </a:cubicBezTo>
                <a:cubicBezTo>
                  <a:pt x="413" y="302"/>
                  <a:pt x="413" y="302"/>
                  <a:pt x="413" y="302"/>
                </a:cubicBezTo>
                <a:cubicBezTo>
                  <a:pt x="415" y="298"/>
                  <a:pt x="420" y="295"/>
                  <a:pt x="425" y="297"/>
                </a:cubicBezTo>
                <a:cubicBezTo>
                  <a:pt x="430" y="299"/>
                  <a:pt x="432" y="305"/>
                  <a:pt x="430" y="309"/>
                </a:cubicBezTo>
                <a:cubicBezTo>
                  <a:pt x="429" y="310"/>
                  <a:pt x="429" y="310"/>
                  <a:pt x="429" y="310"/>
                </a:cubicBezTo>
                <a:cubicBezTo>
                  <a:pt x="428" y="314"/>
                  <a:pt x="425" y="316"/>
                  <a:pt x="421" y="316"/>
                </a:cubicBezTo>
                <a:close/>
                <a:moveTo>
                  <a:pt x="20" y="300"/>
                </a:moveTo>
                <a:cubicBezTo>
                  <a:pt x="16" y="300"/>
                  <a:pt x="12" y="298"/>
                  <a:pt x="11" y="294"/>
                </a:cubicBezTo>
                <a:cubicBezTo>
                  <a:pt x="11" y="293"/>
                  <a:pt x="11" y="293"/>
                  <a:pt x="11" y="293"/>
                </a:cubicBezTo>
                <a:cubicBezTo>
                  <a:pt x="9" y="288"/>
                  <a:pt x="12" y="283"/>
                  <a:pt x="17" y="281"/>
                </a:cubicBezTo>
                <a:cubicBezTo>
                  <a:pt x="21" y="280"/>
                  <a:pt x="27" y="282"/>
                  <a:pt x="28" y="287"/>
                </a:cubicBezTo>
                <a:cubicBezTo>
                  <a:pt x="28" y="288"/>
                  <a:pt x="28" y="288"/>
                  <a:pt x="28" y="288"/>
                </a:cubicBezTo>
                <a:cubicBezTo>
                  <a:pt x="30" y="293"/>
                  <a:pt x="27" y="298"/>
                  <a:pt x="23" y="299"/>
                </a:cubicBezTo>
                <a:cubicBezTo>
                  <a:pt x="22" y="300"/>
                  <a:pt x="21" y="300"/>
                  <a:pt x="20" y="300"/>
                </a:cubicBezTo>
                <a:close/>
                <a:moveTo>
                  <a:pt x="434" y="274"/>
                </a:moveTo>
                <a:cubicBezTo>
                  <a:pt x="433" y="274"/>
                  <a:pt x="432" y="274"/>
                  <a:pt x="432" y="274"/>
                </a:cubicBezTo>
                <a:cubicBezTo>
                  <a:pt x="427" y="273"/>
                  <a:pt x="424" y="268"/>
                  <a:pt x="425" y="263"/>
                </a:cubicBezTo>
                <a:cubicBezTo>
                  <a:pt x="425" y="263"/>
                  <a:pt x="425" y="263"/>
                  <a:pt x="425" y="263"/>
                </a:cubicBezTo>
                <a:cubicBezTo>
                  <a:pt x="426" y="258"/>
                  <a:pt x="430" y="254"/>
                  <a:pt x="435" y="255"/>
                </a:cubicBezTo>
                <a:cubicBezTo>
                  <a:pt x="440" y="256"/>
                  <a:pt x="444" y="261"/>
                  <a:pt x="443" y="266"/>
                </a:cubicBezTo>
                <a:cubicBezTo>
                  <a:pt x="443" y="267"/>
                  <a:pt x="443" y="267"/>
                  <a:pt x="443" y="267"/>
                </a:cubicBezTo>
                <a:cubicBezTo>
                  <a:pt x="442" y="271"/>
                  <a:pt x="438" y="274"/>
                  <a:pt x="434" y="274"/>
                </a:cubicBezTo>
                <a:close/>
                <a:moveTo>
                  <a:pt x="10" y="258"/>
                </a:moveTo>
                <a:cubicBezTo>
                  <a:pt x="6" y="258"/>
                  <a:pt x="2" y="254"/>
                  <a:pt x="1" y="250"/>
                </a:cubicBezTo>
                <a:cubicBezTo>
                  <a:pt x="1" y="248"/>
                  <a:pt x="1" y="248"/>
                  <a:pt x="1" y="248"/>
                </a:cubicBezTo>
                <a:cubicBezTo>
                  <a:pt x="1" y="243"/>
                  <a:pt x="4" y="239"/>
                  <a:pt x="9" y="238"/>
                </a:cubicBezTo>
                <a:cubicBezTo>
                  <a:pt x="14" y="238"/>
                  <a:pt x="19" y="241"/>
                  <a:pt x="19" y="247"/>
                </a:cubicBezTo>
                <a:cubicBezTo>
                  <a:pt x="20" y="247"/>
                  <a:pt x="20" y="247"/>
                  <a:pt x="20" y="247"/>
                </a:cubicBezTo>
                <a:cubicBezTo>
                  <a:pt x="20" y="252"/>
                  <a:pt x="17" y="257"/>
                  <a:pt x="11" y="258"/>
                </a:cubicBezTo>
                <a:cubicBezTo>
                  <a:pt x="11" y="258"/>
                  <a:pt x="11" y="258"/>
                  <a:pt x="10" y="258"/>
                </a:cubicBezTo>
                <a:close/>
                <a:moveTo>
                  <a:pt x="438" y="231"/>
                </a:moveTo>
                <a:cubicBezTo>
                  <a:pt x="433" y="231"/>
                  <a:pt x="428" y="227"/>
                  <a:pt x="428" y="222"/>
                </a:cubicBezTo>
                <a:cubicBezTo>
                  <a:pt x="428" y="221"/>
                  <a:pt x="428" y="221"/>
                  <a:pt x="428" y="221"/>
                </a:cubicBezTo>
                <a:cubicBezTo>
                  <a:pt x="428" y="216"/>
                  <a:pt x="432" y="212"/>
                  <a:pt x="437" y="211"/>
                </a:cubicBezTo>
                <a:cubicBezTo>
                  <a:pt x="442" y="211"/>
                  <a:pt x="447" y="215"/>
                  <a:pt x="447" y="220"/>
                </a:cubicBezTo>
                <a:cubicBezTo>
                  <a:pt x="447" y="221"/>
                  <a:pt x="447" y="221"/>
                  <a:pt x="447" y="221"/>
                </a:cubicBezTo>
                <a:cubicBezTo>
                  <a:pt x="447" y="222"/>
                  <a:pt x="447" y="222"/>
                  <a:pt x="447" y="222"/>
                </a:cubicBezTo>
                <a:cubicBezTo>
                  <a:pt x="447" y="227"/>
                  <a:pt x="443" y="231"/>
                  <a:pt x="438" y="231"/>
                </a:cubicBezTo>
                <a:close/>
                <a:moveTo>
                  <a:pt x="10" y="214"/>
                </a:moveTo>
                <a:cubicBezTo>
                  <a:pt x="9" y="214"/>
                  <a:pt x="9" y="214"/>
                  <a:pt x="9" y="214"/>
                </a:cubicBezTo>
                <a:cubicBezTo>
                  <a:pt x="4" y="214"/>
                  <a:pt x="0" y="209"/>
                  <a:pt x="1" y="204"/>
                </a:cubicBezTo>
                <a:cubicBezTo>
                  <a:pt x="1" y="203"/>
                  <a:pt x="1" y="203"/>
                  <a:pt x="1" y="203"/>
                </a:cubicBezTo>
                <a:cubicBezTo>
                  <a:pt x="1" y="198"/>
                  <a:pt x="6" y="195"/>
                  <a:pt x="11" y="195"/>
                </a:cubicBezTo>
                <a:cubicBezTo>
                  <a:pt x="16" y="195"/>
                  <a:pt x="20" y="200"/>
                  <a:pt x="19" y="205"/>
                </a:cubicBezTo>
                <a:cubicBezTo>
                  <a:pt x="19" y="206"/>
                  <a:pt x="19" y="206"/>
                  <a:pt x="19" y="206"/>
                </a:cubicBezTo>
                <a:cubicBezTo>
                  <a:pt x="19" y="211"/>
                  <a:pt x="15" y="214"/>
                  <a:pt x="10" y="214"/>
                </a:cubicBezTo>
                <a:close/>
                <a:moveTo>
                  <a:pt x="433" y="187"/>
                </a:moveTo>
                <a:cubicBezTo>
                  <a:pt x="428" y="187"/>
                  <a:pt x="425" y="184"/>
                  <a:pt x="424" y="180"/>
                </a:cubicBezTo>
                <a:cubicBezTo>
                  <a:pt x="424" y="179"/>
                  <a:pt x="424" y="179"/>
                  <a:pt x="424" y="179"/>
                </a:cubicBezTo>
                <a:cubicBezTo>
                  <a:pt x="422" y="174"/>
                  <a:pt x="426" y="169"/>
                  <a:pt x="430" y="168"/>
                </a:cubicBezTo>
                <a:cubicBezTo>
                  <a:pt x="435" y="167"/>
                  <a:pt x="440" y="170"/>
                  <a:pt x="442" y="175"/>
                </a:cubicBezTo>
                <a:cubicBezTo>
                  <a:pt x="442" y="176"/>
                  <a:pt x="442" y="176"/>
                  <a:pt x="442" y="176"/>
                </a:cubicBezTo>
                <a:cubicBezTo>
                  <a:pt x="443" y="181"/>
                  <a:pt x="440" y="186"/>
                  <a:pt x="435" y="187"/>
                </a:cubicBezTo>
                <a:cubicBezTo>
                  <a:pt x="434" y="187"/>
                  <a:pt x="433" y="187"/>
                  <a:pt x="433" y="187"/>
                </a:cubicBezTo>
                <a:close/>
                <a:moveTo>
                  <a:pt x="18" y="172"/>
                </a:moveTo>
                <a:cubicBezTo>
                  <a:pt x="17" y="172"/>
                  <a:pt x="16" y="172"/>
                  <a:pt x="15" y="171"/>
                </a:cubicBezTo>
                <a:cubicBezTo>
                  <a:pt x="10" y="170"/>
                  <a:pt x="8" y="165"/>
                  <a:pt x="9" y="160"/>
                </a:cubicBezTo>
                <a:cubicBezTo>
                  <a:pt x="9" y="159"/>
                  <a:pt x="9" y="159"/>
                  <a:pt x="9" y="159"/>
                </a:cubicBezTo>
                <a:cubicBezTo>
                  <a:pt x="11" y="154"/>
                  <a:pt x="16" y="151"/>
                  <a:pt x="21" y="153"/>
                </a:cubicBezTo>
                <a:cubicBezTo>
                  <a:pt x="26" y="154"/>
                  <a:pt x="28" y="159"/>
                  <a:pt x="27" y="164"/>
                </a:cubicBezTo>
                <a:cubicBezTo>
                  <a:pt x="27" y="165"/>
                  <a:pt x="27" y="165"/>
                  <a:pt x="27" y="165"/>
                </a:cubicBezTo>
                <a:cubicBezTo>
                  <a:pt x="26" y="169"/>
                  <a:pt x="22" y="172"/>
                  <a:pt x="18" y="172"/>
                </a:cubicBezTo>
                <a:close/>
                <a:moveTo>
                  <a:pt x="419" y="146"/>
                </a:moveTo>
                <a:cubicBezTo>
                  <a:pt x="416" y="146"/>
                  <a:pt x="412" y="144"/>
                  <a:pt x="411" y="141"/>
                </a:cubicBezTo>
                <a:cubicBezTo>
                  <a:pt x="410" y="140"/>
                  <a:pt x="410" y="140"/>
                  <a:pt x="410" y="140"/>
                </a:cubicBezTo>
                <a:cubicBezTo>
                  <a:pt x="408" y="135"/>
                  <a:pt x="410" y="130"/>
                  <a:pt x="415" y="128"/>
                </a:cubicBezTo>
                <a:cubicBezTo>
                  <a:pt x="420" y="126"/>
                  <a:pt x="425" y="128"/>
                  <a:pt x="427" y="132"/>
                </a:cubicBezTo>
                <a:cubicBezTo>
                  <a:pt x="428" y="133"/>
                  <a:pt x="428" y="133"/>
                  <a:pt x="428" y="133"/>
                </a:cubicBezTo>
                <a:cubicBezTo>
                  <a:pt x="430" y="138"/>
                  <a:pt x="428" y="143"/>
                  <a:pt x="423" y="145"/>
                </a:cubicBezTo>
                <a:cubicBezTo>
                  <a:pt x="422" y="146"/>
                  <a:pt x="421" y="146"/>
                  <a:pt x="419" y="146"/>
                </a:cubicBezTo>
                <a:close/>
                <a:moveTo>
                  <a:pt x="34" y="132"/>
                </a:moveTo>
                <a:cubicBezTo>
                  <a:pt x="33" y="132"/>
                  <a:pt x="31" y="131"/>
                  <a:pt x="30" y="131"/>
                </a:cubicBezTo>
                <a:cubicBezTo>
                  <a:pt x="26" y="128"/>
                  <a:pt x="24" y="123"/>
                  <a:pt x="26" y="118"/>
                </a:cubicBezTo>
                <a:cubicBezTo>
                  <a:pt x="27" y="117"/>
                  <a:pt x="27" y="117"/>
                  <a:pt x="27" y="117"/>
                </a:cubicBezTo>
                <a:cubicBezTo>
                  <a:pt x="29" y="113"/>
                  <a:pt x="35" y="111"/>
                  <a:pt x="39" y="114"/>
                </a:cubicBezTo>
                <a:cubicBezTo>
                  <a:pt x="44" y="116"/>
                  <a:pt x="45" y="122"/>
                  <a:pt x="43" y="126"/>
                </a:cubicBezTo>
                <a:cubicBezTo>
                  <a:pt x="43" y="127"/>
                  <a:pt x="43" y="127"/>
                  <a:pt x="43" y="127"/>
                </a:cubicBezTo>
                <a:cubicBezTo>
                  <a:pt x="41" y="130"/>
                  <a:pt x="38" y="132"/>
                  <a:pt x="34" y="132"/>
                </a:cubicBezTo>
                <a:close/>
                <a:moveTo>
                  <a:pt x="398" y="108"/>
                </a:moveTo>
                <a:cubicBezTo>
                  <a:pt x="395" y="108"/>
                  <a:pt x="392" y="107"/>
                  <a:pt x="390" y="105"/>
                </a:cubicBezTo>
                <a:cubicBezTo>
                  <a:pt x="390" y="104"/>
                  <a:pt x="390" y="104"/>
                  <a:pt x="390" y="104"/>
                </a:cubicBezTo>
                <a:cubicBezTo>
                  <a:pt x="387" y="100"/>
                  <a:pt x="388" y="94"/>
                  <a:pt x="392" y="91"/>
                </a:cubicBezTo>
                <a:cubicBezTo>
                  <a:pt x="396" y="88"/>
                  <a:pt x="402" y="89"/>
                  <a:pt x="405" y="93"/>
                </a:cubicBezTo>
                <a:cubicBezTo>
                  <a:pt x="405" y="94"/>
                  <a:pt x="405" y="94"/>
                  <a:pt x="405" y="94"/>
                </a:cubicBezTo>
                <a:cubicBezTo>
                  <a:pt x="408" y="98"/>
                  <a:pt x="407" y="104"/>
                  <a:pt x="403" y="107"/>
                </a:cubicBezTo>
                <a:cubicBezTo>
                  <a:pt x="402" y="108"/>
                  <a:pt x="400" y="108"/>
                  <a:pt x="398" y="108"/>
                </a:cubicBezTo>
                <a:close/>
                <a:moveTo>
                  <a:pt x="59" y="96"/>
                </a:moveTo>
                <a:cubicBezTo>
                  <a:pt x="57" y="96"/>
                  <a:pt x="54" y="95"/>
                  <a:pt x="53" y="94"/>
                </a:cubicBezTo>
                <a:cubicBezTo>
                  <a:pt x="49" y="90"/>
                  <a:pt x="48" y="85"/>
                  <a:pt x="52" y="81"/>
                </a:cubicBezTo>
                <a:cubicBezTo>
                  <a:pt x="52" y="80"/>
                  <a:pt x="52" y="80"/>
                  <a:pt x="52" y="80"/>
                </a:cubicBezTo>
                <a:cubicBezTo>
                  <a:pt x="55" y="76"/>
                  <a:pt x="61" y="75"/>
                  <a:pt x="65" y="79"/>
                </a:cubicBezTo>
                <a:cubicBezTo>
                  <a:pt x="69" y="82"/>
                  <a:pt x="70" y="88"/>
                  <a:pt x="66" y="92"/>
                </a:cubicBezTo>
                <a:cubicBezTo>
                  <a:pt x="66" y="92"/>
                  <a:pt x="66" y="92"/>
                  <a:pt x="66" y="92"/>
                </a:cubicBezTo>
                <a:cubicBezTo>
                  <a:pt x="64" y="95"/>
                  <a:pt x="61" y="96"/>
                  <a:pt x="59" y="96"/>
                </a:cubicBezTo>
                <a:close/>
                <a:moveTo>
                  <a:pt x="369" y="76"/>
                </a:moveTo>
                <a:cubicBezTo>
                  <a:pt x="367" y="76"/>
                  <a:pt x="365" y="75"/>
                  <a:pt x="363" y="74"/>
                </a:cubicBezTo>
                <a:cubicBezTo>
                  <a:pt x="362" y="73"/>
                  <a:pt x="362" y="73"/>
                  <a:pt x="362" y="73"/>
                </a:cubicBezTo>
                <a:cubicBezTo>
                  <a:pt x="359" y="70"/>
                  <a:pt x="358" y="64"/>
                  <a:pt x="362" y="60"/>
                </a:cubicBezTo>
                <a:cubicBezTo>
                  <a:pt x="365" y="56"/>
                  <a:pt x="371" y="56"/>
                  <a:pt x="375" y="59"/>
                </a:cubicBezTo>
                <a:cubicBezTo>
                  <a:pt x="375" y="60"/>
                  <a:pt x="375" y="60"/>
                  <a:pt x="375" y="60"/>
                </a:cubicBezTo>
                <a:cubicBezTo>
                  <a:pt x="379" y="63"/>
                  <a:pt x="379" y="69"/>
                  <a:pt x="376" y="73"/>
                </a:cubicBezTo>
                <a:cubicBezTo>
                  <a:pt x="374" y="75"/>
                  <a:pt x="371" y="76"/>
                  <a:pt x="369" y="76"/>
                </a:cubicBezTo>
                <a:close/>
                <a:moveTo>
                  <a:pt x="90" y="65"/>
                </a:moveTo>
                <a:cubicBezTo>
                  <a:pt x="87" y="65"/>
                  <a:pt x="84" y="64"/>
                  <a:pt x="82" y="62"/>
                </a:cubicBezTo>
                <a:cubicBezTo>
                  <a:pt x="79" y="58"/>
                  <a:pt x="80" y="52"/>
                  <a:pt x="84" y="49"/>
                </a:cubicBezTo>
                <a:cubicBezTo>
                  <a:pt x="85" y="48"/>
                  <a:pt x="85" y="48"/>
                  <a:pt x="85" y="48"/>
                </a:cubicBezTo>
                <a:cubicBezTo>
                  <a:pt x="89" y="45"/>
                  <a:pt x="94" y="46"/>
                  <a:pt x="98" y="50"/>
                </a:cubicBezTo>
                <a:cubicBezTo>
                  <a:pt x="101" y="54"/>
                  <a:pt x="100" y="60"/>
                  <a:pt x="96" y="63"/>
                </a:cubicBezTo>
                <a:cubicBezTo>
                  <a:pt x="95" y="63"/>
                  <a:pt x="95" y="63"/>
                  <a:pt x="95" y="63"/>
                </a:cubicBezTo>
                <a:cubicBezTo>
                  <a:pt x="94" y="65"/>
                  <a:pt x="92" y="65"/>
                  <a:pt x="90" y="65"/>
                </a:cubicBezTo>
                <a:close/>
                <a:moveTo>
                  <a:pt x="335" y="50"/>
                </a:moveTo>
                <a:cubicBezTo>
                  <a:pt x="333" y="50"/>
                  <a:pt x="331" y="49"/>
                  <a:pt x="330" y="48"/>
                </a:cubicBezTo>
                <a:cubicBezTo>
                  <a:pt x="329" y="48"/>
                  <a:pt x="329" y="48"/>
                  <a:pt x="329" y="48"/>
                </a:cubicBezTo>
                <a:cubicBezTo>
                  <a:pt x="325" y="45"/>
                  <a:pt x="323" y="40"/>
                  <a:pt x="326" y="35"/>
                </a:cubicBezTo>
                <a:cubicBezTo>
                  <a:pt x="328" y="31"/>
                  <a:pt x="334" y="30"/>
                  <a:pt x="339" y="32"/>
                </a:cubicBezTo>
                <a:cubicBezTo>
                  <a:pt x="339" y="33"/>
                  <a:pt x="339" y="33"/>
                  <a:pt x="339" y="33"/>
                </a:cubicBezTo>
                <a:cubicBezTo>
                  <a:pt x="344" y="35"/>
                  <a:pt x="345" y="41"/>
                  <a:pt x="342" y="45"/>
                </a:cubicBezTo>
                <a:cubicBezTo>
                  <a:pt x="341" y="48"/>
                  <a:pt x="338" y="50"/>
                  <a:pt x="335" y="50"/>
                </a:cubicBezTo>
                <a:close/>
                <a:moveTo>
                  <a:pt x="126" y="42"/>
                </a:moveTo>
                <a:cubicBezTo>
                  <a:pt x="123" y="42"/>
                  <a:pt x="119" y="40"/>
                  <a:pt x="118" y="37"/>
                </a:cubicBezTo>
                <a:cubicBezTo>
                  <a:pt x="116" y="32"/>
                  <a:pt x="117" y="27"/>
                  <a:pt x="122" y="24"/>
                </a:cubicBezTo>
                <a:cubicBezTo>
                  <a:pt x="123" y="24"/>
                  <a:pt x="123" y="24"/>
                  <a:pt x="123" y="24"/>
                </a:cubicBezTo>
                <a:cubicBezTo>
                  <a:pt x="127" y="22"/>
                  <a:pt x="133" y="24"/>
                  <a:pt x="135" y="28"/>
                </a:cubicBezTo>
                <a:cubicBezTo>
                  <a:pt x="137" y="33"/>
                  <a:pt x="136" y="38"/>
                  <a:pt x="131" y="41"/>
                </a:cubicBezTo>
                <a:cubicBezTo>
                  <a:pt x="130" y="41"/>
                  <a:pt x="130" y="41"/>
                  <a:pt x="130" y="41"/>
                </a:cubicBezTo>
                <a:cubicBezTo>
                  <a:pt x="129" y="42"/>
                  <a:pt x="127" y="42"/>
                  <a:pt x="126" y="42"/>
                </a:cubicBezTo>
                <a:close/>
                <a:moveTo>
                  <a:pt x="295" y="31"/>
                </a:moveTo>
                <a:cubicBezTo>
                  <a:pt x="294" y="31"/>
                  <a:pt x="293" y="31"/>
                  <a:pt x="292" y="31"/>
                </a:cubicBezTo>
                <a:cubicBezTo>
                  <a:pt x="292" y="30"/>
                  <a:pt x="292" y="30"/>
                  <a:pt x="292" y="30"/>
                </a:cubicBezTo>
                <a:cubicBezTo>
                  <a:pt x="287" y="29"/>
                  <a:pt x="284" y="23"/>
                  <a:pt x="286" y="18"/>
                </a:cubicBezTo>
                <a:cubicBezTo>
                  <a:pt x="288" y="14"/>
                  <a:pt x="293" y="11"/>
                  <a:pt x="298" y="13"/>
                </a:cubicBezTo>
                <a:cubicBezTo>
                  <a:pt x="299" y="13"/>
                  <a:pt x="299" y="13"/>
                  <a:pt x="299" y="13"/>
                </a:cubicBezTo>
                <a:cubicBezTo>
                  <a:pt x="303" y="15"/>
                  <a:pt x="306" y="20"/>
                  <a:pt x="304" y="25"/>
                </a:cubicBezTo>
                <a:cubicBezTo>
                  <a:pt x="303" y="29"/>
                  <a:pt x="299" y="31"/>
                  <a:pt x="295" y="31"/>
                </a:cubicBezTo>
                <a:close/>
                <a:moveTo>
                  <a:pt x="166" y="26"/>
                </a:moveTo>
                <a:cubicBezTo>
                  <a:pt x="162" y="26"/>
                  <a:pt x="159" y="24"/>
                  <a:pt x="158" y="20"/>
                </a:cubicBezTo>
                <a:cubicBezTo>
                  <a:pt x="156" y="15"/>
                  <a:pt x="159" y="10"/>
                  <a:pt x="164" y="8"/>
                </a:cubicBezTo>
                <a:cubicBezTo>
                  <a:pt x="165" y="8"/>
                  <a:pt x="165" y="8"/>
                  <a:pt x="165" y="8"/>
                </a:cubicBezTo>
                <a:cubicBezTo>
                  <a:pt x="170" y="7"/>
                  <a:pt x="175" y="10"/>
                  <a:pt x="176" y="14"/>
                </a:cubicBezTo>
                <a:cubicBezTo>
                  <a:pt x="178" y="19"/>
                  <a:pt x="175" y="24"/>
                  <a:pt x="170" y="26"/>
                </a:cubicBezTo>
                <a:cubicBezTo>
                  <a:pt x="169" y="26"/>
                  <a:pt x="169" y="26"/>
                  <a:pt x="169" y="26"/>
                </a:cubicBezTo>
                <a:cubicBezTo>
                  <a:pt x="168" y="26"/>
                  <a:pt x="167" y="26"/>
                  <a:pt x="166" y="26"/>
                </a:cubicBezTo>
                <a:close/>
                <a:moveTo>
                  <a:pt x="253" y="21"/>
                </a:moveTo>
                <a:cubicBezTo>
                  <a:pt x="253" y="21"/>
                  <a:pt x="253" y="21"/>
                  <a:pt x="252" y="21"/>
                </a:cubicBezTo>
                <a:cubicBezTo>
                  <a:pt x="251" y="21"/>
                  <a:pt x="251" y="21"/>
                  <a:pt x="251" y="21"/>
                </a:cubicBezTo>
                <a:cubicBezTo>
                  <a:pt x="246" y="20"/>
                  <a:pt x="243" y="15"/>
                  <a:pt x="243" y="10"/>
                </a:cubicBezTo>
                <a:cubicBezTo>
                  <a:pt x="244" y="5"/>
                  <a:pt x="249" y="2"/>
                  <a:pt x="254" y="2"/>
                </a:cubicBezTo>
                <a:cubicBezTo>
                  <a:pt x="255" y="2"/>
                  <a:pt x="255" y="2"/>
                  <a:pt x="255" y="2"/>
                </a:cubicBezTo>
                <a:cubicBezTo>
                  <a:pt x="260" y="3"/>
                  <a:pt x="263" y="8"/>
                  <a:pt x="263" y="13"/>
                </a:cubicBezTo>
                <a:cubicBezTo>
                  <a:pt x="262" y="17"/>
                  <a:pt x="258" y="21"/>
                  <a:pt x="253" y="21"/>
                </a:cubicBezTo>
                <a:close/>
                <a:moveTo>
                  <a:pt x="209" y="19"/>
                </a:moveTo>
                <a:cubicBezTo>
                  <a:pt x="204" y="19"/>
                  <a:pt x="200" y="15"/>
                  <a:pt x="200" y="11"/>
                </a:cubicBezTo>
                <a:cubicBezTo>
                  <a:pt x="200" y="5"/>
                  <a:pt x="203" y="1"/>
                  <a:pt x="209" y="1"/>
                </a:cubicBezTo>
                <a:cubicBezTo>
                  <a:pt x="209" y="1"/>
                  <a:pt x="209" y="1"/>
                  <a:pt x="209" y="1"/>
                </a:cubicBezTo>
                <a:cubicBezTo>
                  <a:pt x="215" y="0"/>
                  <a:pt x="219" y="4"/>
                  <a:pt x="219" y="9"/>
                </a:cubicBezTo>
                <a:cubicBezTo>
                  <a:pt x="220" y="14"/>
                  <a:pt x="216" y="19"/>
                  <a:pt x="211" y="19"/>
                </a:cubicBezTo>
                <a:cubicBezTo>
                  <a:pt x="210" y="19"/>
                  <a:pt x="210" y="19"/>
                  <a:pt x="210" y="19"/>
                </a:cubicBezTo>
                <a:lnTo>
                  <a:pt x="209" y="1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29" name="Freeform 29">
            <a:extLst>
              <a:ext uri="{FF2B5EF4-FFF2-40B4-BE49-F238E27FC236}">
                <a16:creationId xmlns:a16="http://schemas.microsoft.com/office/drawing/2014/main" id="{8DDB2D52-AE1C-2786-9725-02CE627C1231}"/>
              </a:ext>
            </a:extLst>
          </p:cNvPr>
          <p:cNvSpPr>
            <a:spLocks noEditPoints="1"/>
          </p:cNvSpPr>
          <p:nvPr/>
        </p:nvSpPr>
        <p:spPr bwMode="auto">
          <a:xfrm>
            <a:off x="7338560" y="1959358"/>
            <a:ext cx="867749" cy="866360"/>
          </a:xfrm>
          <a:custGeom>
            <a:avLst/>
            <a:gdLst>
              <a:gd name="T0" fmla="*/ 237 w 447"/>
              <a:gd name="T1" fmla="*/ 446 h 446"/>
              <a:gd name="T2" fmla="*/ 194 w 447"/>
              <a:gd name="T3" fmla="*/ 426 h 446"/>
              <a:gd name="T4" fmla="*/ 204 w 447"/>
              <a:gd name="T5" fmla="*/ 437 h 446"/>
              <a:gd name="T6" fmla="*/ 278 w 447"/>
              <a:gd name="T7" fmla="*/ 421 h 446"/>
              <a:gd name="T8" fmla="*/ 283 w 447"/>
              <a:gd name="T9" fmla="*/ 439 h 446"/>
              <a:gd name="T10" fmla="*/ 148 w 447"/>
              <a:gd name="T11" fmla="*/ 434 h 446"/>
              <a:gd name="T12" fmla="*/ 155 w 447"/>
              <a:gd name="T13" fmla="*/ 416 h 446"/>
              <a:gd name="T14" fmla="*/ 312 w 447"/>
              <a:gd name="T15" fmla="*/ 419 h 446"/>
              <a:gd name="T16" fmla="*/ 321 w 447"/>
              <a:gd name="T17" fmla="*/ 405 h 446"/>
              <a:gd name="T18" fmla="*/ 113 w 447"/>
              <a:gd name="T19" fmla="*/ 416 h 446"/>
              <a:gd name="T20" fmla="*/ 357 w 447"/>
              <a:gd name="T21" fmla="*/ 381 h 446"/>
              <a:gd name="T22" fmla="*/ 363 w 447"/>
              <a:gd name="T23" fmla="*/ 398 h 446"/>
              <a:gd name="T24" fmla="*/ 71 w 447"/>
              <a:gd name="T25" fmla="*/ 374 h 446"/>
              <a:gd name="T26" fmla="*/ 85 w 447"/>
              <a:gd name="T27" fmla="*/ 374 h 446"/>
              <a:gd name="T28" fmla="*/ 381 w 447"/>
              <a:gd name="T29" fmla="*/ 355 h 446"/>
              <a:gd name="T30" fmla="*/ 394 w 447"/>
              <a:gd name="T31" fmla="*/ 353 h 446"/>
              <a:gd name="T32" fmla="*/ 42 w 447"/>
              <a:gd name="T33" fmla="*/ 354 h 446"/>
              <a:gd name="T34" fmla="*/ 49 w 447"/>
              <a:gd name="T35" fmla="*/ 339 h 446"/>
              <a:gd name="T36" fmla="*/ 412 w 447"/>
              <a:gd name="T37" fmla="*/ 334 h 446"/>
              <a:gd name="T38" fmla="*/ 28 w 447"/>
              <a:gd name="T39" fmla="*/ 301 h 446"/>
              <a:gd name="T40" fmla="*/ 32 w 447"/>
              <a:gd name="T41" fmla="*/ 319 h 446"/>
              <a:gd name="T42" fmla="*/ 420 w 447"/>
              <a:gd name="T43" fmla="*/ 282 h 446"/>
              <a:gd name="T44" fmla="*/ 438 w 447"/>
              <a:gd name="T45" fmla="*/ 287 h 446"/>
              <a:gd name="T46" fmla="*/ 5 w 447"/>
              <a:gd name="T47" fmla="*/ 271 h 446"/>
              <a:gd name="T48" fmla="*/ 23 w 447"/>
              <a:gd name="T49" fmla="*/ 267 h 446"/>
              <a:gd name="T50" fmla="*/ 436 w 447"/>
              <a:gd name="T51" fmla="*/ 252 h 446"/>
              <a:gd name="T52" fmla="*/ 437 w 447"/>
              <a:gd name="T53" fmla="*/ 232 h 446"/>
              <a:gd name="T54" fmla="*/ 9 w 447"/>
              <a:gd name="T55" fmla="*/ 236 h 446"/>
              <a:gd name="T56" fmla="*/ 435 w 447"/>
              <a:gd name="T57" fmla="*/ 188 h 446"/>
              <a:gd name="T58" fmla="*/ 445 w 447"/>
              <a:gd name="T59" fmla="*/ 197 h 446"/>
              <a:gd name="T60" fmla="*/ 4 w 447"/>
              <a:gd name="T61" fmla="*/ 182 h 446"/>
              <a:gd name="T62" fmla="*/ 15 w 447"/>
              <a:gd name="T63" fmla="*/ 174 h 446"/>
              <a:gd name="T64" fmla="*/ 418 w 447"/>
              <a:gd name="T65" fmla="*/ 159 h 446"/>
              <a:gd name="T66" fmla="*/ 427 w 447"/>
              <a:gd name="T67" fmla="*/ 146 h 446"/>
              <a:gd name="T68" fmla="*/ 25 w 447"/>
              <a:gd name="T69" fmla="*/ 151 h 446"/>
              <a:gd name="T70" fmla="*/ 409 w 447"/>
              <a:gd name="T71" fmla="*/ 106 h 446"/>
              <a:gd name="T72" fmla="*/ 414 w 447"/>
              <a:gd name="T73" fmla="*/ 124 h 446"/>
              <a:gd name="T74" fmla="*/ 38 w 447"/>
              <a:gd name="T75" fmla="*/ 98 h 446"/>
              <a:gd name="T76" fmla="*/ 53 w 447"/>
              <a:gd name="T77" fmla="*/ 108 h 446"/>
              <a:gd name="T78" fmla="*/ 377 w 447"/>
              <a:gd name="T79" fmla="*/ 87 h 446"/>
              <a:gd name="T80" fmla="*/ 390 w 447"/>
              <a:gd name="T81" fmla="*/ 74 h 446"/>
              <a:gd name="T82" fmla="*/ 66 w 447"/>
              <a:gd name="T83" fmla="*/ 77 h 446"/>
              <a:gd name="T84" fmla="*/ 74 w 447"/>
              <a:gd name="T85" fmla="*/ 61 h 446"/>
              <a:gd name="T86" fmla="*/ 352 w 447"/>
              <a:gd name="T87" fmla="*/ 61 h 446"/>
              <a:gd name="T88" fmla="*/ 108 w 447"/>
              <a:gd name="T89" fmla="*/ 34 h 446"/>
              <a:gd name="T90" fmla="*/ 112 w 447"/>
              <a:gd name="T91" fmla="*/ 51 h 446"/>
              <a:gd name="T92" fmla="*/ 306 w 447"/>
              <a:gd name="T93" fmla="*/ 25 h 446"/>
              <a:gd name="T94" fmla="*/ 319 w 447"/>
              <a:gd name="T95" fmla="*/ 21 h 446"/>
              <a:gd name="T96" fmla="*/ 142 w 447"/>
              <a:gd name="T97" fmla="*/ 15 h 446"/>
              <a:gd name="T98" fmla="*/ 155 w 447"/>
              <a:gd name="T99" fmla="*/ 20 h 446"/>
              <a:gd name="T100" fmla="*/ 274 w 447"/>
              <a:gd name="T101" fmla="*/ 15 h 446"/>
              <a:gd name="T102" fmla="*/ 275 w 447"/>
              <a:gd name="T103" fmla="*/ 6 h 446"/>
              <a:gd name="T104" fmla="*/ 178 w 447"/>
              <a:gd name="T105" fmla="*/ 13 h 446"/>
              <a:gd name="T106" fmla="*/ 188 w 447"/>
              <a:gd name="T107" fmla="*/ 3 h 446"/>
              <a:gd name="T108" fmla="*/ 231 w 447"/>
              <a:gd name="T109" fmla="*/ 1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7" h="446">
                <a:moveTo>
                  <a:pt x="238" y="428"/>
                </a:moveTo>
                <a:cubicBezTo>
                  <a:pt x="238" y="428"/>
                  <a:pt x="237" y="428"/>
                  <a:pt x="237" y="428"/>
                </a:cubicBezTo>
                <a:cubicBezTo>
                  <a:pt x="236" y="428"/>
                  <a:pt x="236" y="428"/>
                  <a:pt x="236" y="428"/>
                </a:cubicBezTo>
                <a:cubicBezTo>
                  <a:pt x="231" y="428"/>
                  <a:pt x="227" y="433"/>
                  <a:pt x="228" y="438"/>
                </a:cubicBezTo>
                <a:cubicBezTo>
                  <a:pt x="228" y="443"/>
                  <a:pt x="232" y="446"/>
                  <a:pt x="237" y="446"/>
                </a:cubicBezTo>
                <a:cubicBezTo>
                  <a:pt x="237" y="446"/>
                  <a:pt x="237" y="446"/>
                  <a:pt x="237" y="446"/>
                </a:cubicBezTo>
                <a:cubicBezTo>
                  <a:pt x="238" y="446"/>
                  <a:pt x="238" y="446"/>
                  <a:pt x="238" y="446"/>
                </a:cubicBezTo>
                <a:cubicBezTo>
                  <a:pt x="244" y="446"/>
                  <a:pt x="247" y="441"/>
                  <a:pt x="247" y="436"/>
                </a:cubicBezTo>
                <a:cubicBezTo>
                  <a:pt x="247" y="432"/>
                  <a:pt x="243" y="428"/>
                  <a:pt x="238" y="428"/>
                </a:cubicBezTo>
                <a:moveTo>
                  <a:pt x="194" y="426"/>
                </a:moveTo>
                <a:cubicBezTo>
                  <a:pt x="189" y="426"/>
                  <a:pt x="185" y="430"/>
                  <a:pt x="184" y="434"/>
                </a:cubicBezTo>
                <a:cubicBezTo>
                  <a:pt x="184" y="439"/>
                  <a:pt x="187" y="444"/>
                  <a:pt x="192" y="445"/>
                </a:cubicBezTo>
                <a:cubicBezTo>
                  <a:pt x="193" y="445"/>
                  <a:pt x="193" y="445"/>
                  <a:pt x="193" y="445"/>
                </a:cubicBezTo>
                <a:cubicBezTo>
                  <a:pt x="194" y="445"/>
                  <a:pt x="194" y="445"/>
                  <a:pt x="195" y="445"/>
                </a:cubicBezTo>
                <a:cubicBezTo>
                  <a:pt x="199" y="445"/>
                  <a:pt x="203" y="441"/>
                  <a:pt x="204" y="437"/>
                </a:cubicBezTo>
                <a:cubicBezTo>
                  <a:pt x="204" y="432"/>
                  <a:pt x="201" y="427"/>
                  <a:pt x="196" y="426"/>
                </a:cubicBezTo>
                <a:cubicBezTo>
                  <a:pt x="195" y="426"/>
                  <a:pt x="195" y="426"/>
                  <a:pt x="195" y="426"/>
                </a:cubicBezTo>
                <a:cubicBezTo>
                  <a:pt x="194" y="426"/>
                  <a:pt x="194" y="426"/>
                  <a:pt x="194" y="426"/>
                </a:cubicBezTo>
                <a:moveTo>
                  <a:pt x="281" y="421"/>
                </a:moveTo>
                <a:cubicBezTo>
                  <a:pt x="280" y="421"/>
                  <a:pt x="279" y="421"/>
                  <a:pt x="278" y="421"/>
                </a:cubicBezTo>
                <a:cubicBezTo>
                  <a:pt x="277" y="421"/>
                  <a:pt x="277" y="421"/>
                  <a:pt x="277" y="421"/>
                </a:cubicBezTo>
                <a:cubicBezTo>
                  <a:pt x="272" y="422"/>
                  <a:pt x="269" y="428"/>
                  <a:pt x="271" y="432"/>
                </a:cubicBezTo>
                <a:cubicBezTo>
                  <a:pt x="272" y="437"/>
                  <a:pt x="276" y="439"/>
                  <a:pt x="280" y="439"/>
                </a:cubicBezTo>
                <a:cubicBezTo>
                  <a:pt x="280" y="439"/>
                  <a:pt x="281" y="439"/>
                  <a:pt x="282" y="439"/>
                </a:cubicBezTo>
                <a:cubicBezTo>
                  <a:pt x="283" y="439"/>
                  <a:pt x="283" y="439"/>
                  <a:pt x="283" y="439"/>
                </a:cubicBezTo>
                <a:cubicBezTo>
                  <a:pt x="288" y="437"/>
                  <a:pt x="291" y="432"/>
                  <a:pt x="289" y="427"/>
                </a:cubicBezTo>
                <a:cubicBezTo>
                  <a:pt x="288" y="423"/>
                  <a:pt x="285" y="421"/>
                  <a:pt x="281" y="421"/>
                </a:cubicBezTo>
                <a:moveTo>
                  <a:pt x="152" y="416"/>
                </a:moveTo>
                <a:cubicBezTo>
                  <a:pt x="148" y="416"/>
                  <a:pt x="144" y="418"/>
                  <a:pt x="143" y="422"/>
                </a:cubicBezTo>
                <a:cubicBezTo>
                  <a:pt x="141" y="427"/>
                  <a:pt x="144" y="432"/>
                  <a:pt x="148" y="434"/>
                </a:cubicBezTo>
                <a:cubicBezTo>
                  <a:pt x="149" y="434"/>
                  <a:pt x="149" y="434"/>
                  <a:pt x="149" y="434"/>
                </a:cubicBezTo>
                <a:cubicBezTo>
                  <a:pt x="150" y="434"/>
                  <a:pt x="151" y="435"/>
                  <a:pt x="152" y="435"/>
                </a:cubicBezTo>
                <a:cubicBezTo>
                  <a:pt x="156" y="435"/>
                  <a:pt x="160" y="432"/>
                  <a:pt x="161" y="428"/>
                </a:cubicBezTo>
                <a:cubicBezTo>
                  <a:pt x="163" y="424"/>
                  <a:pt x="160" y="418"/>
                  <a:pt x="155" y="417"/>
                </a:cubicBezTo>
                <a:cubicBezTo>
                  <a:pt x="155" y="416"/>
                  <a:pt x="155" y="416"/>
                  <a:pt x="155" y="416"/>
                </a:cubicBezTo>
                <a:cubicBezTo>
                  <a:pt x="154" y="416"/>
                  <a:pt x="153" y="416"/>
                  <a:pt x="152" y="416"/>
                </a:cubicBezTo>
                <a:moveTo>
                  <a:pt x="321" y="405"/>
                </a:moveTo>
                <a:cubicBezTo>
                  <a:pt x="320" y="405"/>
                  <a:pt x="318" y="405"/>
                  <a:pt x="317" y="406"/>
                </a:cubicBezTo>
                <a:cubicBezTo>
                  <a:pt x="316" y="406"/>
                  <a:pt x="316" y="406"/>
                  <a:pt x="316" y="406"/>
                </a:cubicBezTo>
                <a:cubicBezTo>
                  <a:pt x="311" y="409"/>
                  <a:pt x="310" y="414"/>
                  <a:pt x="312" y="419"/>
                </a:cubicBezTo>
                <a:cubicBezTo>
                  <a:pt x="313" y="422"/>
                  <a:pt x="317" y="424"/>
                  <a:pt x="320" y="424"/>
                </a:cubicBezTo>
                <a:cubicBezTo>
                  <a:pt x="322" y="424"/>
                  <a:pt x="323" y="423"/>
                  <a:pt x="324" y="423"/>
                </a:cubicBezTo>
                <a:cubicBezTo>
                  <a:pt x="325" y="422"/>
                  <a:pt x="325" y="422"/>
                  <a:pt x="325" y="422"/>
                </a:cubicBezTo>
                <a:cubicBezTo>
                  <a:pt x="330" y="420"/>
                  <a:pt x="331" y="414"/>
                  <a:pt x="329" y="410"/>
                </a:cubicBezTo>
                <a:cubicBezTo>
                  <a:pt x="328" y="407"/>
                  <a:pt x="324" y="405"/>
                  <a:pt x="321" y="405"/>
                </a:cubicBezTo>
                <a:moveTo>
                  <a:pt x="112" y="397"/>
                </a:moveTo>
                <a:cubicBezTo>
                  <a:pt x="109" y="397"/>
                  <a:pt x="106" y="399"/>
                  <a:pt x="104" y="402"/>
                </a:cubicBezTo>
                <a:cubicBezTo>
                  <a:pt x="102" y="406"/>
                  <a:pt x="103" y="412"/>
                  <a:pt x="108" y="414"/>
                </a:cubicBezTo>
                <a:cubicBezTo>
                  <a:pt x="108" y="415"/>
                  <a:pt x="108" y="415"/>
                  <a:pt x="108" y="415"/>
                </a:cubicBezTo>
                <a:cubicBezTo>
                  <a:pt x="110" y="416"/>
                  <a:pt x="112" y="416"/>
                  <a:pt x="113" y="416"/>
                </a:cubicBezTo>
                <a:cubicBezTo>
                  <a:pt x="116" y="416"/>
                  <a:pt x="119" y="415"/>
                  <a:pt x="121" y="412"/>
                </a:cubicBezTo>
                <a:cubicBezTo>
                  <a:pt x="124" y="407"/>
                  <a:pt x="122" y="402"/>
                  <a:pt x="118" y="399"/>
                </a:cubicBezTo>
                <a:cubicBezTo>
                  <a:pt x="117" y="399"/>
                  <a:pt x="117" y="399"/>
                  <a:pt x="117" y="399"/>
                </a:cubicBezTo>
                <a:cubicBezTo>
                  <a:pt x="116" y="398"/>
                  <a:pt x="114" y="397"/>
                  <a:pt x="112" y="397"/>
                </a:cubicBezTo>
                <a:moveTo>
                  <a:pt x="357" y="381"/>
                </a:moveTo>
                <a:cubicBezTo>
                  <a:pt x="355" y="381"/>
                  <a:pt x="353" y="382"/>
                  <a:pt x="352" y="383"/>
                </a:cubicBezTo>
                <a:cubicBezTo>
                  <a:pt x="351" y="384"/>
                  <a:pt x="351" y="384"/>
                  <a:pt x="351" y="384"/>
                </a:cubicBezTo>
                <a:cubicBezTo>
                  <a:pt x="347" y="387"/>
                  <a:pt x="346" y="393"/>
                  <a:pt x="350" y="397"/>
                </a:cubicBezTo>
                <a:cubicBezTo>
                  <a:pt x="351" y="399"/>
                  <a:pt x="354" y="400"/>
                  <a:pt x="357" y="400"/>
                </a:cubicBezTo>
                <a:cubicBezTo>
                  <a:pt x="359" y="400"/>
                  <a:pt x="361" y="399"/>
                  <a:pt x="363" y="398"/>
                </a:cubicBezTo>
                <a:cubicBezTo>
                  <a:pt x="363" y="398"/>
                  <a:pt x="363" y="398"/>
                  <a:pt x="363" y="398"/>
                </a:cubicBezTo>
                <a:cubicBezTo>
                  <a:pt x="367" y="395"/>
                  <a:pt x="368" y="389"/>
                  <a:pt x="364" y="385"/>
                </a:cubicBezTo>
                <a:cubicBezTo>
                  <a:pt x="363" y="382"/>
                  <a:pt x="360" y="381"/>
                  <a:pt x="357" y="381"/>
                </a:cubicBezTo>
                <a:moveTo>
                  <a:pt x="78" y="371"/>
                </a:moveTo>
                <a:cubicBezTo>
                  <a:pt x="75" y="371"/>
                  <a:pt x="73" y="372"/>
                  <a:pt x="71" y="374"/>
                </a:cubicBezTo>
                <a:cubicBezTo>
                  <a:pt x="68" y="378"/>
                  <a:pt x="68" y="384"/>
                  <a:pt x="72" y="387"/>
                </a:cubicBezTo>
                <a:cubicBezTo>
                  <a:pt x="72" y="388"/>
                  <a:pt x="72" y="388"/>
                  <a:pt x="72" y="388"/>
                </a:cubicBezTo>
                <a:cubicBezTo>
                  <a:pt x="74" y="389"/>
                  <a:pt x="76" y="390"/>
                  <a:pt x="78" y="390"/>
                </a:cubicBezTo>
                <a:cubicBezTo>
                  <a:pt x="81" y="390"/>
                  <a:pt x="83" y="389"/>
                  <a:pt x="85" y="387"/>
                </a:cubicBezTo>
                <a:cubicBezTo>
                  <a:pt x="89" y="384"/>
                  <a:pt x="88" y="378"/>
                  <a:pt x="85" y="374"/>
                </a:cubicBezTo>
                <a:cubicBezTo>
                  <a:pt x="84" y="373"/>
                  <a:pt x="84" y="373"/>
                  <a:pt x="84" y="373"/>
                </a:cubicBezTo>
                <a:cubicBezTo>
                  <a:pt x="82" y="372"/>
                  <a:pt x="80" y="371"/>
                  <a:pt x="78" y="371"/>
                </a:cubicBezTo>
                <a:moveTo>
                  <a:pt x="388" y="351"/>
                </a:moveTo>
                <a:cubicBezTo>
                  <a:pt x="386" y="351"/>
                  <a:pt x="383" y="352"/>
                  <a:pt x="381" y="354"/>
                </a:cubicBezTo>
                <a:cubicBezTo>
                  <a:pt x="381" y="355"/>
                  <a:pt x="381" y="355"/>
                  <a:pt x="381" y="355"/>
                </a:cubicBezTo>
                <a:cubicBezTo>
                  <a:pt x="377" y="359"/>
                  <a:pt x="378" y="365"/>
                  <a:pt x="382" y="368"/>
                </a:cubicBezTo>
                <a:cubicBezTo>
                  <a:pt x="383" y="369"/>
                  <a:pt x="386" y="370"/>
                  <a:pt x="388" y="370"/>
                </a:cubicBezTo>
                <a:cubicBezTo>
                  <a:pt x="390" y="370"/>
                  <a:pt x="393" y="369"/>
                  <a:pt x="395" y="367"/>
                </a:cubicBezTo>
                <a:cubicBezTo>
                  <a:pt x="395" y="366"/>
                  <a:pt x="395" y="366"/>
                  <a:pt x="395" y="366"/>
                </a:cubicBezTo>
                <a:cubicBezTo>
                  <a:pt x="399" y="362"/>
                  <a:pt x="398" y="356"/>
                  <a:pt x="394" y="353"/>
                </a:cubicBezTo>
                <a:cubicBezTo>
                  <a:pt x="392" y="352"/>
                  <a:pt x="390" y="351"/>
                  <a:pt x="388" y="351"/>
                </a:cubicBezTo>
                <a:moveTo>
                  <a:pt x="49" y="339"/>
                </a:moveTo>
                <a:cubicBezTo>
                  <a:pt x="47" y="339"/>
                  <a:pt x="46" y="339"/>
                  <a:pt x="44" y="341"/>
                </a:cubicBezTo>
                <a:cubicBezTo>
                  <a:pt x="40" y="344"/>
                  <a:pt x="39" y="349"/>
                  <a:pt x="42" y="354"/>
                </a:cubicBezTo>
                <a:cubicBezTo>
                  <a:pt x="42" y="354"/>
                  <a:pt x="42" y="354"/>
                  <a:pt x="42" y="354"/>
                </a:cubicBezTo>
                <a:cubicBezTo>
                  <a:pt x="44" y="357"/>
                  <a:pt x="47" y="358"/>
                  <a:pt x="50" y="358"/>
                </a:cubicBezTo>
                <a:cubicBezTo>
                  <a:pt x="52" y="358"/>
                  <a:pt x="53" y="357"/>
                  <a:pt x="55" y="356"/>
                </a:cubicBezTo>
                <a:cubicBezTo>
                  <a:pt x="59" y="353"/>
                  <a:pt x="60" y="347"/>
                  <a:pt x="57" y="343"/>
                </a:cubicBezTo>
                <a:cubicBezTo>
                  <a:pt x="57" y="342"/>
                  <a:pt x="57" y="342"/>
                  <a:pt x="57" y="342"/>
                </a:cubicBezTo>
                <a:cubicBezTo>
                  <a:pt x="55" y="340"/>
                  <a:pt x="52" y="339"/>
                  <a:pt x="49" y="339"/>
                </a:cubicBezTo>
                <a:moveTo>
                  <a:pt x="412" y="315"/>
                </a:moveTo>
                <a:cubicBezTo>
                  <a:pt x="409" y="315"/>
                  <a:pt x="406" y="317"/>
                  <a:pt x="404" y="320"/>
                </a:cubicBezTo>
                <a:cubicBezTo>
                  <a:pt x="404" y="321"/>
                  <a:pt x="404" y="321"/>
                  <a:pt x="404" y="321"/>
                </a:cubicBezTo>
                <a:cubicBezTo>
                  <a:pt x="402" y="325"/>
                  <a:pt x="403" y="331"/>
                  <a:pt x="408" y="333"/>
                </a:cubicBezTo>
                <a:cubicBezTo>
                  <a:pt x="409" y="334"/>
                  <a:pt x="411" y="334"/>
                  <a:pt x="412" y="334"/>
                </a:cubicBezTo>
                <a:cubicBezTo>
                  <a:pt x="415" y="334"/>
                  <a:pt x="419" y="332"/>
                  <a:pt x="420" y="329"/>
                </a:cubicBezTo>
                <a:cubicBezTo>
                  <a:pt x="421" y="329"/>
                  <a:pt x="421" y="329"/>
                  <a:pt x="421" y="329"/>
                </a:cubicBezTo>
                <a:cubicBezTo>
                  <a:pt x="423" y="324"/>
                  <a:pt x="421" y="319"/>
                  <a:pt x="417" y="316"/>
                </a:cubicBezTo>
                <a:cubicBezTo>
                  <a:pt x="415" y="315"/>
                  <a:pt x="414" y="315"/>
                  <a:pt x="412" y="315"/>
                </a:cubicBezTo>
                <a:moveTo>
                  <a:pt x="28" y="301"/>
                </a:moveTo>
                <a:cubicBezTo>
                  <a:pt x="26" y="301"/>
                  <a:pt x="25" y="301"/>
                  <a:pt x="24" y="302"/>
                </a:cubicBezTo>
                <a:cubicBezTo>
                  <a:pt x="19" y="304"/>
                  <a:pt x="17" y="309"/>
                  <a:pt x="19" y="314"/>
                </a:cubicBezTo>
                <a:cubicBezTo>
                  <a:pt x="20" y="315"/>
                  <a:pt x="20" y="315"/>
                  <a:pt x="20" y="315"/>
                </a:cubicBezTo>
                <a:cubicBezTo>
                  <a:pt x="21" y="318"/>
                  <a:pt x="24" y="320"/>
                  <a:pt x="28" y="320"/>
                </a:cubicBezTo>
                <a:cubicBezTo>
                  <a:pt x="29" y="320"/>
                  <a:pt x="31" y="320"/>
                  <a:pt x="32" y="319"/>
                </a:cubicBezTo>
                <a:cubicBezTo>
                  <a:pt x="36" y="317"/>
                  <a:pt x="38" y="312"/>
                  <a:pt x="36" y="307"/>
                </a:cubicBezTo>
                <a:cubicBezTo>
                  <a:pt x="36" y="307"/>
                  <a:pt x="36" y="307"/>
                  <a:pt x="36" y="307"/>
                </a:cubicBezTo>
                <a:cubicBezTo>
                  <a:pt x="35" y="303"/>
                  <a:pt x="31" y="301"/>
                  <a:pt x="28" y="301"/>
                </a:cubicBezTo>
                <a:moveTo>
                  <a:pt x="429" y="275"/>
                </a:moveTo>
                <a:cubicBezTo>
                  <a:pt x="425" y="275"/>
                  <a:pt x="421" y="278"/>
                  <a:pt x="420" y="282"/>
                </a:cubicBezTo>
                <a:cubicBezTo>
                  <a:pt x="420" y="282"/>
                  <a:pt x="420" y="282"/>
                  <a:pt x="420" y="282"/>
                </a:cubicBezTo>
                <a:cubicBezTo>
                  <a:pt x="418" y="287"/>
                  <a:pt x="421" y="292"/>
                  <a:pt x="426" y="294"/>
                </a:cubicBezTo>
                <a:cubicBezTo>
                  <a:pt x="427" y="294"/>
                  <a:pt x="428" y="294"/>
                  <a:pt x="429" y="294"/>
                </a:cubicBezTo>
                <a:cubicBezTo>
                  <a:pt x="433" y="294"/>
                  <a:pt x="436" y="292"/>
                  <a:pt x="437" y="288"/>
                </a:cubicBezTo>
                <a:cubicBezTo>
                  <a:pt x="438" y="287"/>
                  <a:pt x="438" y="287"/>
                  <a:pt x="438" y="287"/>
                </a:cubicBezTo>
                <a:cubicBezTo>
                  <a:pt x="439" y="282"/>
                  <a:pt x="436" y="277"/>
                  <a:pt x="432" y="275"/>
                </a:cubicBezTo>
                <a:cubicBezTo>
                  <a:pt x="431" y="275"/>
                  <a:pt x="430" y="275"/>
                  <a:pt x="429" y="275"/>
                </a:cubicBezTo>
                <a:moveTo>
                  <a:pt x="14" y="260"/>
                </a:moveTo>
                <a:cubicBezTo>
                  <a:pt x="13" y="260"/>
                  <a:pt x="13" y="260"/>
                  <a:pt x="12" y="260"/>
                </a:cubicBezTo>
                <a:cubicBezTo>
                  <a:pt x="7" y="261"/>
                  <a:pt x="4" y="266"/>
                  <a:pt x="5" y="271"/>
                </a:cubicBezTo>
                <a:cubicBezTo>
                  <a:pt x="5" y="272"/>
                  <a:pt x="5" y="272"/>
                  <a:pt x="5" y="272"/>
                </a:cubicBezTo>
                <a:cubicBezTo>
                  <a:pt x="6" y="276"/>
                  <a:pt x="10" y="279"/>
                  <a:pt x="14" y="279"/>
                </a:cubicBezTo>
                <a:cubicBezTo>
                  <a:pt x="15" y="279"/>
                  <a:pt x="16" y="279"/>
                  <a:pt x="16" y="279"/>
                </a:cubicBezTo>
                <a:cubicBezTo>
                  <a:pt x="21" y="278"/>
                  <a:pt x="24" y="273"/>
                  <a:pt x="23" y="268"/>
                </a:cubicBezTo>
                <a:cubicBezTo>
                  <a:pt x="23" y="267"/>
                  <a:pt x="23" y="267"/>
                  <a:pt x="23" y="267"/>
                </a:cubicBezTo>
                <a:cubicBezTo>
                  <a:pt x="22" y="263"/>
                  <a:pt x="18" y="260"/>
                  <a:pt x="14" y="260"/>
                </a:cubicBezTo>
                <a:moveTo>
                  <a:pt x="437" y="232"/>
                </a:moveTo>
                <a:cubicBezTo>
                  <a:pt x="432" y="232"/>
                  <a:pt x="428" y="235"/>
                  <a:pt x="428" y="240"/>
                </a:cubicBezTo>
                <a:cubicBezTo>
                  <a:pt x="428" y="242"/>
                  <a:pt x="428" y="242"/>
                  <a:pt x="428" y="242"/>
                </a:cubicBezTo>
                <a:cubicBezTo>
                  <a:pt x="427" y="247"/>
                  <a:pt x="431" y="251"/>
                  <a:pt x="436" y="252"/>
                </a:cubicBezTo>
                <a:cubicBezTo>
                  <a:pt x="437" y="252"/>
                  <a:pt x="437" y="252"/>
                  <a:pt x="437" y="252"/>
                </a:cubicBezTo>
                <a:cubicBezTo>
                  <a:pt x="442" y="252"/>
                  <a:pt x="446" y="248"/>
                  <a:pt x="446" y="243"/>
                </a:cubicBezTo>
                <a:cubicBezTo>
                  <a:pt x="446" y="242"/>
                  <a:pt x="446" y="242"/>
                  <a:pt x="446" y="242"/>
                </a:cubicBezTo>
                <a:cubicBezTo>
                  <a:pt x="447" y="236"/>
                  <a:pt x="443" y="232"/>
                  <a:pt x="438" y="232"/>
                </a:cubicBezTo>
                <a:cubicBezTo>
                  <a:pt x="438" y="232"/>
                  <a:pt x="437" y="232"/>
                  <a:pt x="437" y="232"/>
                </a:cubicBezTo>
                <a:moveTo>
                  <a:pt x="9" y="217"/>
                </a:moveTo>
                <a:cubicBezTo>
                  <a:pt x="4" y="217"/>
                  <a:pt x="0" y="221"/>
                  <a:pt x="0" y="226"/>
                </a:cubicBezTo>
                <a:cubicBezTo>
                  <a:pt x="0" y="227"/>
                  <a:pt x="0" y="227"/>
                  <a:pt x="0" y="227"/>
                </a:cubicBezTo>
                <a:cubicBezTo>
                  <a:pt x="0" y="232"/>
                  <a:pt x="4" y="236"/>
                  <a:pt x="9" y="236"/>
                </a:cubicBezTo>
                <a:cubicBezTo>
                  <a:pt x="9" y="236"/>
                  <a:pt x="9" y="236"/>
                  <a:pt x="9" y="236"/>
                </a:cubicBezTo>
                <a:cubicBezTo>
                  <a:pt x="14" y="236"/>
                  <a:pt x="19" y="232"/>
                  <a:pt x="18" y="227"/>
                </a:cubicBezTo>
                <a:cubicBezTo>
                  <a:pt x="18" y="226"/>
                  <a:pt x="18" y="226"/>
                  <a:pt x="18" y="226"/>
                </a:cubicBezTo>
                <a:cubicBezTo>
                  <a:pt x="18" y="221"/>
                  <a:pt x="14" y="217"/>
                  <a:pt x="9" y="217"/>
                </a:cubicBezTo>
                <a:moveTo>
                  <a:pt x="436" y="188"/>
                </a:moveTo>
                <a:cubicBezTo>
                  <a:pt x="436" y="188"/>
                  <a:pt x="435" y="188"/>
                  <a:pt x="435" y="188"/>
                </a:cubicBezTo>
                <a:cubicBezTo>
                  <a:pt x="430" y="189"/>
                  <a:pt x="426" y="193"/>
                  <a:pt x="427" y="199"/>
                </a:cubicBezTo>
                <a:cubicBezTo>
                  <a:pt x="427" y="199"/>
                  <a:pt x="427" y="199"/>
                  <a:pt x="427" y="199"/>
                </a:cubicBezTo>
                <a:cubicBezTo>
                  <a:pt x="428" y="204"/>
                  <a:pt x="432" y="208"/>
                  <a:pt x="436" y="208"/>
                </a:cubicBezTo>
                <a:cubicBezTo>
                  <a:pt x="437" y="208"/>
                  <a:pt x="437" y="208"/>
                  <a:pt x="437" y="207"/>
                </a:cubicBezTo>
                <a:cubicBezTo>
                  <a:pt x="442" y="207"/>
                  <a:pt x="446" y="202"/>
                  <a:pt x="445" y="197"/>
                </a:cubicBezTo>
                <a:cubicBezTo>
                  <a:pt x="445" y="196"/>
                  <a:pt x="445" y="196"/>
                  <a:pt x="445" y="196"/>
                </a:cubicBezTo>
                <a:cubicBezTo>
                  <a:pt x="445" y="192"/>
                  <a:pt x="441" y="188"/>
                  <a:pt x="436" y="188"/>
                </a:cubicBezTo>
                <a:moveTo>
                  <a:pt x="13" y="174"/>
                </a:moveTo>
                <a:cubicBezTo>
                  <a:pt x="9" y="174"/>
                  <a:pt x="5" y="177"/>
                  <a:pt x="4" y="181"/>
                </a:cubicBezTo>
                <a:cubicBezTo>
                  <a:pt x="4" y="182"/>
                  <a:pt x="4" y="182"/>
                  <a:pt x="4" y="182"/>
                </a:cubicBezTo>
                <a:cubicBezTo>
                  <a:pt x="3" y="187"/>
                  <a:pt x="6" y="192"/>
                  <a:pt x="11" y="193"/>
                </a:cubicBezTo>
                <a:cubicBezTo>
                  <a:pt x="12" y="193"/>
                  <a:pt x="12" y="193"/>
                  <a:pt x="13" y="193"/>
                </a:cubicBezTo>
                <a:cubicBezTo>
                  <a:pt x="17" y="193"/>
                  <a:pt x="21" y="190"/>
                  <a:pt x="22" y="185"/>
                </a:cubicBezTo>
                <a:cubicBezTo>
                  <a:pt x="22" y="185"/>
                  <a:pt x="22" y="185"/>
                  <a:pt x="22" y="185"/>
                </a:cubicBezTo>
                <a:cubicBezTo>
                  <a:pt x="23" y="180"/>
                  <a:pt x="20" y="175"/>
                  <a:pt x="15" y="174"/>
                </a:cubicBezTo>
                <a:cubicBezTo>
                  <a:pt x="14" y="174"/>
                  <a:pt x="14" y="174"/>
                  <a:pt x="13" y="174"/>
                </a:cubicBezTo>
                <a:moveTo>
                  <a:pt x="427" y="146"/>
                </a:moveTo>
                <a:cubicBezTo>
                  <a:pt x="426" y="146"/>
                  <a:pt x="425" y="146"/>
                  <a:pt x="424" y="146"/>
                </a:cubicBezTo>
                <a:cubicBezTo>
                  <a:pt x="419" y="148"/>
                  <a:pt x="416" y="153"/>
                  <a:pt x="418" y="158"/>
                </a:cubicBezTo>
                <a:cubicBezTo>
                  <a:pt x="418" y="159"/>
                  <a:pt x="418" y="159"/>
                  <a:pt x="418" y="159"/>
                </a:cubicBezTo>
                <a:cubicBezTo>
                  <a:pt x="420" y="163"/>
                  <a:pt x="423" y="165"/>
                  <a:pt x="427" y="165"/>
                </a:cubicBezTo>
                <a:cubicBezTo>
                  <a:pt x="428" y="165"/>
                  <a:pt x="429" y="165"/>
                  <a:pt x="430" y="165"/>
                </a:cubicBezTo>
                <a:cubicBezTo>
                  <a:pt x="435" y="163"/>
                  <a:pt x="437" y="157"/>
                  <a:pt x="436" y="153"/>
                </a:cubicBezTo>
                <a:cubicBezTo>
                  <a:pt x="435" y="152"/>
                  <a:pt x="435" y="152"/>
                  <a:pt x="435" y="152"/>
                </a:cubicBezTo>
                <a:cubicBezTo>
                  <a:pt x="434" y="148"/>
                  <a:pt x="431" y="146"/>
                  <a:pt x="427" y="146"/>
                </a:cubicBezTo>
                <a:moveTo>
                  <a:pt x="25" y="132"/>
                </a:moveTo>
                <a:cubicBezTo>
                  <a:pt x="22" y="132"/>
                  <a:pt x="18" y="134"/>
                  <a:pt x="17" y="138"/>
                </a:cubicBezTo>
                <a:cubicBezTo>
                  <a:pt x="16" y="139"/>
                  <a:pt x="16" y="139"/>
                  <a:pt x="16" y="139"/>
                </a:cubicBezTo>
                <a:cubicBezTo>
                  <a:pt x="15" y="143"/>
                  <a:pt x="17" y="149"/>
                  <a:pt x="22" y="151"/>
                </a:cubicBezTo>
                <a:cubicBezTo>
                  <a:pt x="23" y="151"/>
                  <a:pt x="24" y="151"/>
                  <a:pt x="25" y="151"/>
                </a:cubicBezTo>
                <a:cubicBezTo>
                  <a:pt x="29" y="151"/>
                  <a:pt x="32" y="149"/>
                  <a:pt x="34" y="146"/>
                </a:cubicBezTo>
                <a:cubicBezTo>
                  <a:pt x="34" y="145"/>
                  <a:pt x="34" y="145"/>
                  <a:pt x="34" y="145"/>
                </a:cubicBezTo>
                <a:cubicBezTo>
                  <a:pt x="36" y="140"/>
                  <a:pt x="34" y="135"/>
                  <a:pt x="29" y="133"/>
                </a:cubicBezTo>
                <a:cubicBezTo>
                  <a:pt x="28" y="132"/>
                  <a:pt x="27" y="132"/>
                  <a:pt x="25" y="132"/>
                </a:cubicBezTo>
                <a:moveTo>
                  <a:pt x="409" y="106"/>
                </a:moveTo>
                <a:cubicBezTo>
                  <a:pt x="407" y="106"/>
                  <a:pt x="406" y="107"/>
                  <a:pt x="404" y="108"/>
                </a:cubicBezTo>
                <a:cubicBezTo>
                  <a:pt x="400" y="110"/>
                  <a:pt x="398" y="116"/>
                  <a:pt x="401" y="120"/>
                </a:cubicBezTo>
                <a:cubicBezTo>
                  <a:pt x="401" y="121"/>
                  <a:pt x="401" y="121"/>
                  <a:pt x="401" y="121"/>
                </a:cubicBezTo>
                <a:cubicBezTo>
                  <a:pt x="403" y="124"/>
                  <a:pt x="406" y="126"/>
                  <a:pt x="409" y="126"/>
                </a:cubicBezTo>
                <a:cubicBezTo>
                  <a:pt x="411" y="126"/>
                  <a:pt x="413" y="125"/>
                  <a:pt x="414" y="124"/>
                </a:cubicBezTo>
                <a:cubicBezTo>
                  <a:pt x="418" y="122"/>
                  <a:pt x="420" y="116"/>
                  <a:pt x="417" y="112"/>
                </a:cubicBezTo>
                <a:cubicBezTo>
                  <a:pt x="417" y="111"/>
                  <a:pt x="417" y="111"/>
                  <a:pt x="417" y="111"/>
                </a:cubicBezTo>
                <a:cubicBezTo>
                  <a:pt x="415" y="108"/>
                  <a:pt x="412" y="106"/>
                  <a:pt x="409" y="106"/>
                </a:cubicBezTo>
                <a:moveTo>
                  <a:pt x="46" y="94"/>
                </a:moveTo>
                <a:cubicBezTo>
                  <a:pt x="43" y="94"/>
                  <a:pt x="40" y="95"/>
                  <a:pt x="38" y="98"/>
                </a:cubicBezTo>
                <a:cubicBezTo>
                  <a:pt x="38" y="99"/>
                  <a:pt x="38" y="99"/>
                  <a:pt x="38" y="99"/>
                </a:cubicBezTo>
                <a:cubicBezTo>
                  <a:pt x="35" y="103"/>
                  <a:pt x="36" y="109"/>
                  <a:pt x="40" y="112"/>
                </a:cubicBezTo>
                <a:cubicBezTo>
                  <a:pt x="42" y="113"/>
                  <a:pt x="44" y="113"/>
                  <a:pt x="45" y="113"/>
                </a:cubicBezTo>
                <a:cubicBezTo>
                  <a:pt x="48" y="113"/>
                  <a:pt x="51" y="112"/>
                  <a:pt x="53" y="109"/>
                </a:cubicBezTo>
                <a:cubicBezTo>
                  <a:pt x="53" y="108"/>
                  <a:pt x="53" y="108"/>
                  <a:pt x="53" y="108"/>
                </a:cubicBezTo>
                <a:cubicBezTo>
                  <a:pt x="56" y="104"/>
                  <a:pt x="55" y="98"/>
                  <a:pt x="51" y="96"/>
                </a:cubicBezTo>
                <a:cubicBezTo>
                  <a:pt x="50" y="94"/>
                  <a:pt x="48" y="94"/>
                  <a:pt x="46" y="94"/>
                </a:cubicBezTo>
                <a:moveTo>
                  <a:pt x="383" y="71"/>
                </a:moveTo>
                <a:cubicBezTo>
                  <a:pt x="381" y="71"/>
                  <a:pt x="379" y="72"/>
                  <a:pt x="377" y="74"/>
                </a:cubicBezTo>
                <a:cubicBezTo>
                  <a:pt x="373" y="77"/>
                  <a:pt x="373" y="83"/>
                  <a:pt x="377" y="87"/>
                </a:cubicBezTo>
                <a:cubicBezTo>
                  <a:pt x="377" y="87"/>
                  <a:pt x="377" y="87"/>
                  <a:pt x="377" y="87"/>
                </a:cubicBezTo>
                <a:cubicBezTo>
                  <a:pt x="379" y="89"/>
                  <a:pt x="381" y="90"/>
                  <a:pt x="384" y="90"/>
                </a:cubicBezTo>
                <a:cubicBezTo>
                  <a:pt x="386" y="90"/>
                  <a:pt x="388" y="90"/>
                  <a:pt x="390" y="88"/>
                </a:cubicBezTo>
                <a:cubicBezTo>
                  <a:pt x="394" y="85"/>
                  <a:pt x="394" y="79"/>
                  <a:pt x="391" y="75"/>
                </a:cubicBezTo>
                <a:cubicBezTo>
                  <a:pt x="390" y="74"/>
                  <a:pt x="390" y="74"/>
                  <a:pt x="390" y="74"/>
                </a:cubicBezTo>
                <a:cubicBezTo>
                  <a:pt x="388" y="72"/>
                  <a:pt x="386" y="71"/>
                  <a:pt x="383" y="71"/>
                </a:cubicBezTo>
                <a:moveTo>
                  <a:pt x="74" y="61"/>
                </a:moveTo>
                <a:cubicBezTo>
                  <a:pt x="71" y="61"/>
                  <a:pt x="69" y="62"/>
                  <a:pt x="67" y="63"/>
                </a:cubicBezTo>
                <a:cubicBezTo>
                  <a:pt x="67" y="64"/>
                  <a:pt x="67" y="64"/>
                  <a:pt x="67" y="64"/>
                </a:cubicBezTo>
                <a:cubicBezTo>
                  <a:pt x="63" y="68"/>
                  <a:pt x="63" y="73"/>
                  <a:pt x="66" y="77"/>
                </a:cubicBezTo>
                <a:cubicBezTo>
                  <a:pt x="68" y="79"/>
                  <a:pt x="71" y="80"/>
                  <a:pt x="73" y="80"/>
                </a:cubicBezTo>
                <a:cubicBezTo>
                  <a:pt x="75" y="80"/>
                  <a:pt x="78" y="79"/>
                  <a:pt x="80" y="77"/>
                </a:cubicBezTo>
                <a:cubicBezTo>
                  <a:pt x="80" y="76"/>
                  <a:pt x="80" y="76"/>
                  <a:pt x="80" y="76"/>
                </a:cubicBezTo>
                <a:cubicBezTo>
                  <a:pt x="84" y="73"/>
                  <a:pt x="84" y="67"/>
                  <a:pt x="80" y="63"/>
                </a:cubicBezTo>
                <a:cubicBezTo>
                  <a:pt x="78" y="62"/>
                  <a:pt x="76" y="61"/>
                  <a:pt x="74" y="61"/>
                </a:cubicBezTo>
                <a:moveTo>
                  <a:pt x="351" y="42"/>
                </a:moveTo>
                <a:cubicBezTo>
                  <a:pt x="349" y="42"/>
                  <a:pt x="346" y="43"/>
                  <a:pt x="344" y="46"/>
                </a:cubicBezTo>
                <a:cubicBezTo>
                  <a:pt x="341" y="50"/>
                  <a:pt x="342" y="56"/>
                  <a:pt x="346" y="59"/>
                </a:cubicBezTo>
                <a:cubicBezTo>
                  <a:pt x="347" y="59"/>
                  <a:pt x="347" y="59"/>
                  <a:pt x="347" y="59"/>
                </a:cubicBezTo>
                <a:cubicBezTo>
                  <a:pt x="348" y="60"/>
                  <a:pt x="350" y="61"/>
                  <a:pt x="352" y="61"/>
                </a:cubicBezTo>
                <a:cubicBezTo>
                  <a:pt x="355" y="61"/>
                  <a:pt x="358" y="60"/>
                  <a:pt x="360" y="57"/>
                </a:cubicBezTo>
                <a:cubicBezTo>
                  <a:pt x="363" y="53"/>
                  <a:pt x="362" y="48"/>
                  <a:pt x="358" y="45"/>
                </a:cubicBezTo>
                <a:cubicBezTo>
                  <a:pt x="357" y="44"/>
                  <a:pt x="357" y="44"/>
                  <a:pt x="357" y="44"/>
                </a:cubicBezTo>
                <a:cubicBezTo>
                  <a:pt x="355" y="43"/>
                  <a:pt x="353" y="42"/>
                  <a:pt x="351" y="42"/>
                </a:cubicBezTo>
                <a:moveTo>
                  <a:pt x="108" y="34"/>
                </a:moveTo>
                <a:cubicBezTo>
                  <a:pt x="106" y="34"/>
                  <a:pt x="104" y="34"/>
                  <a:pt x="103" y="35"/>
                </a:cubicBezTo>
                <a:cubicBezTo>
                  <a:pt x="102" y="36"/>
                  <a:pt x="102" y="36"/>
                  <a:pt x="102" y="36"/>
                </a:cubicBezTo>
                <a:cubicBezTo>
                  <a:pt x="98" y="38"/>
                  <a:pt x="96" y="44"/>
                  <a:pt x="99" y="48"/>
                </a:cubicBezTo>
                <a:cubicBezTo>
                  <a:pt x="101" y="51"/>
                  <a:pt x="104" y="53"/>
                  <a:pt x="107" y="53"/>
                </a:cubicBezTo>
                <a:cubicBezTo>
                  <a:pt x="109" y="53"/>
                  <a:pt x="110" y="52"/>
                  <a:pt x="112" y="51"/>
                </a:cubicBezTo>
                <a:cubicBezTo>
                  <a:pt x="113" y="51"/>
                  <a:pt x="113" y="51"/>
                  <a:pt x="113" y="51"/>
                </a:cubicBezTo>
                <a:cubicBezTo>
                  <a:pt x="117" y="48"/>
                  <a:pt x="118" y="42"/>
                  <a:pt x="115" y="38"/>
                </a:cubicBezTo>
                <a:cubicBezTo>
                  <a:pt x="114" y="35"/>
                  <a:pt x="111" y="34"/>
                  <a:pt x="108" y="34"/>
                </a:cubicBezTo>
                <a:moveTo>
                  <a:pt x="314" y="20"/>
                </a:moveTo>
                <a:cubicBezTo>
                  <a:pt x="311" y="20"/>
                  <a:pt x="307" y="22"/>
                  <a:pt x="306" y="25"/>
                </a:cubicBezTo>
                <a:cubicBezTo>
                  <a:pt x="304" y="30"/>
                  <a:pt x="306" y="35"/>
                  <a:pt x="310" y="37"/>
                </a:cubicBezTo>
                <a:cubicBezTo>
                  <a:pt x="311" y="38"/>
                  <a:pt x="311" y="38"/>
                  <a:pt x="311" y="38"/>
                </a:cubicBezTo>
                <a:cubicBezTo>
                  <a:pt x="312" y="38"/>
                  <a:pt x="314" y="39"/>
                  <a:pt x="315" y="39"/>
                </a:cubicBezTo>
                <a:cubicBezTo>
                  <a:pt x="319" y="39"/>
                  <a:pt x="322" y="37"/>
                  <a:pt x="323" y="33"/>
                </a:cubicBezTo>
                <a:cubicBezTo>
                  <a:pt x="326" y="29"/>
                  <a:pt x="324" y="23"/>
                  <a:pt x="319" y="21"/>
                </a:cubicBezTo>
                <a:cubicBezTo>
                  <a:pt x="318" y="21"/>
                  <a:pt x="318" y="21"/>
                  <a:pt x="318" y="21"/>
                </a:cubicBezTo>
                <a:cubicBezTo>
                  <a:pt x="317" y="20"/>
                  <a:pt x="316" y="20"/>
                  <a:pt x="314" y="20"/>
                </a:cubicBezTo>
                <a:moveTo>
                  <a:pt x="146" y="14"/>
                </a:moveTo>
                <a:cubicBezTo>
                  <a:pt x="145" y="14"/>
                  <a:pt x="144" y="14"/>
                  <a:pt x="143" y="15"/>
                </a:cubicBezTo>
                <a:cubicBezTo>
                  <a:pt x="142" y="15"/>
                  <a:pt x="142" y="15"/>
                  <a:pt x="142" y="15"/>
                </a:cubicBezTo>
                <a:cubicBezTo>
                  <a:pt x="137" y="17"/>
                  <a:pt x="135" y="22"/>
                  <a:pt x="137" y="27"/>
                </a:cubicBezTo>
                <a:cubicBezTo>
                  <a:pt x="138" y="31"/>
                  <a:pt x="142" y="33"/>
                  <a:pt x="145" y="33"/>
                </a:cubicBezTo>
                <a:cubicBezTo>
                  <a:pt x="147" y="33"/>
                  <a:pt x="148" y="33"/>
                  <a:pt x="149" y="32"/>
                </a:cubicBezTo>
                <a:cubicBezTo>
                  <a:pt x="149" y="32"/>
                  <a:pt x="149" y="32"/>
                  <a:pt x="149" y="32"/>
                </a:cubicBezTo>
                <a:cubicBezTo>
                  <a:pt x="154" y="30"/>
                  <a:pt x="157" y="25"/>
                  <a:pt x="155" y="20"/>
                </a:cubicBezTo>
                <a:cubicBezTo>
                  <a:pt x="153" y="16"/>
                  <a:pt x="150" y="14"/>
                  <a:pt x="146" y="14"/>
                </a:cubicBezTo>
                <a:moveTo>
                  <a:pt x="273" y="6"/>
                </a:moveTo>
                <a:cubicBezTo>
                  <a:pt x="269" y="6"/>
                  <a:pt x="265" y="8"/>
                  <a:pt x="264" y="13"/>
                </a:cubicBezTo>
                <a:cubicBezTo>
                  <a:pt x="263" y="18"/>
                  <a:pt x="266" y="23"/>
                  <a:pt x="271" y="24"/>
                </a:cubicBezTo>
                <a:cubicBezTo>
                  <a:pt x="274" y="15"/>
                  <a:pt x="274" y="15"/>
                  <a:pt x="274" y="15"/>
                </a:cubicBezTo>
                <a:cubicBezTo>
                  <a:pt x="272" y="24"/>
                  <a:pt x="272" y="24"/>
                  <a:pt x="272" y="24"/>
                </a:cubicBezTo>
                <a:cubicBezTo>
                  <a:pt x="273" y="24"/>
                  <a:pt x="274" y="24"/>
                  <a:pt x="274" y="24"/>
                </a:cubicBezTo>
                <a:cubicBezTo>
                  <a:pt x="278" y="24"/>
                  <a:pt x="282" y="21"/>
                  <a:pt x="283" y="17"/>
                </a:cubicBezTo>
                <a:cubicBezTo>
                  <a:pt x="284" y="12"/>
                  <a:pt x="281" y="7"/>
                  <a:pt x="276" y="6"/>
                </a:cubicBezTo>
                <a:cubicBezTo>
                  <a:pt x="275" y="6"/>
                  <a:pt x="275" y="6"/>
                  <a:pt x="275" y="6"/>
                </a:cubicBezTo>
                <a:cubicBezTo>
                  <a:pt x="275" y="6"/>
                  <a:pt x="274" y="6"/>
                  <a:pt x="273" y="6"/>
                </a:cubicBezTo>
                <a:moveTo>
                  <a:pt x="188" y="3"/>
                </a:moveTo>
                <a:cubicBezTo>
                  <a:pt x="188" y="3"/>
                  <a:pt x="187" y="3"/>
                  <a:pt x="187" y="3"/>
                </a:cubicBezTo>
                <a:cubicBezTo>
                  <a:pt x="186" y="3"/>
                  <a:pt x="186" y="3"/>
                  <a:pt x="186" y="3"/>
                </a:cubicBezTo>
                <a:cubicBezTo>
                  <a:pt x="181" y="4"/>
                  <a:pt x="177" y="8"/>
                  <a:pt x="178" y="13"/>
                </a:cubicBezTo>
                <a:cubicBezTo>
                  <a:pt x="179" y="18"/>
                  <a:pt x="183" y="21"/>
                  <a:pt x="187" y="21"/>
                </a:cubicBezTo>
                <a:cubicBezTo>
                  <a:pt x="188" y="21"/>
                  <a:pt x="188" y="21"/>
                  <a:pt x="189" y="21"/>
                </a:cubicBezTo>
                <a:cubicBezTo>
                  <a:pt x="190" y="21"/>
                  <a:pt x="190" y="21"/>
                  <a:pt x="190" y="21"/>
                </a:cubicBezTo>
                <a:cubicBezTo>
                  <a:pt x="195" y="20"/>
                  <a:pt x="198" y="15"/>
                  <a:pt x="197" y="10"/>
                </a:cubicBezTo>
                <a:cubicBezTo>
                  <a:pt x="196" y="6"/>
                  <a:pt x="192" y="3"/>
                  <a:pt x="188" y="3"/>
                </a:cubicBezTo>
                <a:moveTo>
                  <a:pt x="230" y="0"/>
                </a:moveTo>
                <a:cubicBezTo>
                  <a:pt x="225" y="0"/>
                  <a:pt x="221" y="4"/>
                  <a:pt x="221" y="9"/>
                </a:cubicBezTo>
                <a:cubicBezTo>
                  <a:pt x="221" y="14"/>
                  <a:pt x="225" y="18"/>
                  <a:pt x="230" y="18"/>
                </a:cubicBezTo>
                <a:cubicBezTo>
                  <a:pt x="231" y="18"/>
                  <a:pt x="231" y="18"/>
                  <a:pt x="231" y="18"/>
                </a:cubicBezTo>
                <a:cubicBezTo>
                  <a:pt x="231" y="18"/>
                  <a:pt x="231" y="18"/>
                  <a:pt x="231" y="18"/>
                </a:cubicBezTo>
                <a:cubicBezTo>
                  <a:pt x="236" y="18"/>
                  <a:pt x="240" y="14"/>
                  <a:pt x="241" y="9"/>
                </a:cubicBezTo>
                <a:cubicBezTo>
                  <a:pt x="241" y="4"/>
                  <a:pt x="237" y="0"/>
                  <a:pt x="232" y="0"/>
                </a:cubicBezTo>
                <a:cubicBezTo>
                  <a:pt x="231" y="0"/>
                  <a:pt x="231" y="0"/>
                  <a:pt x="231" y="0"/>
                </a:cubicBezTo>
                <a:cubicBezTo>
                  <a:pt x="231" y="0"/>
                  <a:pt x="230" y="0"/>
                  <a:pt x="230"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0" name="Freeform 30">
            <a:extLst>
              <a:ext uri="{FF2B5EF4-FFF2-40B4-BE49-F238E27FC236}">
                <a16:creationId xmlns:a16="http://schemas.microsoft.com/office/drawing/2014/main" id="{E3EABE06-1A45-E58A-301F-EAAAD98EC34A}"/>
              </a:ext>
            </a:extLst>
          </p:cNvPr>
          <p:cNvSpPr>
            <a:spLocks noEditPoints="1"/>
          </p:cNvSpPr>
          <p:nvPr/>
        </p:nvSpPr>
        <p:spPr bwMode="auto">
          <a:xfrm>
            <a:off x="7899472" y="2872924"/>
            <a:ext cx="869137" cy="869137"/>
          </a:xfrm>
          <a:custGeom>
            <a:avLst/>
            <a:gdLst>
              <a:gd name="T0" fmla="*/ 232 w 447"/>
              <a:gd name="T1" fmla="*/ 447 h 447"/>
              <a:gd name="T2" fmla="*/ 189 w 447"/>
              <a:gd name="T3" fmla="*/ 426 h 447"/>
              <a:gd name="T4" fmla="*/ 199 w 447"/>
              <a:gd name="T5" fmla="*/ 437 h 447"/>
              <a:gd name="T6" fmla="*/ 274 w 447"/>
              <a:gd name="T7" fmla="*/ 423 h 447"/>
              <a:gd name="T8" fmla="*/ 278 w 447"/>
              <a:gd name="T9" fmla="*/ 441 h 447"/>
              <a:gd name="T10" fmla="*/ 144 w 447"/>
              <a:gd name="T11" fmla="*/ 432 h 447"/>
              <a:gd name="T12" fmla="*/ 150 w 447"/>
              <a:gd name="T13" fmla="*/ 415 h 447"/>
              <a:gd name="T14" fmla="*/ 307 w 447"/>
              <a:gd name="T15" fmla="*/ 421 h 447"/>
              <a:gd name="T16" fmla="*/ 317 w 447"/>
              <a:gd name="T17" fmla="*/ 408 h 447"/>
              <a:gd name="T18" fmla="*/ 109 w 447"/>
              <a:gd name="T19" fmla="*/ 414 h 447"/>
              <a:gd name="T20" fmla="*/ 354 w 447"/>
              <a:gd name="T21" fmla="*/ 385 h 447"/>
              <a:gd name="T22" fmla="*/ 358 w 447"/>
              <a:gd name="T23" fmla="*/ 402 h 447"/>
              <a:gd name="T24" fmla="*/ 68 w 447"/>
              <a:gd name="T25" fmla="*/ 371 h 447"/>
              <a:gd name="T26" fmla="*/ 81 w 447"/>
              <a:gd name="T27" fmla="*/ 371 h 447"/>
              <a:gd name="T28" fmla="*/ 378 w 447"/>
              <a:gd name="T29" fmla="*/ 359 h 447"/>
              <a:gd name="T30" fmla="*/ 391 w 447"/>
              <a:gd name="T31" fmla="*/ 358 h 447"/>
              <a:gd name="T32" fmla="*/ 39 w 447"/>
              <a:gd name="T33" fmla="*/ 350 h 447"/>
              <a:gd name="T34" fmla="*/ 47 w 447"/>
              <a:gd name="T35" fmla="*/ 335 h 447"/>
              <a:gd name="T36" fmla="*/ 410 w 447"/>
              <a:gd name="T37" fmla="*/ 339 h 447"/>
              <a:gd name="T38" fmla="*/ 26 w 447"/>
              <a:gd name="T39" fmla="*/ 297 h 447"/>
              <a:gd name="T40" fmla="*/ 30 w 447"/>
              <a:gd name="T41" fmla="*/ 315 h 447"/>
              <a:gd name="T42" fmla="*/ 419 w 447"/>
              <a:gd name="T43" fmla="*/ 286 h 447"/>
              <a:gd name="T44" fmla="*/ 437 w 447"/>
              <a:gd name="T45" fmla="*/ 292 h 447"/>
              <a:gd name="T46" fmla="*/ 4 w 447"/>
              <a:gd name="T47" fmla="*/ 266 h 447"/>
              <a:gd name="T48" fmla="*/ 22 w 447"/>
              <a:gd name="T49" fmla="*/ 263 h 447"/>
              <a:gd name="T50" fmla="*/ 436 w 447"/>
              <a:gd name="T51" fmla="*/ 256 h 447"/>
              <a:gd name="T52" fmla="*/ 437 w 447"/>
              <a:gd name="T53" fmla="*/ 237 h 447"/>
              <a:gd name="T54" fmla="*/ 19 w 447"/>
              <a:gd name="T55" fmla="*/ 222 h 447"/>
              <a:gd name="T56" fmla="*/ 428 w 447"/>
              <a:gd name="T57" fmla="*/ 204 h 447"/>
              <a:gd name="T58" fmla="*/ 446 w 447"/>
              <a:gd name="T59" fmla="*/ 202 h 447"/>
              <a:gd name="T60" fmla="*/ 12 w 447"/>
              <a:gd name="T61" fmla="*/ 188 h 447"/>
              <a:gd name="T62" fmla="*/ 14 w 447"/>
              <a:gd name="T63" fmla="*/ 169 h 447"/>
              <a:gd name="T64" fmla="*/ 429 w 447"/>
              <a:gd name="T65" fmla="*/ 171 h 447"/>
              <a:gd name="T66" fmla="*/ 28 w 447"/>
              <a:gd name="T67" fmla="*/ 128 h 447"/>
              <a:gd name="T68" fmla="*/ 36 w 447"/>
              <a:gd name="T69" fmla="*/ 141 h 447"/>
              <a:gd name="T70" fmla="*/ 407 w 447"/>
              <a:gd name="T71" fmla="*/ 113 h 447"/>
              <a:gd name="T72" fmla="*/ 420 w 447"/>
              <a:gd name="T73" fmla="*/ 117 h 447"/>
              <a:gd name="T74" fmla="*/ 41 w 447"/>
              <a:gd name="T75" fmla="*/ 95 h 447"/>
              <a:gd name="T76" fmla="*/ 55 w 447"/>
              <a:gd name="T77" fmla="*/ 92 h 447"/>
              <a:gd name="T78" fmla="*/ 381 w 447"/>
              <a:gd name="T79" fmla="*/ 92 h 447"/>
              <a:gd name="T80" fmla="*/ 387 w 447"/>
              <a:gd name="T81" fmla="*/ 76 h 447"/>
              <a:gd name="T82" fmla="*/ 77 w 447"/>
              <a:gd name="T83" fmla="*/ 77 h 447"/>
              <a:gd name="T84" fmla="*/ 356 w 447"/>
              <a:gd name="T85" fmla="*/ 46 h 447"/>
              <a:gd name="T86" fmla="*/ 364 w 447"/>
              <a:gd name="T87" fmla="*/ 61 h 447"/>
              <a:gd name="T88" fmla="*/ 108 w 447"/>
              <a:gd name="T89" fmla="*/ 33 h 447"/>
              <a:gd name="T90" fmla="*/ 117 w 447"/>
              <a:gd name="T91" fmla="*/ 48 h 447"/>
              <a:gd name="T92" fmla="*/ 315 w 447"/>
              <a:gd name="T93" fmla="*/ 40 h 447"/>
              <a:gd name="T94" fmla="*/ 323 w 447"/>
              <a:gd name="T95" fmla="*/ 24 h 447"/>
              <a:gd name="T96" fmla="*/ 142 w 447"/>
              <a:gd name="T97" fmla="*/ 25 h 447"/>
              <a:gd name="T98" fmla="*/ 152 w 447"/>
              <a:gd name="T99" fmla="*/ 13 h 447"/>
              <a:gd name="T100" fmla="*/ 280 w 447"/>
              <a:gd name="T101" fmla="*/ 26 h 447"/>
              <a:gd name="T102" fmla="*/ 194 w 447"/>
              <a:gd name="T103" fmla="*/ 2 h 447"/>
              <a:gd name="T104" fmla="*/ 194 w 447"/>
              <a:gd name="T105" fmla="*/ 21 h 447"/>
              <a:gd name="T106" fmla="*/ 227 w 447"/>
              <a:gd name="T107" fmla="*/ 9 h 447"/>
              <a:gd name="T108" fmla="*/ 237 w 447"/>
              <a:gd name="T109" fmla="*/ 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7" h="447">
                <a:moveTo>
                  <a:pt x="233" y="429"/>
                </a:moveTo>
                <a:cubicBezTo>
                  <a:pt x="233" y="429"/>
                  <a:pt x="233" y="429"/>
                  <a:pt x="233" y="429"/>
                </a:cubicBezTo>
                <a:cubicBezTo>
                  <a:pt x="232" y="429"/>
                  <a:pt x="232" y="429"/>
                  <a:pt x="232" y="429"/>
                </a:cubicBezTo>
                <a:cubicBezTo>
                  <a:pt x="227" y="429"/>
                  <a:pt x="223" y="433"/>
                  <a:pt x="223" y="438"/>
                </a:cubicBezTo>
                <a:cubicBezTo>
                  <a:pt x="223" y="443"/>
                  <a:pt x="227" y="447"/>
                  <a:pt x="232" y="447"/>
                </a:cubicBezTo>
                <a:cubicBezTo>
                  <a:pt x="232" y="447"/>
                  <a:pt x="232" y="447"/>
                  <a:pt x="232" y="447"/>
                </a:cubicBezTo>
                <a:cubicBezTo>
                  <a:pt x="233" y="447"/>
                  <a:pt x="233" y="447"/>
                  <a:pt x="233" y="447"/>
                </a:cubicBezTo>
                <a:cubicBezTo>
                  <a:pt x="238" y="447"/>
                  <a:pt x="242" y="443"/>
                  <a:pt x="242" y="437"/>
                </a:cubicBezTo>
                <a:cubicBezTo>
                  <a:pt x="242" y="433"/>
                  <a:pt x="238" y="429"/>
                  <a:pt x="233" y="429"/>
                </a:cubicBezTo>
                <a:moveTo>
                  <a:pt x="189" y="426"/>
                </a:moveTo>
                <a:cubicBezTo>
                  <a:pt x="184" y="426"/>
                  <a:pt x="180" y="429"/>
                  <a:pt x="180" y="434"/>
                </a:cubicBezTo>
                <a:cubicBezTo>
                  <a:pt x="179" y="439"/>
                  <a:pt x="182" y="443"/>
                  <a:pt x="187" y="444"/>
                </a:cubicBezTo>
                <a:cubicBezTo>
                  <a:pt x="188" y="444"/>
                  <a:pt x="188" y="444"/>
                  <a:pt x="188" y="444"/>
                </a:cubicBezTo>
                <a:cubicBezTo>
                  <a:pt x="189" y="444"/>
                  <a:pt x="189" y="445"/>
                  <a:pt x="190" y="445"/>
                </a:cubicBezTo>
                <a:cubicBezTo>
                  <a:pt x="194" y="445"/>
                  <a:pt x="198" y="441"/>
                  <a:pt x="199" y="437"/>
                </a:cubicBezTo>
                <a:cubicBezTo>
                  <a:pt x="200" y="432"/>
                  <a:pt x="196" y="427"/>
                  <a:pt x="191" y="426"/>
                </a:cubicBezTo>
                <a:cubicBezTo>
                  <a:pt x="190" y="426"/>
                  <a:pt x="190" y="426"/>
                  <a:pt x="190" y="426"/>
                </a:cubicBezTo>
                <a:cubicBezTo>
                  <a:pt x="190" y="426"/>
                  <a:pt x="189" y="426"/>
                  <a:pt x="189" y="426"/>
                </a:cubicBezTo>
                <a:moveTo>
                  <a:pt x="276" y="422"/>
                </a:moveTo>
                <a:cubicBezTo>
                  <a:pt x="275" y="422"/>
                  <a:pt x="274" y="422"/>
                  <a:pt x="274" y="423"/>
                </a:cubicBezTo>
                <a:cubicBezTo>
                  <a:pt x="273" y="423"/>
                  <a:pt x="273" y="423"/>
                  <a:pt x="273" y="423"/>
                </a:cubicBezTo>
                <a:cubicBezTo>
                  <a:pt x="268" y="424"/>
                  <a:pt x="265" y="429"/>
                  <a:pt x="266" y="434"/>
                </a:cubicBezTo>
                <a:cubicBezTo>
                  <a:pt x="267" y="438"/>
                  <a:pt x="271" y="441"/>
                  <a:pt x="275" y="441"/>
                </a:cubicBezTo>
                <a:cubicBezTo>
                  <a:pt x="276" y="441"/>
                  <a:pt x="276" y="441"/>
                  <a:pt x="277" y="441"/>
                </a:cubicBezTo>
                <a:cubicBezTo>
                  <a:pt x="278" y="441"/>
                  <a:pt x="278" y="441"/>
                  <a:pt x="278" y="441"/>
                </a:cubicBezTo>
                <a:cubicBezTo>
                  <a:pt x="283" y="439"/>
                  <a:pt x="286" y="434"/>
                  <a:pt x="285" y="429"/>
                </a:cubicBezTo>
                <a:cubicBezTo>
                  <a:pt x="284" y="425"/>
                  <a:pt x="280" y="422"/>
                  <a:pt x="276" y="422"/>
                </a:cubicBezTo>
                <a:moveTo>
                  <a:pt x="147" y="415"/>
                </a:moveTo>
                <a:cubicBezTo>
                  <a:pt x="143" y="415"/>
                  <a:pt x="140" y="417"/>
                  <a:pt x="138" y="421"/>
                </a:cubicBezTo>
                <a:cubicBezTo>
                  <a:pt x="137" y="425"/>
                  <a:pt x="139" y="431"/>
                  <a:pt x="144" y="432"/>
                </a:cubicBezTo>
                <a:cubicBezTo>
                  <a:pt x="144" y="433"/>
                  <a:pt x="144" y="433"/>
                  <a:pt x="144" y="433"/>
                </a:cubicBezTo>
                <a:cubicBezTo>
                  <a:pt x="146" y="433"/>
                  <a:pt x="147" y="433"/>
                  <a:pt x="148" y="433"/>
                </a:cubicBezTo>
                <a:cubicBezTo>
                  <a:pt x="152" y="433"/>
                  <a:pt x="155" y="431"/>
                  <a:pt x="156" y="427"/>
                </a:cubicBezTo>
                <a:cubicBezTo>
                  <a:pt x="158" y="423"/>
                  <a:pt x="156" y="417"/>
                  <a:pt x="151" y="415"/>
                </a:cubicBezTo>
                <a:cubicBezTo>
                  <a:pt x="150" y="415"/>
                  <a:pt x="150" y="415"/>
                  <a:pt x="150" y="415"/>
                </a:cubicBezTo>
                <a:cubicBezTo>
                  <a:pt x="149" y="415"/>
                  <a:pt x="148" y="415"/>
                  <a:pt x="147" y="415"/>
                </a:cubicBezTo>
                <a:moveTo>
                  <a:pt x="317" y="408"/>
                </a:moveTo>
                <a:cubicBezTo>
                  <a:pt x="315" y="408"/>
                  <a:pt x="314" y="408"/>
                  <a:pt x="313" y="409"/>
                </a:cubicBezTo>
                <a:cubicBezTo>
                  <a:pt x="312" y="409"/>
                  <a:pt x="312" y="409"/>
                  <a:pt x="312" y="409"/>
                </a:cubicBezTo>
                <a:cubicBezTo>
                  <a:pt x="307" y="411"/>
                  <a:pt x="305" y="417"/>
                  <a:pt x="307" y="421"/>
                </a:cubicBezTo>
                <a:cubicBezTo>
                  <a:pt x="309" y="425"/>
                  <a:pt x="312" y="426"/>
                  <a:pt x="316" y="426"/>
                </a:cubicBezTo>
                <a:cubicBezTo>
                  <a:pt x="317" y="426"/>
                  <a:pt x="318" y="426"/>
                  <a:pt x="320" y="426"/>
                </a:cubicBezTo>
                <a:cubicBezTo>
                  <a:pt x="321" y="425"/>
                  <a:pt x="321" y="425"/>
                  <a:pt x="321" y="425"/>
                </a:cubicBezTo>
                <a:cubicBezTo>
                  <a:pt x="325" y="423"/>
                  <a:pt x="327" y="417"/>
                  <a:pt x="325" y="413"/>
                </a:cubicBezTo>
                <a:cubicBezTo>
                  <a:pt x="323" y="410"/>
                  <a:pt x="320" y="408"/>
                  <a:pt x="317" y="408"/>
                </a:cubicBezTo>
                <a:moveTo>
                  <a:pt x="108" y="395"/>
                </a:moveTo>
                <a:cubicBezTo>
                  <a:pt x="105" y="395"/>
                  <a:pt x="102" y="397"/>
                  <a:pt x="100" y="399"/>
                </a:cubicBezTo>
                <a:cubicBezTo>
                  <a:pt x="98" y="404"/>
                  <a:pt x="99" y="409"/>
                  <a:pt x="103" y="412"/>
                </a:cubicBezTo>
                <a:cubicBezTo>
                  <a:pt x="104" y="413"/>
                  <a:pt x="104" y="413"/>
                  <a:pt x="104" y="413"/>
                </a:cubicBezTo>
                <a:cubicBezTo>
                  <a:pt x="106" y="413"/>
                  <a:pt x="107" y="414"/>
                  <a:pt x="109" y="414"/>
                </a:cubicBezTo>
                <a:cubicBezTo>
                  <a:pt x="112" y="414"/>
                  <a:pt x="115" y="412"/>
                  <a:pt x="117" y="410"/>
                </a:cubicBezTo>
                <a:cubicBezTo>
                  <a:pt x="120" y="405"/>
                  <a:pt x="118" y="400"/>
                  <a:pt x="114" y="397"/>
                </a:cubicBezTo>
                <a:cubicBezTo>
                  <a:pt x="113" y="396"/>
                  <a:pt x="113" y="396"/>
                  <a:pt x="113" y="396"/>
                </a:cubicBezTo>
                <a:cubicBezTo>
                  <a:pt x="112" y="395"/>
                  <a:pt x="110" y="395"/>
                  <a:pt x="108" y="395"/>
                </a:cubicBezTo>
                <a:moveTo>
                  <a:pt x="354" y="385"/>
                </a:moveTo>
                <a:cubicBezTo>
                  <a:pt x="352" y="385"/>
                  <a:pt x="350" y="386"/>
                  <a:pt x="348" y="387"/>
                </a:cubicBezTo>
                <a:cubicBezTo>
                  <a:pt x="347" y="387"/>
                  <a:pt x="347" y="387"/>
                  <a:pt x="347" y="387"/>
                </a:cubicBezTo>
                <a:cubicBezTo>
                  <a:pt x="343" y="390"/>
                  <a:pt x="342" y="396"/>
                  <a:pt x="345" y="400"/>
                </a:cubicBezTo>
                <a:cubicBezTo>
                  <a:pt x="347" y="403"/>
                  <a:pt x="350" y="404"/>
                  <a:pt x="353" y="404"/>
                </a:cubicBezTo>
                <a:cubicBezTo>
                  <a:pt x="355" y="404"/>
                  <a:pt x="357" y="403"/>
                  <a:pt x="358" y="402"/>
                </a:cubicBezTo>
                <a:cubicBezTo>
                  <a:pt x="359" y="402"/>
                  <a:pt x="359" y="402"/>
                  <a:pt x="359" y="402"/>
                </a:cubicBezTo>
                <a:cubicBezTo>
                  <a:pt x="363" y="398"/>
                  <a:pt x="364" y="393"/>
                  <a:pt x="361" y="389"/>
                </a:cubicBezTo>
                <a:cubicBezTo>
                  <a:pt x="359" y="386"/>
                  <a:pt x="356" y="385"/>
                  <a:pt x="354" y="385"/>
                </a:cubicBezTo>
                <a:moveTo>
                  <a:pt x="74" y="368"/>
                </a:moveTo>
                <a:cubicBezTo>
                  <a:pt x="72" y="368"/>
                  <a:pt x="69" y="369"/>
                  <a:pt x="68" y="371"/>
                </a:cubicBezTo>
                <a:cubicBezTo>
                  <a:pt x="64" y="375"/>
                  <a:pt x="64" y="380"/>
                  <a:pt x="68" y="384"/>
                </a:cubicBezTo>
                <a:cubicBezTo>
                  <a:pt x="69" y="385"/>
                  <a:pt x="69" y="385"/>
                  <a:pt x="69" y="385"/>
                </a:cubicBezTo>
                <a:cubicBezTo>
                  <a:pt x="70" y="386"/>
                  <a:pt x="73" y="387"/>
                  <a:pt x="75" y="387"/>
                </a:cubicBezTo>
                <a:cubicBezTo>
                  <a:pt x="77" y="387"/>
                  <a:pt x="80" y="386"/>
                  <a:pt x="82" y="384"/>
                </a:cubicBezTo>
                <a:cubicBezTo>
                  <a:pt x="85" y="381"/>
                  <a:pt x="85" y="375"/>
                  <a:pt x="81" y="371"/>
                </a:cubicBezTo>
                <a:cubicBezTo>
                  <a:pt x="81" y="371"/>
                  <a:pt x="81" y="371"/>
                  <a:pt x="81" y="371"/>
                </a:cubicBezTo>
                <a:cubicBezTo>
                  <a:pt x="79" y="369"/>
                  <a:pt x="77" y="368"/>
                  <a:pt x="74" y="368"/>
                </a:cubicBezTo>
                <a:moveTo>
                  <a:pt x="385" y="355"/>
                </a:moveTo>
                <a:cubicBezTo>
                  <a:pt x="383" y="355"/>
                  <a:pt x="380" y="357"/>
                  <a:pt x="378" y="359"/>
                </a:cubicBezTo>
                <a:cubicBezTo>
                  <a:pt x="378" y="359"/>
                  <a:pt x="378" y="359"/>
                  <a:pt x="378" y="359"/>
                </a:cubicBezTo>
                <a:cubicBezTo>
                  <a:pt x="374" y="363"/>
                  <a:pt x="375" y="369"/>
                  <a:pt x="379" y="372"/>
                </a:cubicBezTo>
                <a:cubicBezTo>
                  <a:pt x="380" y="374"/>
                  <a:pt x="382" y="375"/>
                  <a:pt x="385" y="375"/>
                </a:cubicBezTo>
                <a:cubicBezTo>
                  <a:pt x="387" y="375"/>
                  <a:pt x="390" y="374"/>
                  <a:pt x="392" y="371"/>
                </a:cubicBezTo>
                <a:cubicBezTo>
                  <a:pt x="392" y="371"/>
                  <a:pt x="392" y="371"/>
                  <a:pt x="392" y="371"/>
                </a:cubicBezTo>
                <a:cubicBezTo>
                  <a:pt x="396" y="367"/>
                  <a:pt x="395" y="361"/>
                  <a:pt x="391" y="358"/>
                </a:cubicBezTo>
                <a:cubicBezTo>
                  <a:pt x="390" y="356"/>
                  <a:pt x="387" y="355"/>
                  <a:pt x="385" y="355"/>
                </a:cubicBezTo>
                <a:moveTo>
                  <a:pt x="47" y="335"/>
                </a:moveTo>
                <a:cubicBezTo>
                  <a:pt x="45" y="335"/>
                  <a:pt x="43" y="336"/>
                  <a:pt x="41" y="337"/>
                </a:cubicBezTo>
                <a:cubicBezTo>
                  <a:pt x="37" y="340"/>
                  <a:pt x="36" y="346"/>
                  <a:pt x="39" y="350"/>
                </a:cubicBezTo>
                <a:cubicBezTo>
                  <a:pt x="39" y="350"/>
                  <a:pt x="39" y="350"/>
                  <a:pt x="39" y="350"/>
                </a:cubicBezTo>
                <a:cubicBezTo>
                  <a:pt x="41" y="353"/>
                  <a:pt x="44" y="354"/>
                  <a:pt x="47" y="354"/>
                </a:cubicBezTo>
                <a:cubicBezTo>
                  <a:pt x="49" y="354"/>
                  <a:pt x="50" y="353"/>
                  <a:pt x="52" y="352"/>
                </a:cubicBezTo>
                <a:cubicBezTo>
                  <a:pt x="56" y="349"/>
                  <a:pt x="57" y="344"/>
                  <a:pt x="54" y="339"/>
                </a:cubicBezTo>
                <a:cubicBezTo>
                  <a:pt x="54" y="339"/>
                  <a:pt x="54" y="339"/>
                  <a:pt x="54" y="339"/>
                </a:cubicBezTo>
                <a:cubicBezTo>
                  <a:pt x="52" y="336"/>
                  <a:pt x="50" y="335"/>
                  <a:pt x="47" y="335"/>
                </a:cubicBezTo>
                <a:moveTo>
                  <a:pt x="410" y="320"/>
                </a:moveTo>
                <a:cubicBezTo>
                  <a:pt x="407" y="320"/>
                  <a:pt x="404" y="322"/>
                  <a:pt x="402" y="325"/>
                </a:cubicBezTo>
                <a:cubicBezTo>
                  <a:pt x="402" y="326"/>
                  <a:pt x="402" y="326"/>
                  <a:pt x="402" y="326"/>
                </a:cubicBezTo>
                <a:cubicBezTo>
                  <a:pt x="399" y="330"/>
                  <a:pt x="401" y="336"/>
                  <a:pt x="405" y="338"/>
                </a:cubicBezTo>
                <a:cubicBezTo>
                  <a:pt x="407" y="339"/>
                  <a:pt x="408" y="339"/>
                  <a:pt x="410" y="339"/>
                </a:cubicBezTo>
                <a:cubicBezTo>
                  <a:pt x="413" y="339"/>
                  <a:pt x="416" y="338"/>
                  <a:pt x="418" y="335"/>
                </a:cubicBezTo>
                <a:cubicBezTo>
                  <a:pt x="418" y="334"/>
                  <a:pt x="418" y="334"/>
                  <a:pt x="418" y="334"/>
                </a:cubicBezTo>
                <a:cubicBezTo>
                  <a:pt x="421" y="329"/>
                  <a:pt x="419" y="324"/>
                  <a:pt x="415" y="321"/>
                </a:cubicBezTo>
                <a:cubicBezTo>
                  <a:pt x="413" y="320"/>
                  <a:pt x="412" y="320"/>
                  <a:pt x="410" y="320"/>
                </a:cubicBezTo>
                <a:moveTo>
                  <a:pt x="26" y="297"/>
                </a:moveTo>
                <a:cubicBezTo>
                  <a:pt x="25" y="297"/>
                  <a:pt x="24" y="297"/>
                  <a:pt x="22" y="298"/>
                </a:cubicBezTo>
                <a:cubicBezTo>
                  <a:pt x="18" y="300"/>
                  <a:pt x="16" y="305"/>
                  <a:pt x="18" y="310"/>
                </a:cubicBezTo>
                <a:cubicBezTo>
                  <a:pt x="18" y="310"/>
                  <a:pt x="18" y="310"/>
                  <a:pt x="18" y="310"/>
                </a:cubicBezTo>
                <a:cubicBezTo>
                  <a:pt x="19" y="314"/>
                  <a:pt x="23" y="316"/>
                  <a:pt x="26" y="316"/>
                </a:cubicBezTo>
                <a:cubicBezTo>
                  <a:pt x="27" y="316"/>
                  <a:pt x="29" y="316"/>
                  <a:pt x="30" y="315"/>
                </a:cubicBezTo>
                <a:cubicBezTo>
                  <a:pt x="34" y="313"/>
                  <a:pt x="37" y="308"/>
                  <a:pt x="35" y="303"/>
                </a:cubicBezTo>
                <a:cubicBezTo>
                  <a:pt x="34" y="302"/>
                  <a:pt x="34" y="302"/>
                  <a:pt x="34" y="302"/>
                </a:cubicBezTo>
                <a:cubicBezTo>
                  <a:pt x="33" y="299"/>
                  <a:pt x="30" y="297"/>
                  <a:pt x="26" y="297"/>
                </a:cubicBezTo>
                <a:moveTo>
                  <a:pt x="428" y="280"/>
                </a:moveTo>
                <a:cubicBezTo>
                  <a:pt x="424" y="280"/>
                  <a:pt x="420" y="282"/>
                  <a:pt x="419" y="286"/>
                </a:cubicBezTo>
                <a:cubicBezTo>
                  <a:pt x="419" y="288"/>
                  <a:pt x="419" y="288"/>
                  <a:pt x="419" y="288"/>
                </a:cubicBezTo>
                <a:cubicBezTo>
                  <a:pt x="417" y="293"/>
                  <a:pt x="420" y="298"/>
                  <a:pt x="425" y="299"/>
                </a:cubicBezTo>
                <a:cubicBezTo>
                  <a:pt x="426" y="300"/>
                  <a:pt x="426" y="300"/>
                  <a:pt x="427" y="300"/>
                </a:cubicBezTo>
                <a:cubicBezTo>
                  <a:pt x="431" y="300"/>
                  <a:pt x="435" y="297"/>
                  <a:pt x="436" y="293"/>
                </a:cubicBezTo>
                <a:cubicBezTo>
                  <a:pt x="437" y="292"/>
                  <a:pt x="437" y="292"/>
                  <a:pt x="437" y="292"/>
                </a:cubicBezTo>
                <a:cubicBezTo>
                  <a:pt x="438" y="287"/>
                  <a:pt x="436" y="282"/>
                  <a:pt x="431" y="280"/>
                </a:cubicBezTo>
                <a:cubicBezTo>
                  <a:pt x="430" y="280"/>
                  <a:pt x="429" y="280"/>
                  <a:pt x="428" y="280"/>
                </a:cubicBezTo>
                <a:moveTo>
                  <a:pt x="13" y="255"/>
                </a:moveTo>
                <a:cubicBezTo>
                  <a:pt x="13" y="255"/>
                  <a:pt x="12" y="255"/>
                  <a:pt x="12" y="255"/>
                </a:cubicBezTo>
                <a:cubicBezTo>
                  <a:pt x="7" y="256"/>
                  <a:pt x="3" y="261"/>
                  <a:pt x="4" y="266"/>
                </a:cubicBezTo>
                <a:cubicBezTo>
                  <a:pt x="4" y="267"/>
                  <a:pt x="4" y="267"/>
                  <a:pt x="4" y="267"/>
                </a:cubicBezTo>
                <a:cubicBezTo>
                  <a:pt x="5" y="272"/>
                  <a:pt x="9" y="275"/>
                  <a:pt x="14" y="275"/>
                </a:cubicBezTo>
                <a:cubicBezTo>
                  <a:pt x="14" y="275"/>
                  <a:pt x="15" y="274"/>
                  <a:pt x="15" y="274"/>
                </a:cubicBezTo>
                <a:cubicBezTo>
                  <a:pt x="20" y="273"/>
                  <a:pt x="24" y="268"/>
                  <a:pt x="23" y="263"/>
                </a:cubicBezTo>
                <a:cubicBezTo>
                  <a:pt x="22" y="263"/>
                  <a:pt x="22" y="263"/>
                  <a:pt x="22" y="263"/>
                </a:cubicBezTo>
                <a:cubicBezTo>
                  <a:pt x="22" y="258"/>
                  <a:pt x="18" y="255"/>
                  <a:pt x="13" y="255"/>
                </a:cubicBezTo>
                <a:moveTo>
                  <a:pt x="437" y="237"/>
                </a:moveTo>
                <a:cubicBezTo>
                  <a:pt x="432" y="237"/>
                  <a:pt x="428" y="241"/>
                  <a:pt x="428" y="246"/>
                </a:cubicBezTo>
                <a:cubicBezTo>
                  <a:pt x="428" y="247"/>
                  <a:pt x="428" y="247"/>
                  <a:pt x="428" y="247"/>
                </a:cubicBezTo>
                <a:cubicBezTo>
                  <a:pt x="427" y="252"/>
                  <a:pt x="431" y="256"/>
                  <a:pt x="436" y="256"/>
                </a:cubicBezTo>
                <a:cubicBezTo>
                  <a:pt x="437" y="256"/>
                  <a:pt x="437" y="256"/>
                  <a:pt x="437" y="256"/>
                </a:cubicBezTo>
                <a:cubicBezTo>
                  <a:pt x="441" y="256"/>
                  <a:pt x="445" y="253"/>
                  <a:pt x="446" y="248"/>
                </a:cubicBezTo>
                <a:cubicBezTo>
                  <a:pt x="446" y="247"/>
                  <a:pt x="446" y="247"/>
                  <a:pt x="446" y="247"/>
                </a:cubicBezTo>
                <a:cubicBezTo>
                  <a:pt x="447" y="242"/>
                  <a:pt x="443" y="238"/>
                  <a:pt x="438" y="237"/>
                </a:cubicBezTo>
                <a:cubicBezTo>
                  <a:pt x="437" y="237"/>
                  <a:pt x="437" y="237"/>
                  <a:pt x="437" y="237"/>
                </a:cubicBezTo>
                <a:moveTo>
                  <a:pt x="10" y="212"/>
                </a:moveTo>
                <a:cubicBezTo>
                  <a:pt x="5" y="212"/>
                  <a:pt x="0" y="216"/>
                  <a:pt x="0" y="221"/>
                </a:cubicBezTo>
                <a:cubicBezTo>
                  <a:pt x="0" y="222"/>
                  <a:pt x="0" y="222"/>
                  <a:pt x="0" y="222"/>
                </a:cubicBezTo>
                <a:cubicBezTo>
                  <a:pt x="0" y="227"/>
                  <a:pt x="4" y="231"/>
                  <a:pt x="9" y="231"/>
                </a:cubicBezTo>
                <a:cubicBezTo>
                  <a:pt x="15" y="231"/>
                  <a:pt x="19" y="227"/>
                  <a:pt x="19" y="222"/>
                </a:cubicBezTo>
                <a:cubicBezTo>
                  <a:pt x="19" y="221"/>
                  <a:pt x="19" y="221"/>
                  <a:pt x="19" y="221"/>
                </a:cubicBezTo>
                <a:cubicBezTo>
                  <a:pt x="19" y="216"/>
                  <a:pt x="15" y="212"/>
                  <a:pt x="10" y="212"/>
                </a:cubicBezTo>
                <a:moveTo>
                  <a:pt x="437" y="194"/>
                </a:moveTo>
                <a:cubicBezTo>
                  <a:pt x="437" y="194"/>
                  <a:pt x="437" y="194"/>
                  <a:pt x="436" y="194"/>
                </a:cubicBezTo>
                <a:cubicBezTo>
                  <a:pt x="431" y="195"/>
                  <a:pt x="427" y="199"/>
                  <a:pt x="428" y="204"/>
                </a:cubicBezTo>
                <a:cubicBezTo>
                  <a:pt x="428" y="205"/>
                  <a:pt x="428" y="205"/>
                  <a:pt x="428" y="205"/>
                </a:cubicBezTo>
                <a:cubicBezTo>
                  <a:pt x="429" y="210"/>
                  <a:pt x="433" y="213"/>
                  <a:pt x="437" y="213"/>
                </a:cubicBezTo>
                <a:cubicBezTo>
                  <a:pt x="438" y="213"/>
                  <a:pt x="438" y="213"/>
                  <a:pt x="438" y="213"/>
                </a:cubicBezTo>
                <a:cubicBezTo>
                  <a:pt x="443" y="213"/>
                  <a:pt x="447" y="208"/>
                  <a:pt x="446" y="203"/>
                </a:cubicBezTo>
                <a:cubicBezTo>
                  <a:pt x="446" y="202"/>
                  <a:pt x="446" y="202"/>
                  <a:pt x="446" y="202"/>
                </a:cubicBezTo>
                <a:cubicBezTo>
                  <a:pt x="446" y="198"/>
                  <a:pt x="442" y="194"/>
                  <a:pt x="437" y="194"/>
                </a:cubicBezTo>
                <a:moveTo>
                  <a:pt x="14" y="169"/>
                </a:moveTo>
                <a:cubicBezTo>
                  <a:pt x="10" y="169"/>
                  <a:pt x="6" y="172"/>
                  <a:pt x="5" y="176"/>
                </a:cubicBezTo>
                <a:cubicBezTo>
                  <a:pt x="5" y="177"/>
                  <a:pt x="5" y="177"/>
                  <a:pt x="5" y="177"/>
                </a:cubicBezTo>
                <a:cubicBezTo>
                  <a:pt x="4" y="182"/>
                  <a:pt x="7" y="187"/>
                  <a:pt x="12" y="188"/>
                </a:cubicBezTo>
                <a:cubicBezTo>
                  <a:pt x="13" y="188"/>
                  <a:pt x="13" y="188"/>
                  <a:pt x="14" y="188"/>
                </a:cubicBezTo>
                <a:cubicBezTo>
                  <a:pt x="18" y="188"/>
                  <a:pt x="22" y="185"/>
                  <a:pt x="23" y="181"/>
                </a:cubicBezTo>
                <a:cubicBezTo>
                  <a:pt x="23" y="180"/>
                  <a:pt x="23" y="180"/>
                  <a:pt x="23" y="180"/>
                </a:cubicBezTo>
                <a:cubicBezTo>
                  <a:pt x="24" y="175"/>
                  <a:pt x="21" y="170"/>
                  <a:pt x="16" y="169"/>
                </a:cubicBezTo>
                <a:cubicBezTo>
                  <a:pt x="16" y="169"/>
                  <a:pt x="15" y="169"/>
                  <a:pt x="14" y="169"/>
                </a:cubicBezTo>
                <a:moveTo>
                  <a:pt x="429" y="151"/>
                </a:moveTo>
                <a:cubicBezTo>
                  <a:pt x="428" y="151"/>
                  <a:pt x="427" y="152"/>
                  <a:pt x="426" y="152"/>
                </a:cubicBezTo>
                <a:cubicBezTo>
                  <a:pt x="421" y="153"/>
                  <a:pt x="418" y="159"/>
                  <a:pt x="420" y="163"/>
                </a:cubicBezTo>
                <a:cubicBezTo>
                  <a:pt x="420" y="164"/>
                  <a:pt x="420" y="164"/>
                  <a:pt x="420" y="164"/>
                </a:cubicBezTo>
                <a:cubicBezTo>
                  <a:pt x="421" y="168"/>
                  <a:pt x="425" y="171"/>
                  <a:pt x="429" y="171"/>
                </a:cubicBezTo>
                <a:cubicBezTo>
                  <a:pt x="430" y="171"/>
                  <a:pt x="431" y="171"/>
                  <a:pt x="432" y="170"/>
                </a:cubicBezTo>
                <a:cubicBezTo>
                  <a:pt x="436" y="169"/>
                  <a:pt x="439" y="164"/>
                  <a:pt x="438" y="159"/>
                </a:cubicBezTo>
                <a:cubicBezTo>
                  <a:pt x="437" y="158"/>
                  <a:pt x="437" y="158"/>
                  <a:pt x="437" y="158"/>
                </a:cubicBezTo>
                <a:cubicBezTo>
                  <a:pt x="436" y="154"/>
                  <a:pt x="433" y="151"/>
                  <a:pt x="429" y="151"/>
                </a:cubicBezTo>
                <a:moveTo>
                  <a:pt x="28" y="128"/>
                </a:moveTo>
                <a:cubicBezTo>
                  <a:pt x="24" y="128"/>
                  <a:pt x="21" y="130"/>
                  <a:pt x="19" y="133"/>
                </a:cubicBezTo>
                <a:cubicBezTo>
                  <a:pt x="19" y="134"/>
                  <a:pt x="19" y="134"/>
                  <a:pt x="19" y="134"/>
                </a:cubicBezTo>
                <a:cubicBezTo>
                  <a:pt x="17" y="139"/>
                  <a:pt x="19" y="144"/>
                  <a:pt x="24" y="146"/>
                </a:cubicBezTo>
                <a:cubicBezTo>
                  <a:pt x="25" y="147"/>
                  <a:pt x="26" y="147"/>
                  <a:pt x="27" y="147"/>
                </a:cubicBezTo>
                <a:cubicBezTo>
                  <a:pt x="31" y="147"/>
                  <a:pt x="34" y="145"/>
                  <a:pt x="36" y="141"/>
                </a:cubicBezTo>
                <a:cubicBezTo>
                  <a:pt x="36" y="141"/>
                  <a:pt x="36" y="141"/>
                  <a:pt x="36" y="141"/>
                </a:cubicBezTo>
                <a:cubicBezTo>
                  <a:pt x="38" y="136"/>
                  <a:pt x="36" y="131"/>
                  <a:pt x="32" y="129"/>
                </a:cubicBezTo>
                <a:cubicBezTo>
                  <a:pt x="30" y="128"/>
                  <a:pt x="29" y="128"/>
                  <a:pt x="28" y="128"/>
                </a:cubicBezTo>
                <a:moveTo>
                  <a:pt x="412" y="112"/>
                </a:moveTo>
                <a:cubicBezTo>
                  <a:pt x="410" y="112"/>
                  <a:pt x="409" y="112"/>
                  <a:pt x="407" y="113"/>
                </a:cubicBezTo>
                <a:cubicBezTo>
                  <a:pt x="403" y="115"/>
                  <a:pt x="401" y="121"/>
                  <a:pt x="404" y="125"/>
                </a:cubicBezTo>
                <a:cubicBezTo>
                  <a:pt x="404" y="126"/>
                  <a:pt x="404" y="126"/>
                  <a:pt x="404" y="126"/>
                </a:cubicBezTo>
                <a:cubicBezTo>
                  <a:pt x="406" y="129"/>
                  <a:pt x="409" y="131"/>
                  <a:pt x="412" y="131"/>
                </a:cubicBezTo>
                <a:cubicBezTo>
                  <a:pt x="414" y="131"/>
                  <a:pt x="415" y="130"/>
                  <a:pt x="417" y="130"/>
                </a:cubicBezTo>
                <a:cubicBezTo>
                  <a:pt x="421" y="127"/>
                  <a:pt x="423" y="121"/>
                  <a:pt x="420" y="117"/>
                </a:cubicBezTo>
                <a:cubicBezTo>
                  <a:pt x="420" y="116"/>
                  <a:pt x="420" y="116"/>
                  <a:pt x="420" y="116"/>
                </a:cubicBezTo>
                <a:cubicBezTo>
                  <a:pt x="418" y="113"/>
                  <a:pt x="415" y="112"/>
                  <a:pt x="412" y="112"/>
                </a:cubicBezTo>
                <a:moveTo>
                  <a:pt x="49" y="90"/>
                </a:moveTo>
                <a:cubicBezTo>
                  <a:pt x="46" y="90"/>
                  <a:pt x="44" y="91"/>
                  <a:pt x="42" y="94"/>
                </a:cubicBezTo>
                <a:cubicBezTo>
                  <a:pt x="41" y="95"/>
                  <a:pt x="41" y="95"/>
                  <a:pt x="41" y="95"/>
                </a:cubicBezTo>
                <a:cubicBezTo>
                  <a:pt x="38" y="99"/>
                  <a:pt x="39" y="105"/>
                  <a:pt x="43" y="108"/>
                </a:cubicBezTo>
                <a:cubicBezTo>
                  <a:pt x="45" y="109"/>
                  <a:pt x="47" y="109"/>
                  <a:pt x="49" y="109"/>
                </a:cubicBezTo>
                <a:cubicBezTo>
                  <a:pt x="52" y="109"/>
                  <a:pt x="54" y="108"/>
                  <a:pt x="56" y="105"/>
                </a:cubicBezTo>
                <a:cubicBezTo>
                  <a:pt x="57" y="105"/>
                  <a:pt x="57" y="105"/>
                  <a:pt x="57" y="105"/>
                </a:cubicBezTo>
                <a:cubicBezTo>
                  <a:pt x="60" y="101"/>
                  <a:pt x="59" y="95"/>
                  <a:pt x="55" y="92"/>
                </a:cubicBezTo>
                <a:cubicBezTo>
                  <a:pt x="53" y="91"/>
                  <a:pt x="51" y="90"/>
                  <a:pt x="49" y="90"/>
                </a:cubicBezTo>
                <a:moveTo>
                  <a:pt x="387" y="76"/>
                </a:moveTo>
                <a:cubicBezTo>
                  <a:pt x="385" y="76"/>
                  <a:pt x="383" y="77"/>
                  <a:pt x="381" y="78"/>
                </a:cubicBezTo>
                <a:cubicBezTo>
                  <a:pt x="377" y="81"/>
                  <a:pt x="377" y="87"/>
                  <a:pt x="380" y="91"/>
                </a:cubicBezTo>
                <a:cubicBezTo>
                  <a:pt x="381" y="92"/>
                  <a:pt x="381" y="92"/>
                  <a:pt x="381" y="92"/>
                </a:cubicBezTo>
                <a:cubicBezTo>
                  <a:pt x="382" y="94"/>
                  <a:pt x="385" y="95"/>
                  <a:pt x="388" y="95"/>
                </a:cubicBezTo>
                <a:cubicBezTo>
                  <a:pt x="390" y="95"/>
                  <a:pt x="392" y="94"/>
                  <a:pt x="394" y="93"/>
                </a:cubicBezTo>
                <a:cubicBezTo>
                  <a:pt x="398" y="90"/>
                  <a:pt x="398" y="84"/>
                  <a:pt x="395" y="80"/>
                </a:cubicBezTo>
                <a:cubicBezTo>
                  <a:pt x="394" y="79"/>
                  <a:pt x="394" y="79"/>
                  <a:pt x="394" y="79"/>
                </a:cubicBezTo>
                <a:cubicBezTo>
                  <a:pt x="392" y="77"/>
                  <a:pt x="390" y="76"/>
                  <a:pt x="387" y="76"/>
                </a:cubicBezTo>
                <a:moveTo>
                  <a:pt x="78" y="57"/>
                </a:moveTo>
                <a:cubicBezTo>
                  <a:pt x="76" y="57"/>
                  <a:pt x="73" y="58"/>
                  <a:pt x="71" y="60"/>
                </a:cubicBezTo>
                <a:cubicBezTo>
                  <a:pt x="71" y="61"/>
                  <a:pt x="71" y="61"/>
                  <a:pt x="71" y="61"/>
                </a:cubicBezTo>
                <a:cubicBezTo>
                  <a:pt x="67" y="64"/>
                  <a:pt x="67" y="70"/>
                  <a:pt x="70" y="74"/>
                </a:cubicBezTo>
                <a:cubicBezTo>
                  <a:pt x="72" y="76"/>
                  <a:pt x="75" y="77"/>
                  <a:pt x="77" y="77"/>
                </a:cubicBezTo>
                <a:cubicBezTo>
                  <a:pt x="79" y="77"/>
                  <a:pt x="82" y="76"/>
                  <a:pt x="83" y="74"/>
                </a:cubicBezTo>
                <a:cubicBezTo>
                  <a:pt x="84" y="73"/>
                  <a:pt x="84" y="73"/>
                  <a:pt x="84" y="73"/>
                </a:cubicBezTo>
                <a:cubicBezTo>
                  <a:pt x="88" y="70"/>
                  <a:pt x="88" y="64"/>
                  <a:pt x="85" y="60"/>
                </a:cubicBezTo>
                <a:cubicBezTo>
                  <a:pt x="83" y="58"/>
                  <a:pt x="80" y="57"/>
                  <a:pt x="78" y="57"/>
                </a:cubicBezTo>
                <a:moveTo>
                  <a:pt x="356" y="46"/>
                </a:moveTo>
                <a:cubicBezTo>
                  <a:pt x="353" y="46"/>
                  <a:pt x="351" y="47"/>
                  <a:pt x="349" y="49"/>
                </a:cubicBezTo>
                <a:cubicBezTo>
                  <a:pt x="346" y="53"/>
                  <a:pt x="346" y="59"/>
                  <a:pt x="350" y="62"/>
                </a:cubicBezTo>
                <a:cubicBezTo>
                  <a:pt x="351" y="63"/>
                  <a:pt x="351" y="63"/>
                  <a:pt x="351" y="63"/>
                </a:cubicBezTo>
                <a:cubicBezTo>
                  <a:pt x="353" y="64"/>
                  <a:pt x="355" y="65"/>
                  <a:pt x="357" y="65"/>
                </a:cubicBezTo>
                <a:cubicBezTo>
                  <a:pt x="359" y="65"/>
                  <a:pt x="362" y="64"/>
                  <a:pt x="364" y="61"/>
                </a:cubicBezTo>
                <a:cubicBezTo>
                  <a:pt x="367" y="57"/>
                  <a:pt x="366" y="51"/>
                  <a:pt x="362" y="48"/>
                </a:cubicBezTo>
                <a:cubicBezTo>
                  <a:pt x="362" y="48"/>
                  <a:pt x="362" y="48"/>
                  <a:pt x="362" y="48"/>
                </a:cubicBezTo>
                <a:cubicBezTo>
                  <a:pt x="360" y="46"/>
                  <a:pt x="358" y="46"/>
                  <a:pt x="356" y="46"/>
                </a:cubicBezTo>
                <a:moveTo>
                  <a:pt x="112" y="31"/>
                </a:moveTo>
                <a:cubicBezTo>
                  <a:pt x="111" y="31"/>
                  <a:pt x="109" y="32"/>
                  <a:pt x="108" y="33"/>
                </a:cubicBezTo>
                <a:cubicBezTo>
                  <a:pt x="107" y="33"/>
                  <a:pt x="107" y="33"/>
                  <a:pt x="107" y="33"/>
                </a:cubicBezTo>
                <a:cubicBezTo>
                  <a:pt x="102" y="36"/>
                  <a:pt x="101" y="42"/>
                  <a:pt x="104" y="46"/>
                </a:cubicBezTo>
                <a:cubicBezTo>
                  <a:pt x="106" y="49"/>
                  <a:pt x="109" y="50"/>
                  <a:pt x="112" y="50"/>
                </a:cubicBezTo>
                <a:cubicBezTo>
                  <a:pt x="113" y="50"/>
                  <a:pt x="115" y="50"/>
                  <a:pt x="116" y="49"/>
                </a:cubicBezTo>
                <a:cubicBezTo>
                  <a:pt x="117" y="48"/>
                  <a:pt x="117" y="48"/>
                  <a:pt x="117" y="48"/>
                </a:cubicBezTo>
                <a:cubicBezTo>
                  <a:pt x="122" y="46"/>
                  <a:pt x="123" y="40"/>
                  <a:pt x="120" y="36"/>
                </a:cubicBezTo>
                <a:cubicBezTo>
                  <a:pt x="119" y="33"/>
                  <a:pt x="116" y="31"/>
                  <a:pt x="112" y="31"/>
                </a:cubicBezTo>
                <a:moveTo>
                  <a:pt x="319" y="23"/>
                </a:moveTo>
                <a:cubicBezTo>
                  <a:pt x="316" y="23"/>
                  <a:pt x="313" y="24"/>
                  <a:pt x="311" y="28"/>
                </a:cubicBezTo>
                <a:cubicBezTo>
                  <a:pt x="309" y="32"/>
                  <a:pt x="311" y="38"/>
                  <a:pt x="315" y="40"/>
                </a:cubicBezTo>
                <a:cubicBezTo>
                  <a:pt x="316" y="41"/>
                  <a:pt x="316" y="41"/>
                  <a:pt x="316" y="41"/>
                </a:cubicBezTo>
                <a:cubicBezTo>
                  <a:pt x="317" y="41"/>
                  <a:pt x="319" y="41"/>
                  <a:pt x="320" y="41"/>
                </a:cubicBezTo>
                <a:cubicBezTo>
                  <a:pt x="324" y="41"/>
                  <a:pt x="327" y="40"/>
                  <a:pt x="328" y="36"/>
                </a:cubicBezTo>
                <a:cubicBezTo>
                  <a:pt x="331" y="32"/>
                  <a:pt x="329" y="26"/>
                  <a:pt x="324" y="24"/>
                </a:cubicBezTo>
                <a:cubicBezTo>
                  <a:pt x="323" y="24"/>
                  <a:pt x="323" y="24"/>
                  <a:pt x="323" y="24"/>
                </a:cubicBezTo>
                <a:cubicBezTo>
                  <a:pt x="322" y="23"/>
                  <a:pt x="321" y="23"/>
                  <a:pt x="319" y="23"/>
                </a:cubicBezTo>
                <a:moveTo>
                  <a:pt x="152" y="13"/>
                </a:moveTo>
                <a:cubicBezTo>
                  <a:pt x="151" y="13"/>
                  <a:pt x="149" y="13"/>
                  <a:pt x="148" y="13"/>
                </a:cubicBezTo>
                <a:cubicBezTo>
                  <a:pt x="147" y="14"/>
                  <a:pt x="147" y="14"/>
                  <a:pt x="147" y="14"/>
                </a:cubicBezTo>
                <a:cubicBezTo>
                  <a:pt x="143" y="15"/>
                  <a:pt x="140" y="21"/>
                  <a:pt x="142" y="25"/>
                </a:cubicBezTo>
                <a:cubicBezTo>
                  <a:pt x="143" y="29"/>
                  <a:pt x="147" y="31"/>
                  <a:pt x="151" y="31"/>
                </a:cubicBezTo>
                <a:cubicBezTo>
                  <a:pt x="152" y="31"/>
                  <a:pt x="153" y="31"/>
                  <a:pt x="154" y="31"/>
                </a:cubicBezTo>
                <a:cubicBezTo>
                  <a:pt x="155" y="31"/>
                  <a:pt x="155" y="31"/>
                  <a:pt x="155" y="31"/>
                </a:cubicBezTo>
                <a:cubicBezTo>
                  <a:pt x="159" y="29"/>
                  <a:pt x="162" y="24"/>
                  <a:pt x="160" y="19"/>
                </a:cubicBezTo>
                <a:cubicBezTo>
                  <a:pt x="159" y="15"/>
                  <a:pt x="155" y="13"/>
                  <a:pt x="152" y="13"/>
                </a:cubicBezTo>
                <a:moveTo>
                  <a:pt x="279" y="7"/>
                </a:moveTo>
                <a:cubicBezTo>
                  <a:pt x="275" y="7"/>
                  <a:pt x="271" y="10"/>
                  <a:pt x="270" y="14"/>
                </a:cubicBezTo>
                <a:cubicBezTo>
                  <a:pt x="269" y="19"/>
                  <a:pt x="271" y="24"/>
                  <a:pt x="276" y="25"/>
                </a:cubicBezTo>
                <a:cubicBezTo>
                  <a:pt x="277" y="26"/>
                  <a:pt x="277" y="26"/>
                  <a:pt x="277" y="26"/>
                </a:cubicBezTo>
                <a:cubicBezTo>
                  <a:pt x="278" y="26"/>
                  <a:pt x="279" y="26"/>
                  <a:pt x="280" y="26"/>
                </a:cubicBezTo>
                <a:cubicBezTo>
                  <a:pt x="284" y="26"/>
                  <a:pt x="287" y="23"/>
                  <a:pt x="289" y="19"/>
                </a:cubicBezTo>
                <a:cubicBezTo>
                  <a:pt x="290" y="14"/>
                  <a:pt x="287" y="9"/>
                  <a:pt x="282" y="8"/>
                </a:cubicBezTo>
                <a:cubicBezTo>
                  <a:pt x="281" y="8"/>
                  <a:pt x="281" y="8"/>
                  <a:pt x="281" y="8"/>
                </a:cubicBezTo>
                <a:cubicBezTo>
                  <a:pt x="280" y="7"/>
                  <a:pt x="280" y="7"/>
                  <a:pt x="279" y="7"/>
                </a:cubicBezTo>
                <a:moveTo>
                  <a:pt x="194" y="2"/>
                </a:moveTo>
                <a:cubicBezTo>
                  <a:pt x="193" y="2"/>
                  <a:pt x="193" y="2"/>
                  <a:pt x="192" y="2"/>
                </a:cubicBezTo>
                <a:cubicBezTo>
                  <a:pt x="191" y="2"/>
                  <a:pt x="191" y="2"/>
                  <a:pt x="191" y="2"/>
                </a:cubicBezTo>
                <a:cubicBezTo>
                  <a:pt x="186" y="3"/>
                  <a:pt x="183" y="8"/>
                  <a:pt x="184" y="13"/>
                </a:cubicBezTo>
                <a:cubicBezTo>
                  <a:pt x="184" y="18"/>
                  <a:pt x="188" y="21"/>
                  <a:pt x="193" y="21"/>
                </a:cubicBezTo>
                <a:cubicBezTo>
                  <a:pt x="193" y="21"/>
                  <a:pt x="194" y="21"/>
                  <a:pt x="194" y="21"/>
                </a:cubicBezTo>
                <a:cubicBezTo>
                  <a:pt x="195" y="21"/>
                  <a:pt x="195" y="21"/>
                  <a:pt x="195" y="21"/>
                </a:cubicBezTo>
                <a:cubicBezTo>
                  <a:pt x="200" y="20"/>
                  <a:pt x="203" y="15"/>
                  <a:pt x="203" y="10"/>
                </a:cubicBezTo>
                <a:cubicBezTo>
                  <a:pt x="202" y="6"/>
                  <a:pt x="198" y="2"/>
                  <a:pt x="194" y="2"/>
                </a:cubicBezTo>
                <a:moveTo>
                  <a:pt x="236" y="0"/>
                </a:moveTo>
                <a:cubicBezTo>
                  <a:pt x="231" y="0"/>
                  <a:pt x="227" y="4"/>
                  <a:pt x="227" y="9"/>
                </a:cubicBezTo>
                <a:cubicBezTo>
                  <a:pt x="226" y="14"/>
                  <a:pt x="230" y="19"/>
                  <a:pt x="235" y="19"/>
                </a:cubicBezTo>
                <a:cubicBezTo>
                  <a:pt x="236" y="19"/>
                  <a:pt x="236" y="19"/>
                  <a:pt x="236" y="19"/>
                </a:cubicBezTo>
                <a:cubicBezTo>
                  <a:pt x="237" y="19"/>
                  <a:pt x="237" y="19"/>
                  <a:pt x="237" y="19"/>
                </a:cubicBezTo>
                <a:cubicBezTo>
                  <a:pt x="242" y="19"/>
                  <a:pt x="246" y="15"/>
                  <a:pt x="246" y="10"/>
                </a:cubicBezTo>
                <a:cubicBezTo>
                  <a:pt x="246" y="5"/>
                  <a:pt x="243" y="1"/>
                  <a:pt x="237" y="1"/>
                </a:cubicBezTo>
                <a:cubicBezTo>
                  <a:pt x="237" y="0"/>
                  <a:pt x="237" y="0"/>
                  <a:pt x="237" y="0"/>
                </a:cubicBezTo>
                <a:cubicBezTo>
                  <a:pt x="236" y="0"/>
                  <a:pt x="236" y="0"/>
                  <a:pt x="236"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1" name="Freeform 31">
            <a:extLst>
              <a:ext uri="{FF2B5EF4-FFF2-40B4-BE49-F238E27FC236}">
                <a16:creationId xmlns:a16="http://schemas.microsoft.com/office/drawing/2014/main" id="{3F29D6CE-1F2D-AC05-1130-6575A145426A}"/>
              </a:ext>
            </a:extLst>
          </p:cNvPr>
          <p:cNvSpPr>
            <a:spLocks noEditPoints="1"/>
          </p:cNvSpPr>
          <p:nvPr/>
        </p:nvSpPr>
        <p:spPr bwMode="auto">
          <a:xfrm>
            <a:off x="7338560" y="3789266"/>
            <a:ext cx="867749" cy="869137"/>
          </a:xfrm>
          <a:custGeom>
            <a:avLst/>
            <a:gdLst>
              <a:gd name="T0" fmla="*/ 226 w 447"/>
              <a:gd name="T1" fmla="*/ 428 h 447"/>
              <a:gd name="T2" fmla="*/ 183 w 447"/>
              <a:gd name="T3" fmla="*/ 443 h 447"/>
              <a:gd name="T4" fmla="*/ 184 w 447"/>
              <a:gd name="T5" fmla="*/ 424 h 447"/>
              <a:gd name="T6" fmla="*/ 268 w 447"/>
              <a:gd name="T7" fmla="*/ 442 h 447"/>
              <a:gd name="T8" fmla="*/ 278 w 447"/>
              <a:gd name="T9" fmla="*/ 431 h 447"/>
              <a:gd name="T10" fmla="*/ 141 w 447"/>
              <a:gd name="T11" fmla="*/ 430 h 447"/>
              <a:gd name="T12" fmla="*/ 144 w 447"/>
              <a:gd name="T13" fmla="*/ 412 h 447"/>
              <a:gd name="T14" fmla="*/ 310 w 447"/>
              <a:gd name="T15" fmla="*/ 429 h 447"/>
              <a:gd name="T16" fmla="*/ 319 w 447"/>
              <a:gd name="T17" fmla="*/ 415 h 447"/>
              <a:gd name="T18" fmla="*/ 103 w 447"/>
              <a:gd name="T19" fmla="*/ 410 h 447"/>
              <a:gd name="T20" fmla="*/ 108 w 447"/>
              <a:gd name="T21" fmla="*/ 393 h 447"/>
              <a:gd name="T22" fmla="*/ 347 w 447"/>
              <a:gd name="T23" fmla="*/ 407 h 447"/>
              <a:gd name="T24" fmla="*/ 356 w 447"/>
              <a:gd name="T25" fmla="*/ 392 h 447"/>
              <a:gd name="T26" fmla="*/ 70 w 447"/>
              <a:gd name="T27" fmla="*/ 382 h 447"/>
              <a:gd name="T28" fmla="*/ 76 w 447"/>
              <a:gd name="T29" fmla="*/ 366 h 447"/>
              <a:gd name="T30" fmla="*/ 380 w 447"/>
              <a:gd name="T31" fmla="*/ 379 h 447"/>
              <a:gd name="T32" fmla="*/ 387 w 447"/>
              <a:gd name="T33" fmla="*/ 362 h 447"/>
              <a:gd name="T34" fmla="*/ 43 w 447"/>
              <a:gd name="T35" fmla="*/ 348 h 447"/>
              <a:gd name="T36" fmla="*/ 50 w 447"/>
              <a:gd name="T37" fmla="*/ 333 h 447"/>
              <a:gd name="T38" fmla="*/ 406 w 447"/>
              <a:gd name="T39" fmla="*/ 344 h 447"/>
              <a:gd name="T40" fmla="*/ 411 w 447"/>
              <a:gd name="T41" fmla="*/ 326 h 447"/>
              <a:gd name="T42" fmla="*/ 23 w 447"/>
              <a:gd name="T43" fmla="*/ 310 h 447"/>
              <a:gd name="T44" fmla="*/ 32 w 447"/>
              <a:gd name="T45" fmla="*/ 296 h 447"/>
              <a:gd name="T46" fmla="*/ 425 w 447"/>
              <a:gd name="T47" fmla="*/ 305 h 447"/>
              <a:gd name="T48" fmla="*/ 428 w 447"/>
              <a:gd name="T49" fmla="*/ 287 h 447"/>
              <a:gd name="T50" fmla="*/ 12 w 447"/>
              <a:gd name="T51" fmla="*/ 268 h 447"/>
              <a:gd name="T52" fmla="*/ 21 w 447"/>
              <a:gd name="T53" fmla="*/ 256 h 447"/>
              <a:gd name="T54" fmla="*/ 436 w 447"/>
              <a:gd name="T55" fmla="*/ 263 h 447"/>
              <a:gd name="T56" fmla="*/ 437 w 447"/>
              <a:gd name="T57" fmla="*/ 243 h 447"/>
              <a:gd name="T58" fmla="*/ 9 w 447"/>
              <a:gd name="T59" fmla="*/ 224 h 447"/>
              <a:gd name="T60" fmla="*/ 10 w 447"/>
              <a:gd name="T61" fmla="*/ 205 h 447"/>
              <a:gd name="T62" fmla="*/ 437 w 447"/>
              <a:gd name="T63" fmla="*/ 219 h 447"/>
              <a:gd name="T64" fmla="*/ 447 w 447"/>
              <a:gd name="T65" fmla="*/ 208 h 447"/>
              <a:gd name="T66" fmla="*/ 15 w 447"/>
              <a:gd name="T67" fmla="*/ 182 h 447"/>
              <a:gd name="T68" fmla="*/ 18 w 447"/>
              <a:gd name="T69" fmla="*/ 162 h 447"/>
              <a:gd name="T70" fmla="*/ 430 w 447"/>
              <a:gd name="T71" fmla="*/ 176 h 447"/>
              <a:gd name="T72" fmla="*/ 439 w 447"/>
              <a:gd name="T73" fmla="*/ 164 h 447"/>
              <a:gd name="T74" fmla="*/ 30 w 447"/>
              <a:gd name="T75" fmla="*/ 141 h 447"/>
              <a:gd name="T76" fmla="*/ 34 w 447"/>
              <a:gd name="T77" fmla="*/ 122 h 447"/>
              <a:gd name="T78" fmla="*/ 415 w 447"/>
              <a:gd name="T79" fmla="*/ 136 h 447"/>
              <a:gd name="T80" fmla="*/ 423 w 447"/>
              <a:gd name="T81" fmla="*/ 122 h 447"/>
              <a:gd name="T82" fmla="*/ 52 w 447"/>
              <a:gd name="T83" fmla="*/ 103 h 447"/>
              <a:gd name="T84" fmla="*/ 58 w 447"/>
              <a:gd name="T85" fmla="*/ 86 h 447"/>
              <a:gd name="T86" fmla="*/ 391 w 447"/>
              <a:gd name="T87" fmla="*/ 99 h 447"/>
              <a:gd name="T88" fmla="*/ 398 w 447"/>
              <a:gd name="T89" fmla="*/ 84 h 447"/>
              <a:gd name="T90" fmla="*/ 82 w 447"/>
              <a:gd name="T91" fmla="*/ 72 h 447"/>
              <a:gd name="T92" fmla="*/ 89 w 447"/>
              <a:gd name="T93" fmla="*/ 56 h 447"/>
              <a:gd name="T94" fmla="*/ 361 w 447"/>
              <a:gd name="T95" fmla="*/ 68 h 447"/>
              <a:gd name="T96" fmla="*/ 366 w 447"/>
              <a:gd name="T97" fmla="*/ 51 h 447"/>
              <a:gd name="T98" fmla="*/ 117 w 447"/>
              <a:gd name="T99" fmla="*/ 47 h 447"/>
              <a:gd name="T100" fmla="*/ 126 w 447"/>
              <a:gd name="T101" fmla="*/ 32 h 447"/>
              <a:gd name="T102" fmla="*/ 325 w 447"/>
              <a:gd name="T103" fmla="*/ 44 h 447"/>
              <a:gd name="T104" fmla="*/ 329 w 447"/>
              <a:gd name="T105" fmla="*/ 26 h 447"/>
              <a:gd name="T106" fmla="*/ 156 w 447"/>
              <a:gd name="T107" fmla="*/ 29 h 447"/>
              <a:gd name="T108" fmla="*/ 166 w 447"/>
              <a:gd name="T109" fmla="*/ 17 h 447"/>
              <a:gd name="T110" fmla="*/ 285 w 447"/>
              <a:gd name="T111" fmla="*/ 27 h 447"/>
              <a:gd name="T112" fmla="*/ 287 w 447"/>
              <a:gd name="T113" fmla="*/ 9 h 447"/>
              <a:gd name="T114" fmla="*/ 199 w 447"/>
              <a:gd name="T115" fmla="*/ 20 h 447"/>
              <a:gd name="T116" fmla="*/ 209 w 447"/>
              <a:gd name="T117" fmla="*/ 9 h 447"/>
              <a:gd name="T118" fmla="*/ 243 w 447"/>
              <a:gd name="T119" fmla="*/ 19 h 447"/>
              <a:gd name="T120" fmla="*/ 243 w 447"/>
              <a:gd name="T121"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7" h="447">
                <a:moveTo>
                  <a:pt x="226" y="447"/>
                </a:moveTo>
                <a:cubicBezTo>
                  <a:pt x="221" y="447"/>
                  <a:pt x="216" y="443"/>
                  <a:pt x="216" y="438"/>
                </a:cubicBezTo>
                <a:cubicBezTo>
                  <a:pt x="216" y="433"/>
                  <a:pt x="220" y="428"/>
                  <a:pt x="225" y="428"/>
                </a:cubicBezTo>
                <a:cubicBezTo>
                  <a:pt x="226" y="428"/>
                  <a:pt x="226" y="428"/>
                  <a:pt x="226" y="428"/>
                </a:cubicBezTo>
                <a:cubicBezTo>
                  <a:pt x="231" y="428"/>
                  <a:pt x="235" y="432"/>
                  <a:pt x="235" y="437"/>
                </a:cubicBezTo>
                <a:cubicBezTo>
                  <a:pt x="236" y="442"/>
                  <a:pt x="231" y="447"/>
                  <a:pt x="226" y="447"/>
                </a:cubicBezTo>
                <a:cubicBezTo>
                  <a:pt x="226" y="447"/>
                  <a:pt x="226" y="447"/>
                  <a:pt x="226" y="447"/>
                </a:cubicBezTo>
                <a:close/>
                <a:moveTo>
                  <a:pt x="183" y="443"/>
                </a:moveTo>
                <a:cubicBezTo>
                  <a:pt x="182" y="443"/>
                  <a:pt x="182" y="443"/>
                  <a:pt x="181" y="443"/>
                </a:cubicBezTo>
                <a:cubicBezTo>
                  <a:pt x="180" y="443"/>
                  <a:pt x="180" y="443"/>
                  <a:pt x="180" y="443"/>
                </a:cubicBezTo>
                <a:cubicBezTo>
                  <a:pt x="175" y="442"/>
                  <a:pt x="172" y="437"/>
                  <a:pt x="173" y="432"/>
                </a:cubicBezTo>
                <a:cubicBezTo>
                  <a:pt x="174" y="427"/>
                  <a:pt x="179" y="423"/>
                  <a:pt x="184" y="424"/>
                </a:cubicBezTo>
                <a:cubicBezTo>
                  <a:pt x="185" y="425"/>
                  <a:pt x="185" y="425"/>
                  <a:pt x="185" y="425"/>
                </a:cubicBezTo>
                <a:cubicBezTo>
                  <a:pt x="190" y="426"/>
                  <a:pt x="193" y="430"/>
                  <a:pt x="192" y="435"/>
                </a:cubicBezTo>
                <a:cubicBezTo>
                  <a:pt x="191" y="440"/>
                  <a:pt x="187" y="443"/>
                  <a:pt x="183" y="443"/>
                </a:cubicBezTo>
                <a:close/>
                <a:moveTo>
                  <a:pt x="268" y="442"/>
                </a:moveTo>
                <a:cubicBezTo>
                  <a:pt x="264" y="442"/>
                  <a:pt x="260" y="439"/>
                  <a:pt x="259" y="435"/>
                </a:cubicBezTo>
                <a:cubicBezTo>
                  <a:pt x="258" y="430"/>
                  <a:pt x="262" y="425"/>
                  <a:pt x="267" y="424"/>
                </a:cubicBezTo>
                <a:cubicBezTo>
                  <a:pt x="267" y="424"/>
                  <a:pt x="267" y="424"/>
                  <a:pt x="267" y="424"/>
                </a:cubicBezTo>
                <a:cubicBezTo>
                  <a:pt x="272" y="422"/>
                  <a:pt x="277" y="426"/>
                  <a:pt x="278" y="431"/>
                </a:cubicBezTo>
                <a:cubicBezTo>
                  <a:pt x="279" y="436"/>
                  <a:pt x="276" y="440"/>
                  <a:pt x="271" y="442"/>
                </a:cubicBezTo>
                <a:cubicBezTo>
                  <a:pt x="270" y="442"/>
                  <a:pt x="270" y="442"/>
                  <a:pt x="270" y="442"/>
                </a:cubicBezTo>
                <a:cubicBezTo>
                  <a:pt x="270" y="442"/>
                  <a:pt x="269" y="442"/>
                  <a:pt x="268" y="442"/>
                </a:cubicBezTo>
                <a:close/>
                <a:moveTo>
                  <a:pt x="141" y="430"/>
                </a:moveTo>
                <a:cubicBezTo>
                  <a:pt x="140" y="430"/>
                  <a:pt x="139" y="430"/>
                  <a:pt x="138" y="430"/>
                </a:cubicBezTo>
                <a:cubicBezTo>
                  <a:pt x="137" y="429"/>
                  <a:pt x="137" y="429"/>
                  <a:pt x="137" y="429"/>
                </a:cubicBezTo>
                <a:cubicBezTo>
                  <a:pt x="132" y="427"/>
                  <a:pt x="130" y="422"/>
                  <a:pt x="132" y="417"/>
                </a:cubicBezTo>
                <a:cubicBezTo>
                  <a:pt x="134" y="413"/>
                  <a:pt x="140" y="410"/>
                  <a:pt x="144" y="412"/>
                </a:cubicBezTo>
                <a:cubicBezTo>
                  <a:pt x="145" y="413"/>
                  <a:pt x="145" y="413"/>
                  <a:pt x="145" y="413"/>
                </a:cubicBezTo>
                <a:cubicBezTo>
                  <a:pt x="150" y="415"/>
                  <a:pt x="152" y="420"/>
                  <a:pt x="150" y="425"/>
                </a:cubicBezTo>
                <a:cubicBezTo>
                  <a:pt x="149" y="428"/>
                  <a:pt x="145" y="430"/>
                  <a:pt x="141" y="430"/>
                </a:cubicBezTo>
                <a:close/>
                <a:moveTo>
                  <a:pt x="310" y="429"/>
                </a:moveTo>
                <a:cubicBezTo>
                  <a:pt x="306" y="429"/>
                  <a:pt x="303" y="427"/>
                  <a:pt x="301" y="423"/>
                </a:cubicBezTo>
                <a:cubicBezTo>
                  <a:pt x="299" y="419"/>
                  <a:pt x="301" y="413"/>
                  <a:pt x="306" y="411"/>
                </a:cubicBezTo>
                <a:cubicBezTo>
                  <a:pt x="307" y="411"/>
                  <a:pt x="307" y="411"/>
                  <a:pt x="307" y="411"/>
                </a:cubicBezTo>
                <a:cubicBezTo>
                  <a:pt x="311" y="409"/>
                  <a:pt x="317" y="411"/>
                  <a:pt x="319" y="415"/>
                </a:cubicBezTo>
                <a:cubicBezTo>
                  <a:pt x="321" y="420"/>
                  <a:pt x="319" y="425"/>
                  <a:pt x="314" y="427"/>
                </a:cubicBezTo>
                <a:cubicBezTo>
                  <a:pt x="314" y="428"/>
                  <a:pt x="314" y="428"/>
                  <a:pt x="314" y="428"/>
                </a:cubicBezTo>
                <a:cubicBezTo>
                  <a:pt x="312" y="428"/>
                  <a:pt x="311" y="429"/>
                  <a:pt x="310" y="429"/>
                </a:cubicBezTo>
                <a:close/>
                <a:moveTo>
                  <a:pt x="103" y="410"/>
                </a:moveTo>
                <a:cubicBezTo>
                  <a:pt x="102" y="410"/>
                  <a:pt x="100" y="409"/>
                  <a:pt x="98" y="408"/>
                </a:cubicBezTo>
                <a:cubicBezTo>
                  <a:pt x="98" y="408"/>
                  <a:pt x="98" y="408"/>
                  <a:pt x="98" y="408"/>
                </a:cubicBezTo>
                <a:cubicBezTo>
                  <a:pt x="94" y="405"/>
                  <a:pt x="92" y="399"/>
                  <a:pt x="95" y="395"/>
                </a:cubicBezTo>
                <a:cubicBezTo>
                  <a:pt x="98" y="391"/>
                  <a:pt x="103" y="390"/>
                  <a:pt x="108" y="393"/>
                </a:cubicBezTo>
                <a:cubicBezTo>
                  <a:pt x="108" y="393"/>
                  <a:pt x="108" y="393"/>
                  <a:pt x="108" y="393"/>
                </a:cubicBezTo>
                <a:cubicBezTo>
                  <a:pt x="113" y="396"/>
                  <a:pt x="114" y="402"/>
                  <a:pt x="111" y="406"/>
                </a:cubicBezTo>
                <a:cubicBezTo>
                  <a:pt x="109" y="408"/>
                  <a:pt x="106" y="410"/>
                  <a:pt x="103" y="410"/>
                </a:cubicBezTo>
                <a:close/>
                <a:moveTo>
                  <a:pt x="347" y="407"/>
                </a:moveTo>
                <a:cubicBezTo>
                  <a:pt x="344" y="407"/>
                  <a:pt x="342" y="406"/>
                  <a:pt x="340" y="404"/>
                </a:cubicBezTo>
                <a:cubicBezTo>
                  <a:pt x="337" y="399"/>
                  <a:pt x="338" y="394"/>
                  <a:pt x="342" y="391"/>
                </a:cubicBezTo>
                <a:cubicBezTo>
                  <a:pt x="343" y="390"/>
                  <a:pt x="343" y="390"/>
                  <a:pt x="343" y="390"/>
                </a:cubicBezTo>
                <a:cubicBezTo>
                  <a:pt x="347" y="387"/>
                  <a:pt x="353" y="388"/>
                  <a:pt x="356" y="392"/>
                </a:cubicBezTo>
                <a:cubicBezTo>
                  <a:pt x="358" y="396"/>
                  <a:pt x="358" y="402"/>
                  <a:pt x="353" y="405"/>
                </a:cubicBezTo>
                <a:cubicBezTo>
                  <a:pt x="353" y="406"/>
                  <a:pt x="353" y="406"/>
                  <a:pt x="353" y="406"/>
                </a:cubicBezTo>
                <a:cubicBezTo>
                  <a:pt x="351" y="407"/>
                  <a:pt x="349" y="407"/>
                  <a:pt x="347" y="407"/>
                </a:cubicBezTo>
                <a:close/>
                <a:moveTo>
                  <a:pt x="70" y="382"/>
                </a:moveTo>
                <a:cubicBezTo>
                  <a:pt x="68" y="382"/>
                  <a:pt x="65" y="381"/>
                  <a:pt x="63" y="379"/>
                </a:cubicBezTo>
                <a:cubicBezTo>
                  <a:pt x="63" y="379"/>
                  <a:pt x="63" y="379"/>
                  <a:pt x="63" y="379"/>
                </a:cubicBezTo>
                <a:cubicBezTo>
                  <a:pt x="59" y="375"/>
                  <a:pt x="59" y="369"/>
                  <a:pt x="63" y="366"/>
                </a:cubicBezTo>
                <a:cubicBezTo>
                  <a:pt x="67" y="362"/>
                  <a:pt x="73" y="362"/>
                  <a:pt x="76" y="366"/>
                </a:cubicBezTo>
                <a:cubicBezTo>
                  <a:pt x="77" y="366"/>
                  <a:pt x="77" y="366"/>
                  <a:pt x="77" y="366"/>
                </a:cubicBezTo>
                <a:cubicBezTo>
                  <a:pt x="80" y="370"/>
                  <a:pt x="80" y="376"/>
                  <a:pt x="77" y="379"/>
                </a:cubicBezTo>
                <a:cubicBezTo>
                  <a:pt x="75" y="381"/>
                  <a:pt x="72" y="382"/>
                  <a:pt x="70" y="382"/>
                </a:cubicBezTo>
                <a:close/>
                <a:moveTo>
                  <a:pt x="380" y="379"/>
                </a:moveTo>
                <a:cubicBezTo>
                  <a:pt x="378" y="379"/>
                  <a:pt x="376" y="378"/>
                  <a:pt x="374" y="376"/>
                </a:cubicBezTo>
                <a:cubicBezTo>
                  <a:pt x="370" y="373"/>
                  <a:pt x="370" y="367"/>
                  <a:pt x="373" y="363"/>
                </a:cubicBezTo>
                <a:cubicBezTo>
                  <a:pt x="374" y="363"/>
                  <a:pt x="374" y="363"/>
                  <a:pt x="374" y="363"/>
                </a:cubicBezTo>
                <a:cubicBezTo>
                  <a:pt x="377" y="359"/>
                  <a:pt x="383" y="359"/>
                  <a:pt x="387" y="362"/>
                </a:cubicBezTo>
                <a:cubicBezTo>
                  <a:pt x="391" y="366"/>
                  <a:pt x="391" y="371"/>
                  <a:pt x="387" y="375"/>
                </a:cubicBezTo>
                <a:cubicBezTo>
                  <a:pt x="387" y="376"/>
                  <a:pt x="387" y="376"/>
                  <a:pt x="387" y="376"/>
                </a:cubicBezTo>
                <a:cubicBezTo>
                  <a:pt x="385" y="378"/>
                  <a:pt x="383" y="379"/>
                  <a:pt x="380" y="379"/>
                </a:cubicBezTo>
                <a:close/>
                <a:moveTo>
                  <a:pt x="43" y="348"/>
                </a:moveTo>
                <a:cubicBezTo>
                  <a:pt x="40" y="348"/>
                  <a:pt x="37" y="347"/>
                  <a:pt x="35" y="344"/>
                </a:cubicBezTo>
                <a:cubicBezTo>
                  <a:pt x="35" y="344"/>
                  <a:pt x="35" y="344"/>
                  <a:pt x="35" y="344"/>
                </a:cubicBezTo>
                <a:cubicBezTo>
                  <a:pt x="32" y="339"/>
                  <a:pt x="33" y="334"/>
                  <a:pt x="38" y="331"/>
                </a:cubicBezTo>
                <a:cubicBezTo>
                  <a:pt x="42" y="328"/>
                  <a:pt x="47" y="329"/>
                  <a:pt x="50" y="333"/>
                </a:cubicBezTo>
                <a:cubicBezTo>
                  <a:pt x="51" y="334"/>
                  <a:pt x="51" y="334"/>
                  <a:pt x="51" y="334"/>
                </a:cubicBezTo>
                <a:cubicBezTo>
                  <a:pt x="53" y="338"/>
                  <a:pt x="52" y="344"/>
                  <a:pt x="48" y="347"/>
                </a:cubicBezTo>
                <a:cubicBezTo>
                  <a:pt x="46" y="348"/>
                  <a:pt x="45" y="348"/>
                  <a:pt x="43" y="348"/>
                </a:cubicBezTo>
                <a:close/>
                <a:moveTo>
                  <a:pt x="406" y="344"/>
                </a:moveTo>
                <a:cubicBezTo>
                  <a:pt x="405" y="344"/>
                  <a:pt x="403" y="344"/>
                  <a:pt x="401" y="343"/>
                </a:cubicBezTo>
                <a:cubicBezTo>
                  <a:pt x="397" y="340"/>
                  <a:pt x="396" y="335"/>
                  <a:pt x="398" y="330"/>
                </a:cubicBezTo>
                <a:cubicBezTo>
                  <a:pt x="399" y="330"/>
                  <a:pt x="399" y="330"/>
                  <a:pt x="399" y="330"/>
                </a:cubicBezTo>
                <a:cubicBezTo>
                  <a:pt x="401" y="325"/>
                  <a:pt x="407" y="324"/>
                  <a:pt x="411" y="326"/>
                </a:cubicBezTo>
                <a:cubicBezTo>
                  <a:pt x="416" y="329"/>
                  <a:pt x="417" y="335"/>
                  <a:pt x="415" y="339"/>
                </a:cubicBezTo>
                <a:cubicBezTo>
                  <a:pt x="414" y="340"/>
                  <a:pt x="414" y="340"/>
                  <a:pt x="414" y="340"/>
                </a:cubicBezTo>
                <a:cubicBezTo>
                  <a:pt x="412" y="343"/>
                  <a:pt x="409" y="344"/>
                  <a:pt x="406" y="344"/>
                </a:cubicBezTo>
                <a:close/>
                <a:moveTo>
                  <a:pt x="23" y="310"/>
                </a:moveTo>
                <a:cubicBezTo>
                  <a:pt x="20" y="310"/>
                  <a:pt x="16" y="307"/>
                  <a:pt x="15" y="304"/>
                </a:cubicBezTo>
                <a:cubicBezTo>
                  <a:pt x="15" y="303"/>
                  <a:pt x="15" y="303"/>
                  <a:pt x="15" y="303"/>
                </a:cubicBezTo>
                <a:cubicBezTo>
                  <a:pt x="13" y="298"/>
                  <a:pt x="15" y="293"/>
                  <a:pt x="20" y="291"/>
                </a:cubicBezTo>
                <a:cubicBezTo>
                  <a:pt x="24" y="289"/>
                  <a:pt x="30" y="291"/>
                  <a:pt x="32" y="296"/>
                </a:cubicBezTo>
                <a:cubicBezTo>
                  <a:pt x="32" y="297"/>
                  <a:pt x="32" y="297"/>
                  <a:pt x="32" y="297"/>
                </a:cubicBezTo>
                <a:cubicBezTo>
                  <a:pt x="34" y="302"/>
                  <a:pt x="32" y="307"/>
                  <a:pt x="27" y="309"/>
                </a:cubicBezTo>
                <a:cubicBezTo>
                  <a:pt x="26" y="309"/>
                  <a:pt x="25" y="310"/>
                  <a:pt x="23" y="310"/>
                </a:cubicBezTo>
                <a:close/>
                <a:moveTo>
                  <a:pt x="425" y="305"/>
                </a:moveTo>
                <a:cubicBezTo>
                  <a:pt x="424" y="305"/>
                  <a:pt x="423" y="305"/>
                  <a:pt x="422" y="305"/>
                </a:cubicBezTo>
                <a:cubicBezTo>
                  <a:pt x="417" y="303"/>
                  <a:pt x="415" y="298"/>
                  <a:pt x="416" y="293"/>
                </a:cubicBezTo>
                <a:cubicBezTo>
                  <a:pt x="417" y="292"/>
                  <a:pt x="417" y="292"/>
                  <a:pt x="417" y="292"/>
                </a:cubicBezTo>
                <a:cubicBezTo>
                  <a:pt x="418" y="287"/>
                  <a:pt x="424" y="285"/>
                  <a:pt x="428" y="287"/>
                </a:cubicBezTo>
                <a:cubicBezTo>
                  <a:pt x="433" y="288"/>
                  <a:pt x="436" y="293"/>
                  <a:pt x="434" y="298"/>
                </a:cubicBezTo>
                <a:cubicBezTo>
                  <a:pt x="434" y="299"/>
                  <a:pt x="434" y="299"/>
                  <a:pt x="434" y="299"/>
                </a:cubicBezTo>
                <a:cubicBezTo>
                  <a:pt x="432" y="303"/>
                  <a:pt x="429" y="305"/>
                  <a:pt x="425" y="305"/>
                </a:cubicBezTo>
                <a:close/>
                <a:moveTo>
                  <a:pt x="12" y="268"/>
                </a:moveTo>
                <a:cubicBezTo>
                  <a:pt x="8" y="268"/>
                  <a:pt x="4" y="265"/>
                  <a:pt x="3" y="260"/>
                </a:cubicBezTo>
                <a:cubicBezTo>
                  <a:pt x="3" y="259"/>
                  <a:pt x="3" y="259"/>
                  <a:pt x="3" y="259"/>
                </a:cubicBezTo>
                <a:cubicBezTo>
                  <a:pt x="2" y="254"/>
                  <a:pt x="5" y="249"/>
                  <a:pt x="10" y="249"/>
                </a:cubicBezTo>
                <a:cubicBezTo>
                  <a:pt x="15" y="248"/>
                  <a:pt x="20" y="251"/>
                  <a:pt x="21" y="256"/>
                </a:cubicBezTo>
                <a:cubicBezTo>
                  <a:pt x="21" y="257"/>
                  <a:pt x="21" y="257"/>
                  <a:pt x="21" y="257"/>
                </a:cubicBezTo>
                <a:cubicBezTo>
                  <a:pt x="22" y="262"/>
                  <a:pt x="19" y="267"/>
                  <a:pt x="13" y="268"/>
                </a:cubicBezTo>
                <a:cubicBezTo>
                  <a:pt x="13" y="268"/>
                  <a:pt x="13" y="268"/>
                  <a:pt x="12" y="268"/>
                </a:cubicBezTo>
                <a:close/>
                <a:moveTo>
                  <a:pt x="436" y="263"/>
                </a:moveTo>
                <a:cubicBezTo>
                  <a:pt x="435" y="263"/>
                  <a:pt x="435" y="263"/>
                  <a:pt x="434" y="263"/>
                </a:cubicBezTo>
                <a:cubicBezTo>
                  <a:pt x="429" y="262"/>
                  <a:pt x="426" y="258"/>
                  <a:pt x="426" y="253"/>
                </a:cubicBezTo>
                <a:cubicBezTo>
                  <a:pt x="427" y="251"/>
                  <a:pt x="427" y="251"/>
                  <a:pt x="427" y="251"/>
                </a:cubicBezTo>
                <a:cubicBezTo>
                  <a:pt x="427" y="246"/>
                  <a:pt x="432" y="243"/>
                  <a:pt x="437" y="243"/>
                </a:cubicBezTo>
                <a:cubicBezTo>
                  <a:pt x="442" y="244"/>
                  <a:pt x="446" y="249"/>
                  <a:pt x="445" y="254"/>
                </a:cubicBezTo>
                <a:cubicBezTo>
                  <a:pt x="445" y="255"/>
                  <a:pt x="445" y="255"/>
                  <a:pt x="445" y="255"/>
                </a:cubicBezTo>
                <a:cubicBezTo>
                  <a:pt x="444" y="260"/>
                  <a:pt x="440" y="263"/>
                  <a:pt x="436" y="263"/>
                </a:cubicBezTo>
                <a:close/>
                <a:moveTo>
                  <a:pt x="9" y="224"/>
                </a:moveTo>
                <a:cubicBezTo>
                  <a:pt x="9" y="224"/>
                  <a:pt x="9" y="224"/>
                  <a:pt x="9" y="224"/>
                </a:cubicBezTo>
                <a:cubicBezTo>
                  <a:pt x="4" y="224"/>
                  <a:pt x="0" y="220"/>
                  <a:pt x="0" y="215"/>
                </a:cubicBezTo>
                <a:cubicBezTo>
                  <a:pt x="0" y="214"/>
                  <a:pt x="0" y="214"/>
                  <a:pt x="0" y="214"/>
                </a:cubicBezTo>
                <a:cubicBezTo>
                  <a:pt x="0" y="209"/>
                  <a:pt x="5" y="205"/>
                  <a:pt x="10" y="205"/>
                </a:cubicBezTo>
                <a:cubicBezTo>
                  <a:pt x="15" y="205"/>
                  <a:pt x="19" y="210"/>
                  <a:pt x="19" y="215"/>
                </a:cubicBezTo>
                <a:cubicBezTo>
                  <a:pt x="19" y="216"/>
                  <a:pt x="19" y="216"/>
                  <a:pt x="19" y="216"/>
                </a:cubicBezTo>
                <a:cubicBezTo>
                  <a:pt x="18" y="221"/>
                  <a:pt x="14" y="224"/>
                  <a:pt x="9" y="224"/>
                </a:cubicBezTo>
                <a:close/>
                <a:moveTo>
                  <a:pt x="437" y="219"/>
                </a:moveTo>
                <a:cubicBezTo>
                  <a:pt x="433" y="219"/>
                  <a:pt x="429" y="215"/>
                  <a:pt x="428" y="211"/>
                </a:cubicBezTo>
                <a:cubicBezTo>
                  <a:pt x="428" y="210"/>
                  <a:pt x="428" y="210"/>
                  <a:pt x="428" y="210"/>
                </a:cubicBezTo>
                <a:cubicBezTo>
                  <a:pt x="428" y="204"/>
                  <a:pt x="432" y="200"/>
                  <a:pt x="437" y="200"/>
                </a:cubicBezTo>
                <a:cubicBezTo>
                  <a:pt x="442" y="199"/>
                  <a:pt x="446" y="203"/>
                  <a:pt x="447" y="208"/>
                </a:cubicBezTo>
                <a:cubicBezTo>
                  <a:pt x="447" y="209"/>
                  <a:pt x="447" y="209"/>
                  <a:pt x="447" y="209"/>
                </a:cubicBezTo>
                <a:cubicBezTo>
                  <a:pt x="447" y="214"/>
                  <a:pt x="443" y="219"/>
                  <a:pt x="438" y="219"/>
                </a:cubicBezTo>
                <a:lnTo>
                  <a:pt x="437" y="219"/>
                </a:lnTo>
                <a:close/>
                <a:moveTo>
                  <a:pt x="15" y="182"/>
                </a:moveTo>
                <a:cubicBezTo>
                  <a:pt x="15" y="182"/>
                  <a:pt x="14" y="181"/>
                  <a:pt x="13" y="181"/>
                </a:cubicBezTo>
                <a:cubicBezTo>
                  <a:pt x="8" y="180"/>
                  <a:pt x="5" y="175"/>
                  <a:pt x="6" y="170"/>
                </a:cubicBezTo>
                <a:cubicBezTo>
                  <a:pt x="7" y="169"/>
                  <a:pt x="7" y="169"/>
                  <a:pt x="7" y="169"/>
                </a:cubicBezTo>
                <a:cubicBezTo>
                  <a:pt x="8" y="164"/>
                  <a:pt x="13" y="161"/>
                  <a:pt x="18" y="162"/>
                </a:cubicBezTo>
                <a:cubicBezTo>
                  <a:pt x="23" y="164"/>
                  <a:pt x="26" y="169"/>
                  <a:pt x="24" y="174"/>
                </a:cubicBezTo>
                <a:cubicBezTo>
                  <a:pt x="24" y="175"/>
                  <a:pt x="24" y="175"/>
                  <a:pt x="24" y="175"/>
                </a:cubicBezTo>
                <a:cubicBezTo>
                  <a:pt x="23" y="179"/>
                  <a:pt x="19" y="182"/>
                  <a:pt x="15" y="182"/>
                </a:cubicBezTo>
                <a:close/>
                <a:moveTo>
                  <a:pt x="430" y="176"/>
                </a:moveTo>
                <a:cubicBezTo>
                  <a:pt x="426" y="176"/>
                  <a:pt x="423" y="174"/>
                  <a:pt x="421" y="170"/>
                </a:cubicBezTo>
                <a:cubicBezTo>
                  <a:pt x="421" y="169"/>
                  <a:pt x="421" y="169"/>
                  <a:pt x="421" y="169"/>
                </a:cubicBezTo>
                <a:cubicBezTo>
                  <a:pt x="420" y="164"/>
                  <a:pt x="423" y="159"/>
                  <a:pt x="428" y="157"/>
                </a:cubicBezTo>
                <a:cubicBezTo>
                  <a:pt x="433" y="156"/>
                  <a:pt x="438" y="159"/>
                  <a:pt x="439" y="164"/>
                </a:cubicBezTo>
                <a:cubicBezTo>
                  <a:pt x="439" y="165"/>
                  <a:pt x="439" y="165"/>
                  <a:pt x="439" y="165"/>
                </a:cubicBezTo>
                <a:cubicBezTo>
                  <a:pt x="441" y="169"/>
                  <a:pt x="438" y="175"/>
                  <a:pt x="433" y="176"/>
                </a:cubicBezTo>
                <a:cubicBezTo>
                  <a:pt x="432" y="176"/>
                  <a:pt x="431" y="176"/>
                  <a:pt x="430" y="176"/>
                </a:cubicBezTo>
                <a:close/>
                <a:moveTo>
                  <a:pt x="30" y="141"/>
                </a:moveTo>
                <a:cubicBezTo>
                  <a:pt x="28" y="141"/>
                  <a:pt x="27" y="140"/>
                  <a:pt x="26" y="140"/>
                </a:cubicBezTo>
                <a:cubicBezTo>
                  <a:pt x="21" y="138"/>
                  <a:pt x="19" y="132"/>
                  <a:pt x="21" y="127"/>
                </a:cubicBezTo>
                <a:cubicBezTo>
                  <a:pt x="22" y="127"/>
                  <a:pt x="22" y="127"/>
                  <a:pt x="22" y="127"/>
                </a:cubicBezTo>
                <a:cubicBezTo>
                  <a:pt x="24" y="122"/>
                  <a:pt x="29" y="120"/>
                  <a:pt x="34" y="122"/>
                </a:cubicBezTo>
                <a:cubicBezTo>
                  <a:pt x="39" y="124"/>
                  <a:pt x="41" y="130"/>
                  <a:pt x="39" y="134"/>
                </a:cubicBezTo>
                <a:cubicBezTo>
                  <a:pt x="38" y="135"/>
                  <a:pt x="38" y="135"/>
                  <a:pt x="38" y="135"/>
                </a:cubicBezTo>
                <a:cubicBezTo>
                  <a:pt x="36" y="139"/>
                  <a:pt x="33" y="141"/>
                  <a:pt x="30" y="141"/>
                </a:cubicBezTo>
                <a:close/>
                <a:moveTo>
                  <a:pt x="415" y="136"/>
                </a:moveTo>
                <a:cubicBezTo>
                  <a:pt x="411" y="136"/>
                  <a:pt x="408" y="134"/>
                  <a:pt x="407" y="131"/>
                </a:cubicBezTo>
                <a:cubicBezTo>
                  <a:pt x="406" y="130"/>
                  <a:pt x="406" y="130"/>
                  <a:pt x="406" y="130"/>
                </a:cubicBezTo>
                <a:cubicBezTo>
                  <a:pt x="404" y="126"/>
                  <a:pt x="406" y="120"/>
                  <a:pt x="410" y="118"/>
                </a:cubicBezTo>
                <a:cubicBezTo>
                  <a:pt x="415" y="115"/>
                  <a:pt x="420" y="117"/>
                  <a:pt x="423" y="122"/>
                </a:cubicBezTo>
                <a:cubicBezTo>
                  <a:pt x="423" y="123"/>
                  <a:pt x="423" y="123"/>
                  <a:pt x="423" y="123"/>
                </a:cubicBezTo>
                <a:cubicBezTo>
                  <a:pt x="425" y="127"/>
                  <a:pt x="424" y="133"/>
                  <a:pt x="419" y="135"/>
                </a:cubicBezTo>
                <a:cubicBezTo>
                  <a:pt x="418" y="136"/>
                  <a:pt x="416" y="136"/>
                  <a:pt x="415" y="136"/>
                </a:cubicBezTo>
                <a:close/>
                <a:moveTo>
                  <a:pt x="52" y="103"/>
                </a:moveTo>
                <a:cubicBezTo>
                  <a:pt x="50" y="103"/>
                  <a:pt x="48" y="103"/>
                  <a:pt x="47" y="102"/>
                </a:cubicBezTo>
                <a:cubicBezTo>
                  <a:pt x="43" y="99"/>
                  <a:pt x="42" y="93"/>
                  <a:pt x="45" y="89"/>
                </a:cubicBezTo>
                <a:cubicBezTo>
                  <a:pt x="45" y="89"/>
                  <a:pt x="45" y="89"/>
                  <a:pt x="45" y="89"/>
                </a:cubicBezTo>
                <a:cubicBezTo>
                  <a:pt x="48" y="84"/>
                  <a:pt x="54" y="83"/>
                  <a:pt x="58" y="86"/>
                </a:cubicBezTo>
                <a:cubicBezTo>
                  <a:pt x="62" y="89"/>
                  <a:pt x="63" y="95"/>
                  <a:pt x="60" y="99"/>
                </a:cubicBezTo>
                <a:cubicBezTo>
                  <a:pt x="60" y="100"/>
                  <a:pt x="60" y="100"/>
                  <a:pt x="60" y="100"/>
                </a:cubicBezTo>
                <a:cubicBezTo>
                  <a:pt x="58" y="102"/>
                  <a:pt x="55" y="103"/>
                  <a:pt x="52" y="103"/>
                </a:cubicBezTo>
                <a:close/>
                <a:moveTo>
                  <a:pt x="391" y="99"/>
                </a:moveTo>
                <a:cubicBezTo>
                  <a:pt x="389" y="99"/>
                  <a:pt x="386" y="98"/>
                  <a:pt x="384" y="96"/>
                </a:cubicBezTo>
                <a:cubicBezTo>
                  <a:pt x="384" y="95"/>
                  <a:pt x="384" y="95"/>
                  <a:pt x="384" y="95"/>
                </a:cubicBezTo>
                <a:cubicBezTo>
                  <a:pt x="381" y="91"/>
                  <a:pt x="381" y="86"/>
                  <a:pt x="385" y="82"/>
                </a:cubicBezTo>
                <a:cubicBezTo>
                  <a:pt x="389" y="79"/>
                  <a:pt x="395" y="80"/>
                  <a:pt x="398" y="84"/>
                </a:cubicBezTo>
                <a:cubicBezTo>
                  <a:pt x="398" y="84"/>
                  <a:pt x="398" y="84"/>
                  <a:pt x="398" y="84"/>
                </a:cubicBezTo>
                <a:cubicBezTo>
                  <a:pt x="402" y="88"/>
                  <a:pt x="401" y="94"/>
                  <a:pt x="397" y="97"/>
                </a:cubicBezTo>
                <a:cubicBezTo>
                  <a:pt x="395" y="99"/>
                  <a:pt x="393" y="99"/>
                  <a:pt x="391" y="99"/>
                </a:cubicBezTo>
                <a:close/>
                <a:moveTo>
                  <a:pt x="82" y="72"/>
                </a:moveTo>
                <a:cubicBezTo>
                  <a:pt x="79" y="72"/>
                  <a:pt x="76" y="71"/>
                  <a:pt x="75" y="69"/>
                </a:cubicBezTo>
                <a:cubicBezTo>
                  <a:pt x="71" y="65"/>
                  <a:pt x="72" y="59"/>
                  <a:pt x="76" y="56"/>
                </a:cubicBezTo>
                <a:cubicBezTo>
                  <a:pt x="76" y="55"/>
                  <a:pt x="76" y="55"/>
                  <a:pt x="76" y="55"/>
                </a:cubicBezTo>
                <a:cubicBezTo>
                  <a:pt x="80" y="52"/>
                  <a:pt x="86" y="52"/>
                  <a:pt x="89" y="56"/>
                </a:cubicBezTo>
                <a:cubicBezTo>
                  <a:pt x="93" y="60"/>
                  <a:pt x="92" y="65"/>
                  <a:pt x="88" y="69"/>
                </a:cubicBezTo>
                <a:cubicBezTo>
                  <a:pt x="88" y="70"/>
                  <a:pt x="88" y="70"/>
                  <a:pt x="88" y="70"/>
                </a:cubicBezTo>
                <a:cubicBezTo>
                  <a:pt x="86" y="71"/>
                  <a:pt x="84" y="72"/>
                  <a:pt x="82" y="72"/>
                </a:cubicBezTo>
                <a:close/>
                <a:moveTo>
                  <a:pt x="361" y="68"/>
                </a:moveTo>
                <a:cubicBezTo>
                  <a:pt x="359" y="68"/>
                  <a:pt x="357" y="68"/>
                  <a:pt x="355" y="66"/>
                </a:cubicBezTo>
                <a:cubicBezTo>
                  <a:pt x="355" y="66"/>
                  <a:pt x="355" y="66"/>
                  <a:pt x="355" y="66"/>
                </a:cubicBezTo>
                <a:cubicBezTo>
                  <a:pt x="351" y="62"/>
                  <a:pt x="350" y="57"/>
                  <a:pt x="353" y="53"/>
                </a:cubicBezTo>
                <a:cubicBezTo>
                  <a:pt x="357" y="49"/>
                  <a:pt x="363" y="48"/>
                  <a:pt x="366" y="51"/>
                </a:cubicBezTo>
                <a:cubicBezTo>
                  <a:pt x="367" y="52"/>
                  <a:pt x="367" y="52"/>
                  <a:pt x="367" y="52"/>
                </a:cubicBezTo>
                <a:cubicBezTo>
                  <a:pt x="371" y="55"/>
                  <a:pt x="372" y="61"/>
                  <a:pt x="368" y="65"/>
                </a:cubicBezTo>
                <a:cubicBezTo>
                  <a:pt x="366" y="67"/>
                  <a:pt x="364" y="68"/>
                  <a:pt x="361" y="68"/>
                </a:cubicBezTo>
                <a:close/>
                <a:moveTo>
                  <a:pt x="117" y="47"/>
                </a:moveTo>
                <a:cubicBezTo>
                  <a:pt x="114" y="47"/>
                  <a:pt x="110" y="45"/>
                  <a:pt x="109" y="42"/>
                </a:cubicBezTo>
                <a:cubicBezTo>
                  <a:pt x="106" y="37"/>
                  <a:pt x="108" y="32"/>
                  <a:pt x="112" y="29"/>
                </a:cubicBezTo>
                <a:cubicBezTo>
                  <a:pt x="113" y="29"/>
                  <a:pt x="113" y="29"/>
                  <a:pt x="113" y="29"/>
                </a:cubicBezTo>
                <a:cubicBezTo>
                  <a:pt x="117" y="26"/>
                  <a:pt x="123" y="28"/>
                  <a:pt x="126" y="32"/>
                </a:cubicBezTo>
                <a:cubicBezTo>
                  <a:pt x="128" y="37"/>
                  <a:pt x="127" y="42"/>
                  <a:pt x="122" y="45"/>
                </a:cubicBezTo>
                <a:cubicBezTo>
                  <a:pt x="121" y="45"/>
                  <a:pt x="121" y="45"/>
                  <a:pt x="121" y="45"/>
                </a:cubicBezTo>
                <a:cubicBezTo>
                  <a:pt x="120" y="46"/>
                  <a:pt x="118" y="47"/>
                  <a:pt x="117" y="47"/>
                </a:cubicBezTo>
                <a:close/>
                <a:moveTo>
                  <a:pt x="325" y="44"/>
                </a:moveTo>
                <a:cubicBezTo>
                  <a:pt x="324" y="44"/>
                  <a:pt x="322" y="44"/>
                  <a:pt x="321" y="43"/>
                </a:cubicBezTo>
                <a:cubicBezTo>
                  <a:pt x="320" y="42"/>
                  <a:pt x="320" y="42"/>
                  <a:pt x="320" y="42"/>
                </a:cubicBezTo>
                <a:cubicBezTo>
                  <a:pt x="316" y="40"/>
                  <a:pt x="314" y="34"/>
                  <a:pt x="317" y="30"/>
                </a:cubicBezTo>
                <a:cubicBezTo>
                  <a:pt x="319" y="25"/>
                  <a:pt x="325" y="24"/>
                  <a:pt x="329" y="26"/>
                </a:cubicBezTo>
                <a:cubicBezTo>
                  <a:pt x="330" y="27"/>
                  <a:pt x="330" y="27"/>
                  <a:pt x="330" y="27"/>
                </a:cubicBezTo>
                <a:cubicBezTo>
                  <a:pt x="334" y="29"/>
                  <a:pt x="336" y="35"/>
                  <a:pt x="334" y="39"/>
                </a:cubicBezTo>
                <a:cubicBezTo>
                  <a:pt x="332" y="42"/>
                  <a:pt x="329" y="44"/>
                  <a:pt x="325" y="44"/>
                </a:cubicBezTo>
                <a:close/>
                <a:moveTo>
                  <a:pt x="156" y="29"/>
                </a:moveTo>
                <a:cubicBezTo>
                  <a:pt x="153" y="29"/>
                  <a:pt x="149" y="26"/>
                  <a:pt x="148" y="23"/>
                </a:cubicBezTo>
                <a:cubicBezTo>
                  <a:pt x="146" y="18"/>
                  <a:pt x="149" y="12"/>
                  <a:pt x="153" y="11"/>
                </a:cubicBezTo>
                <a:cubicBezTo>
                  <a:pt x="154" y="11"/>
                  <a:pt x="154" y="11"/>
                  <a:pt x="154" y="11"/>
                </a:cubicBezTo>
                <a:cubicBezTo>
                  <a:pt x="159" y="9"/>
                  <a:pt x="164" y="12"/>
                  <a:pt x="166" y="17"/>
                </a:cubicBezTo>
                <a:cubicBezTo>
                  <a:pt x="168" y="21"/>
                  <a:pt x="165" y="27"/>
                  <a:pt x="160" y="28"/>
                </a:cubicBezTo>
                <a:cubicBezTo>
                  <a:pt x="159" y="28"/>
                  <a:pt x="159" y="28"/>
                  <a:pt x="159" y="28"/>
                </a:cubicBezTo>
                <a:cubicBezTo>
                  <a:pt x="158" y="29"/>
                  <a:pt x="157" y="29"/>
                  <a:pt x="156" y="29"/>
                </a:cubicBezTo>
                <a:close/>
                <a:moveTo>
                  <a:pt x="285" y="27"/>
                </a:moveTo>
                <a:cubicBezTo>
                  <a:pt x="285" y="27"/>
                  <a:pt x="284" y="27"/>
                  <a:pt x="283" y="27"/>
                </a:cubicBezTo>
                <a:cubicBezTo>
                  <a:pt x="282" y="27"/>
                  <a:pt x="282" y="27"/>
                  <a:pt x="282" y="27"/>
                </a:cubicBezTo>
                <a:cubicBezTo>
                  <a:pt x="277" y="25"/>
                  <a:pt x="274" y="20"/>
                  <a:pt x="276" y="15"/>
                </a:cubicBezTo>
                <a:cubicBezTo>
                  <a:pt x="277" y="10"/>
                  <a:pt x="282" y="8"/>
                  <a:pt x="287" y="9"/>
                </a:cubicBezTo>
                <a:cubicBezTo>
                  <a:pt x="288" y="9"/>
                  <a:pt x="288" y="9"/>
                  <a:pt x="288" y="9"/>
                </a:cubicBezTo>
                <a:cubicBezTo>
                  <a:pt x="293" y="11"/>
                  <a:pt x="296" y="16"/>
                  <a:pt x="294" y="21"/>
                </a:cubicBezTo>
                <a:cubicBezTo>
                  <a:pt x="293" y="25"/>
                  <a:pt x="289" y="27"/>
                  <a:pt x="285" y="27"/>
                </a:cubicBezTo>
                <a:close/>
                <a:moveTo>
                  <a:pt x="199" y="20"/>
                </a:moveTo>
                <a:cubicBezTo>
                  <a:pt x="194" y="20"/>
                  <a:pt x="190" y="16"/>
                  <a:pt x="190" y="11"/>
                </a:cubicBezTo>
                <a:cubicBezTo>
                  <a:pt x="189" y="6"/>
                  <a:pt x="193" y="2"/>
                  <a:pt x="198" y="1"/>
                </a:cubicBezTo>
                <a:cubicBezTo>
                  <a:pt x="199" y="1"/>
                  <a:pt x="199" y="1"/>
                  <a:pt x="199" y="1"/>
                </a:cubicBezTo>
                <a:cubicBezTo>
                  <a:pt x="204" y="0"/>
                  <a:pt x="208" y="4"/>
                  <a:pt x="209" y="9"/>
                </a:cubicBezTo>
                <a:cubicBezTo>
                  <a:pt x="209" y="14"/>
                  <a:pt x="206" y="19"/>
                  <a:pt x="200" y="19"/>
                </a:cubicBezTo>
                <a:cubicBezTo>
                  <a:pt x="200" y="19"/>
                  <a:pt x="200" y="19"/>
                  <a:pt x="200" y="19"/>
                </a:cubicBezTo>
                <a:cubicBezTo>
                  <a:pt x="199" y="19"/>
                  <a:pt x="199" y="20"/>
                  <a:pt x="199" y="20"/>
                </a:cubicBezTo>
                <a:close/>
                <a:moveTo>
                  <a:pt x="243" y="19"/>
                </a:moveTo>
                <a:cubicBezTo>
                  <a:pt x="242" y="19"/>
                  <a:pt x="242" y="19"/>
                  <a:pt x="242" y="19"/>
                </a:cubicBezTo>
                <a:cubicBezTo>
                  <a:pt x="241" y="19"/>
                  <a:pt x="241" y="19"/>
                  <a:pt x="241" y="19"/>
                </a:cubicBezTo>
                <a:cubicBezTo>
                  <a:pt x="236" y="18"/>
                  <a:pt x="232" y="14"/>
                  <a:pt x="233" y="9"/>
                </a:cubicBezTo>
                <a:cubicBezTo>
                  <a:pt x="233" y="4"/>
                  <a:pt x="238" y="0"/>
                  <a:pt x="243" y="0"/>
                </a:cubicBezTo>
                <a:cubicBezTo>
                  <a:pt x="243" y="1"/>
                  <a:pt x="243" y="1"/>
                  <a:pt x="243" y="1"/>
                </a:cubicBezTo>
                <a:cubicBezTo>
                  <a:pt x="248" y="1"/>
                  <a:pt x="252" y="5"/>
                  <a:pt x="252" y="11"/>
                </a:cubicBezTo>
                <a:cubicBezTo>
                  <a:pt x="251" y="15"/>
                  <a:pt x="248" y="19"/>
                  <a:pt x="243" y="19"/>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2" name="Freeform 32">
            <a:extLst>
              <a:ext uri="{FF2B5EF4-FFF2-40B4-BE49-F238E27FC236}">
                <a16:creationId xmlns:a16="http://schemas.microsoft.com/office/drawing/2014/main" id="{A6DF2711-179B-CFF7-CF81-A913F0E69F51}"/>
              </a:ext>
            </a:extLst>
          </p:cNvPr>
          <p:cNvSpPr>
            <a:spLocks noEditPoints="1"/>
          </p:cNvSpPr>
          <p:nvPr/>
        </p:nvSpPr>
        <p:spPr bwMode="auto">
          <a:xfrm>
            <a:off x="6541620" y="4702831"/>
            <a:ext cx="869137" cy="869137"/>
          </a:xfrm>
          <a:custGeom>
            <a:avLst/>
            <a:gdLst>
              <a:gd name="T0" fmla="*/ 239 w 447"/>
              <a:gd name="T1" fmla="*/ 428 h 447"/>
              <a:gd name="T2" fmla="*/ 196 w 447"/>
              <a:gd name="T3" fmla="*/ 445 h 447"/>
              <a:gd name="T4" fmla="*/ 197 w 447"/>
              <a:gd name="T5" fmla="*/ 427 h 447"/>
              <a:gd name="T6" fmla="*/ 281 w 447"/>
              <a:gd name="T7" fmla="*/ 439 h 447"/>
              <a:gd name="T8" fmla="*/ 291 w 447"/>
              <a:gd name="T9" fmla="*/ 427 h 447"/>
              <a:gd name="T10" fmla="*/ 154 w 447"/>
              <a:gd name="T11" fmla="*/ 436 h 447"/>
              <a:gd name="T12" fmla="*/ 156 w 447"/>
              <a:gd name="T13" fmla="*/ 417 h 447"/>
              <a:gd name="T14" fmla="*/ 154 w 447"/>
              <a:gd name="T15" fmla="*/ 436 h 447"/>
              <a:gd name="T16" fmla="*/ 318 w 447"/>
              <a:gd name="T17" fmla="*/ 406 h 447"/>
              <a:gd name="T18" fmla="*/ 322 w 447"/>
              <a:gd name="T19" fmla="*/ 424 h 447"/>
              <a:gd name="T20" fmla="*/ 106 w 447"/>
              <a:gd name="T21" fmla="*/ 403 h 447"/>
              <a:gd name="T22" fmla="*/ 115 w 447"/>
              <a:gd name="T23" fmla="*/ 417 h 447"/>
              <a:gd name="T24" fmla="*/ 353 w 447"/>
              <a:gd name="T25" fmla="*/ 383 h 447"/>
              <a:gd name="T26" fmla="*/ 358 w 447"/>
              <a:gd name="T27" fmla="*/ 400 h 447"/>
              <a:gd name="T28" fmla="*/ 72 w 447"/>
              <a:gd name="T29" fmla="*/ 376 h 447"/>
              <a:gd name="T30" fmla="*/ 80 w 447"/>
              <a:gd name="T31" fmla="*/ 392 h 447"/>
              <a:gd name="T32" fmla="*/ 383 w 447"/>
              <a:gd name="T33" fmla="*/ 354 h 447"/>
              <a:gd name="T34" fmla="*/ 389 w 447"/>
              <a:gd name="T35" fmla="*/ 370 h 447"/>
              <a:gd name="T36" fmla="*/ 45 w 447"/>
              <a:gd name="T37" fmla="*/ 342 h 447"/>
              <a:gd name="T38" fmla="*/ 51 w 447"/>
              <a:gd name="T39" fmla="*/ 359 h 447"/>
              <a:gd name="T40" fmla="*/ 406 w 447"/>
              <a:gd name="T41" fmla="*/ 319 h 447"/>
              <a:gd name="T42" fmla="*/ 413 w 447"/>
              <a:gd name="T43" fmla="*/ 334 h 447"/>
              <a:gd name="T44" fmla="*/ 25 w 447"/>
              <a:gd name="T45" fmla="*/ 303 h 447"/>
              <a:gd name="T46" fmla="*/ 29 w 447"/>
              <a:gd name="T47" fmla="*/ 322 h 447"/>
              <a:gd name="T48" fmla="*/ 421 w 447"/>
              <a:gd name="T49" fmla="*/ 281 h 447"/>
              <a:gd name="T50" fmla="*/ 430 w 447"/>
              <a:gd name="T51" fmla="*/ 294 h 447"/>
              <a:gd name="T52" fmla="*/ 13 w 447"/>
              <a:gd name="T53" fmla="*/ 262 h 447"/>
              <a:gd name="T54" fmla="*/ 15 w 447"/>
              <a:gd name="T55" fmla="*/ 281 h 447"/>
              <a:gd name="T56" fmla="*/ 428 w 447"/>
              <a:gd name="T57" fmla="*/ 240 h 447"/>
              <a:gd name="T58" fmla="*/ 447 w 447"/>
              <a:gd name="T59" fmla="*/ 242 h 447"/>
              <a:gd name="T60" fmla="*/ 1 w 447"/>
              <a:gd name="T61" fmla="*/ 228 h 447"/>
              <a:gd name="T62" fmla="*/ 10 w 447"/>
              <a:gd name="T63" fmla="*/ 238 h 447"/>
              <a:gd name="T64" fmla="*/ 436 w 447"/>
              <a:gd name="T65" fmla="*/ 188 h 447"/>
              <a:gd name="T66" fmla="*/ 437 w 447"/>
              <a:gd name="T67" fmla="*/ 207 h 447"/>
              <a:gd name="T68" fmla="*/ 4 w 447"/>
              <a:gd name="T69" fmla="*/ 183 h 447"/>
              <a:gd name="T70" fmla="*/ 13 w 447"/>
              <a:gd name="T71" fmla="*/ 195 h 447"/>
              <a:gd name="T72" fmla="*/ 424 w 447"/>
              <a:gd name="T73" fmla="*/ 146 h 447"/>
              <a:gd name="T74" fmla="*/ 427 w 447"/>
              <a:gd name="T75" fmla="*/ 165 h 447"/>
              <a:gd name="T76" fmla="*/ 17 w 447"/>
              <a:gd name="T77" fmla="*/ 139 h 447"/>
              <a:gd name="T78" fmla="*/ 25 w 447"/>
              <a:gd name="T79" fmla="*/ 153 h 447"/>
              <a:gd name="T80" fmla="*/ 404 w 447"/>
              <a:gd name="T81" fmla="*/ 107 h 447"/>
              <a:gd name="T82" fmla="*/ 409 w 447"/>
              <a:gd name="T83" fmla="*/ 125 h 447"/>
              <a:gd name="T84" fmla="*/ 38 w 447"/>
              <a:gd name="T85" fmla="*/ 100 h 447"/>
              <a:gd name="T86" fmla="*/ 45 w 447"/>
              <a:gd name="T87" fmla="*/ 115 h 447"/>
              <a:gd name="T88" fmla="*/ 377 w 447"/>
              <a:gd name="T89" fmla="*/ 73 h 447"/>
              <a:gd name="T90" fmla="*/ 384 w 447"/>
              <a:gd name="T91" fmla="*/ 90 h 447"/>
              <a:gd name="T92" fmla="*/ 67 w 447"/>
              <a:gd name="T93" fmla="*/ 65 h 447"/>
              <a:gd name="T94" fmla="*/ 73 w 447"/>
              <a:gd name="T95" fmla="*/ 81 h 447"/>
              <a:gd name="T96" fmla="*/ 344 w 447"/>
              <a:gd name="T97" fmla="*/ 46 h 447"/>
              <a:gd name="T98" fmla="*/ 352 w 447"/>
              <a:gd name="T99" fmla="*/ 61 h 447"/>
              <a:gd name="T100" fmla="*/ 102 w 447"/>
              <a:gd name="T101" fmla="*/ 36 h 447"/>
              <a:gd name="T102" fmla="*/ 106 w 447"/>
              <a:gd name="T103" fmla="*/ 54 h 447"/>
              <a:gd name="T104" fmla="*/ 305 w 447"/>
              <a:gd name="T105" fmla="*/ 25 h 447"/>
              <a:gd name="T106" fmla="*/ 315 w 447"/>
              <a:gd name="T107" fmla="*/ 39 h 447"/>
              <a:gd name="T108" fmla="*/ 142 w 447"/>
              <a:gd name="T109" fmla="*/ 16 h 447"/>
              <a:gd name="T110" fmla="*/ 145 w 447"/>
              <a:gd name="T111" fmla="*/ 34 h 447"/>
              <a:gd name="T112" fmla="*/ 264 w 447"/>
              <a:gd name="T113" fmla="*/ 13 h 447"/>
              <a:gd name="T114" fmla="*/ 274 w 447"/>
              <a:gd name="T115" fmla="*/ 24 h 447"/>
              <a:gd name="T116" fmla="*/ 186 w 447"/>
              <a:gd name="T117" fmla="*/ 3 h 447"/>
              <a:gd name="T118" fmla="*/ 187 w 447"/>
              <a:gd name="T119" fmla="*/ 22 h 447"/>
              <a:gd name="T120" fmla="*/ 221 w 447"/>
              <a:gd name="T121" fmla="*/ 9 h 447"/>
              <a:gd name="T122" fmla="*/ 240 w 447"/>
              <a:gd name="T123" fmla="*/ 1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7" h="447">
                <a:moveTo>
                  <a:pt x="239" y="447"/>
                </a:moveTo>
                <a:cubicBezTo>
                  <a:pt x="234" y="447"/>
                  <a:pt x="230" y="443"/>
                  <a:pt x="230" y="438"/>
                </a:cubicBezTo>
                <a:cubicBezTo>
                  <a:pt x="229" y="433"/>
                  <a:pt x="233" y="429"/>
                  <a:pt x="238" y="428"/>
                </a:cubicBezTo>
                <a:cubicBezTo>
                  <a:pt x="239" y="428"/>
                  <a:pt x="239" y="428"/>
                  <a:pt x="239" y="428"/>
                </a:cubicBezTo>
                <a:cubicBezTo>
                  <a:pt x="244" y="428"/>
                  <a:pt x="248" y="432"/>
                  <a:pt x="249" y="437"/>
                </a:cubicBezTo>
                <a:cubicBezTo>
                  <a:pt x="249" y="442"/>
                  <a:pt x="245" y="446"/>
                  <a:pt x="240" y="447"/>
                </a:cubicBezTo>
                <a:cubicBezTo>
                  <a:pt x="239" y="447"/>
                  <a:pt x="239" y="447"/>
                  <a:pt x="239" y="447"/>
                </a:cubicBezTo>
                <a:close/>
                <a:moveTo>
                  <a:pt x="196" y="445"/>
                </a:moveTo>
                <a:cubicBezTo>
                  <a:pt x="196" y="445"/>
                  <a:pt x="195" y="445"/>
                  <a:pt x="195" y="445"/>
                </a:cubicBezTo>
                <a:cubicBezTo>
                  <a:pt x="194" y="445"/>
                  <a:pt x="194" y="445"/>
                  <a:pt x="194" y="445"/>
                </a:cubicBezTo>
                <a:cubicBezTo>
                  <a:pt x="189" y="445"/>
                  <a:pt x="186" y="440"/>
                  <a:pt x="186" y="435"/>
                </a:cubicBezTo>
                <a:cubicBezTo>
                  <a:pt x="187" y="430"/>
                  <a:pt x="191" y="426"/>
                  <a:pt x="197" y="427"/>
                </a:cubicBezTo>
                <a:cubicBezTo>
                  <a:pt x="198" y="427"/>
                  <a:pt x="198" y="427"/>
                  <a:pt x="198" y="427"/>
                </a:cubicBezTo>
                <a:cubicBezTo>
                  <a:pt x="203" y="428"/>
                  <a:pt x="206" y="432"/>
                  <a:pt x="205" y="437"/>
                </a:cubicBezTo>
                <a:cubicBezTo>
                  <a:pt x="205" y="442"/>
                  <a:pt x="201" y="445"/>
                  <a:pt x="196" y="445"/>
                </a:cubicBezTo>
                <a:close/>
                <a:moveTo>
                  <a:pt x="281" y="439"/>
                </a:moveTo>
                <a:cubicBezTo>
                  <a:pt x="277" y="439"/>
                  <a:pt x="274" y="437"/>
                  <a:pt x="273" y="433"/>
                </a:cubicBezTo>
                <a:cubicBezTo>
                  <a:pt x="271" y="428"/>
                  <a:pt x="274" y="423"/>
                  <a:pt x="279" y="421"/>
                </a:cubicBezTo>
                <a:cubicBezTo>
                  <a:pt x="280" y="421"/>
                  <a:pt x="280" y="421"/>
                  <a:pt x="280" y="421"/>
                </a:cubicBezTo>
                <a:cubicBezTo>
                  <a:pt x="285" y="420"/>
                  <a:pt x="290" y="422"/>
                  <a:pt x="291" y="427"/>
                </a:cubicBezTo>
                <a:cubicBezTo>
                  <a:pt x="293" y="432"/>
                  <a:pt x="290" y="437"/>
                  <a:pt x="285" y="439"/>
                </a:cubicBezTo>
                <a:cubicBezTo>
                  <a:pt x="284" y="439"/>
                  <a:pt x="284" y="439"/>
                  <a:pt x="284" y="439"/>
                </a:cubicBezTo>
                <a:cubicBezTo>
                  <a:pt x="283" y="439"/>
                  <a:pt x="282" y="439"/>
                  <a:pt x="281" y="439"/>
                </a:cubicBezTo>
                <a:close/>
                <a:moveTo>
                  <a:pt x="154" y="436"/>
                </a:moveTo>
                <a:cubicBezTo>
                  <a:pt x="153" y="436"/>
                  <a:pt x="152" y="435"/>
                  <a:pt x="151" y="435"/>
                </a:cubicBezTo>
                <a:cubicBezTo>
                  <a:pt x="151" y="435"/>
                  <a:pt x="151" y="435"/>
                  <a:pt x="151" y="435"/>
                </a:cubicBezTo>
                <a:cubicBezTo>
                  <a:pt x="146" y="433"/>
                  <a:pt x="143" y="428"/>
                  <a:pt x="145" y="423"/>
                </a:cubicBezTo>
                <a:cubicBezTo>
                  <a:pt x="146" y="418"/>
                  <a:pt x="151" y="416"/>
                  <a:pt x="156" y="417"/>
                </a:cubicBezTo>
                <a:cubicBezTo>
                  <a:pt x="154" y="426"/>
                  <a:pt x="154" y="426"/>
                  <a:pt x="154" y="426"/>
                </a:cubicBezTo>
                <a:cubicBezTo>
                  <a:pt x="157" y="418"/>
                  <a:pt x="157" y="418"/>
                  <a:pt x="157" y="418"/>
                </a:cubicBezTo>
                <a:cubicBezTo>
                  <a:pt x="162" y="419"/>
                  <a:pt x="164" y="424"/>
                  <a:pt x="163" y="429"/>
                </a:cubicBezTo>
                <a:cubicBezTo>
                  <a:pt x="162" y="433"/>
                  <a:pt x="158" y="436"/>
                  <a:pt x="154" y="436"/>
                </a:cubicBezTo>
                <a:close/>
                <a:moveTo>
                  <a:pt x="322" y="424"/>
                </a:moveTo>
                <a:cubicBezTo>
                  <a:pt x="319" y="424"/>
                  <a:pt x="315" y="422"/>
                  <a:pt x="314" y="419"/>
                </a:cubicBezTo>
                <a:cubicBezTo>
                  <a:pt x="311" y="414"/>
                  <a:pt x="313" y="409"/>
                  <a:pt x="317" y="406"/>
                </a:cubicBezTo>
                <a:cubicBezTo>
                  <a:pt x="318" y="406"/>
                  <a:pt x="318" y="406"/>
                  <a:pt x="318" y="406"/>
                </a:cubicBezTo>
                <a:cubicBezTo>
                  <a:pt x="323" y="403"/>
                  <a:pt x="329" y="405"/>
                  <a:pt x="331" y="410"/>
                </a:cubicBezTo>
                <a:cubicBezTo>
                  <a:pt x="333" y="414"/>
                  <a:pt x="331" y="420"/>
                  <a:pt x="327" y="422"/>
                </a:cubicBezTo>
                <a:cubicBezTo>
                  <a:pt x="326" y="422"/>
                  <a:pt x="326" y="422"/>
                  <a:pt x="326" y="422"/>
                </a:cubicBezTo>
                <a:cubicBezTo>
                  <a:pt x="325" y="423"/>
                  <a:pt x="323" y="424"/>
                  <a:pt x="322" y="424"/>
                </a:cubicBezTo>
                <a:close/>
                <a:moveTo>
                  <a:pt x="115" y="417"/>
                </a:moveTo>
                <a:cubicBezTo>
                  <a:pt x="113" y="417"/>
                  <a:pt x="112" y="417"/>
                  <a:pt x="110" y="416"/>
                </a:cubicBezTo>
                <a:cubicBezTo>
                  <a:pt x="109" y="415"/>
                  <a:pt x="109" y="415"/>
                  <a:pt x="109" y="415"/>
                </a:cubicBezTo>
                <a:cubicBezTo>
                  <a:pt x="105" y="413"/>
                  <a:pt x="103" y="407"/>
                  <a:pt x="106" y="403"/>
                </a:cubicBezTo>
                <a:cubicBezTo>
                  <a:pt x="109" y="398"/>
                  <a:pt x="114" y="397"/>
                  <a:pt x="119" y="400"/>
                </a:cubicBezTo>
                <a:cubicBezTo>
                  <a:pt x="119" y="400"/>
                  <a:pt x="119" y="400"/>
                  <a:pt x="119" y="400"/>
                </a:cubicBezTo>
                <a:cubicBezTo>
                  <a:pt x="124" y="403"/>
                  <a:pt x="125" y="408"/>
                  <a:pt x="123" y="413"/>
                </a:cubicBezTo>
                <a:cubicBezTo>
                  <a:pt x="121" y="416"/>
                  <a:pt x="118" y="417"/>
                  <a:pt x="115" y="417"/>
                </a:cubicBezTo>
                <a:close/>
                <a:moveTo>
                  <a:pt x="358" y="400"/>
                </a:moveTo>
                <a:cubicBezTo>
                  <a:pt x="355" y="400"/>
                  <a:pt x="353" y="399"/>
                  <a:pt x="351" y="396"/>
                </a:cubicBezTo>
                <a:cubicBezTo>
                  <a:pt x="348" y="392"/>
                  <a:pt x="348" y="387"/>
                  <a:pt x="353" y="384"/>
                </a:cubicBezTo>
                <a:cubicBezTo>
                  <a:pt x="353" y="383"/>
                  <a:pt x="353" y="383"/>
                  <a:pt x="353" y="383"/>
                </a:cubicBezTo>
                <a:cubicBezTo>
                  <a:pt x="357" y="380"/>
                  <a:pt x="363" y="380"/>
                  <a:pt x="366" y="384"/>
                </a:cubicBezTo>
                <a:cubicBezTo>
                  <a:pt x="369" y="388"/>
                  <a:pt x="369" y="394"/>
                  <a:pt x="365" y="397"/>
                </a:cubicBezTo>
                <a:cubicBezTo>
                  <a:pt x="364" y="398"/>
                  <a:pt x="364" y="398"/>
                  <a:pt x="364" y="398"/>
                </a:cubicBezTo>
                <a:cubicBezTo>
                  <a:pt x="362" y="399"/>
                  <a:pt x="360" y="400"/>
                  <a:pt x="358" y="400"/>
                </a:cubicBezTo>
                <a:close/>
                <a:moveTo>
                  <a:pt x="80" y="392"/>
                </a:moveTo>
                <a:cubicBezTo>
                  <a:pt x="78" y="392"/>
                  <a:pt x="75" y="391"/>
                  <a:pt x="74" y="389"/>
                </a:cubicBezTo>
                <a:cubicBezTo>
                  <a:pt x="73" y="389"/>
                  <a:pt x="73" y="389"/>
                  <a:pt x="73" y="389"/>
                </a:cubicBezTo>
                <a:cubicBezTo>
                  <a:pt x="69" y="385"/>
                  <a:pt x="69" y="379"/>
                  <a:pt x="72" y="376"/>
                </a:cubicBezTo>
                <a:cubicBezTo>
                  <a:pt x="76" y="372"/>
                  <a:pt x="82" y="371"/>
                  <a:pt x="85" y="375"/>
                </a:cubicBezTo>
                <a:cubicBezTo>
                  <a:pt x="86" y="375"/>
                  <a:pt x="86" y="375"/>
                  <a:pt x="86" y="375"/>
                </a:cubicBezTo>
                <a:cubicBezTo>
                  <a:pt x="90" y="379"/>
                  <a:pt x="90" y="385"/>
                  <a:pt x="87" y="389"/>
                </a:cubicBezTo>
                <a:cubicBezTo>
                  <a:pt x="85" y="391"/>
                  <a:pt x="82" y="392"/>
                  <a:pt x="80" y="392"/>
                </a:cubicBezTo>
                <a:close/>
                <a:moveTo>
                  <a:pt x="389" y="370"/>
                </a:moveTo>
                <a:cubicBezTo>
                  <a:pt x="387" y="370"/>
                  <a:pt x="385" y="369"/>
                  <a:pt x="383" y="368"/>
                </a:cubicBezTo>
                <a:cubicBezTo>
                  <a:pt x="379" y="364"/>
                  <a:pt x="379" y="359"/>
                  <a:pt x="382" y="355"/>
                </a:cubicBezTo>
                <a:cubicBezTo>
                  <a:pt x="383" y="354"/>
                  <a:pt x="383" y="354"/>
                  <a:pt x="383" y="354"/>
                </a:cubicBezTo>
                <a:cubicBezTo>
                  <a:pt x="386" y="350"/>
                  <a:pt x="392" y="349"/>
                  <a:pt x="395" y="353"/>
                </a:cubicBezTo>
                <a:cubicBezTo>
                  <a:pt x="399" y="356"/>
                  <a:pt x="400" y="362"/>
                  <a:pt x="397" y="366"/>
                </a:cubicBezTo>
                <a:cubicBezTo>
                  <a:pt x="396" y="366"/>
                  <a:pt x="396" y="366"/>
                  <a:pt x="396" y="366"/>
                </a:cubicBezTo>
                <a:cubicBezTo>
                  <a:pt x="394" y="368"/>
                  <a:pt x="392" y="370"/>
                  <a:pt x="389" y="370"/>
                </a:cubicBezTo>
                <a:close/>
                <a:moveTo>
                  <a:pt x="51" y="359"/>
                </a:moveTo>
                <a:cubicBezTo>
                  <a:pt x="48" y="359"/>
                  <a:pt x="45" y="358"/>
                  <a:pt x="44" y="355"/>
                </a:cubicBezTo>
                <a:cubicBezTo>
                  <a:pt x="43" y="355"/>
                  <a:pt x="43" y="355"/>
                  <a:pt x="43" y="355"/>
                </a:cubicBezTo>
                <a:cubicBezTo>
                  <a:pt x="40" y="351"/>
                  <a:pt x="41" y="345"/>
                  <a:pt x="45" y="342"/>
                </a:cubicBezTo>
                <a:cubicBezTo>
                  <a:pt x="49" y="339"/>
                  <a:pt x="55" y="340"/>
                  <a:pt x="58" y="344"/>
                </a:cubicBezTo>
                <a:cubicBezTo>
                  <a:pt x="58" y="345"/>
                  <a:pt x="58" y="345"/>
                  <a:pt x="58" y="345"/>
                </a:cubicBezTo>
                <a:cubicBezTo>
                  <a:pt x="61" y="349"/>
                  <a:pt x="61" y="354"/>
                  <a:pt x="56" y="357"/>
                </a:cubicBezTo>
                <a:cubicBezTo>
                  <a:pt x="55" y="359"/>
                  <a:pt x="53" y="359"/>
                  <a:pt x="51" y="359"/>
                </a:cubicBezTo>
                <a:close/>
                <a:moveTo>
                  <a:pt x="413" y="334"/>
                </a:moveTo>
                <a:cubicBezTo>
                  <a:pt x="412" y="334"/>
                  <a:pt x="410" y="333"/>
                  <a:pt x="409" y="333"/>
                </a:cubicBezTo>
                <a:cubicBezTo>
                  <a:pt x="405" y="330"/>
                  <a:pt x="403" y="325"/>
                  <a:pt x="405" y="320"/>
                </a:cubicBezTo>
                <a:cubicBezTo>
                  <a:pt x="406" y="319"/>
                  <a:pt x="406" y="319"/>
                  <a:pt x="406" y="319"/>
                </a:cubicBezTo>
                <a:cubicBezTo>
                  <a:pt x="408" y="315"/>
                  <a:pt x="414" y="313"/>
                  <a:pt x="418" y="315"/>
                </a:cubicBezTo>
                <a:cubicBezTo>
                  <a:pt x="423" y="318"/>
                  <a:pt x="424" y="323"/>
                  <a:pt x="422" y="328"/>
                </a:cubicBezTo>
                <a:cubicBezTo>
                  <a:pt x="421" y="329"/>
                  <a:pt x="421" y="329"/>
                  <a:pt x="421" y="329"/>
                </a:cubicBezTo>
                <a:cubicBezTo>
                  <a:pt x="420" y="332"/>
                  <a:pt x="417" y="334"/>
                  <a:pt x="413" y="334"/>
                </a:cubicBezTo>
                <a:close/>
                <a:moveTo>
                  <a:pt x="29" y="322"/>
                </a:moveTo>
                <a:cubicBezTo>
                  <a:pt x="26" y="322"/>
                  <a:pt x="22" y="320"/>
                  <a:pt x="21" y="316"/>
                </a:cubicBezTo>
                <a:cubicBezTo>
                  <a:pt x="20" y="316"/>
                  <a:pt x="20" y="316"/>
                  <a:pt x="20" y="316"/>
                </a:cubicBezTo>
                <a:cubicBezTo>
                  <a:pt x="18" y="311"/>
                  <a:pt x="20" y="306"/>
                  <a:pt x="25" y="303"/>
                </a:cubicBezTo>
                <a:cubicBezTo>
                  <a:pt x="29" y="301"/>
                  <a:pt x="35" y="303"/>
                  <a:pt x="37" y="308"/>
                </a:cubicBezTo>
                <a:cubicBezTo>
                  <a:pt x="37" y="309"/>
                  <a:pt x="37" y="309"/>
                  <a:pt x="37" y="309"/>
                </a:cubicBezTo>
                <a:cubicBezTo>
                  <a:pt x="40" y="313"/>
                  <a:pt x="38" y="319"/>
                  <a:pt x="33" y="321"/>
                </a:cubicBezTo>
                <a:cubicBezTo>
                  <a:pt x="32" y="322"/>
                  <a:pt x="30" y="322"/>
                  <a:pt x="29" y="322"/>
                </a:cubicBezTo>
                <a:close/>
                <a:moveTo>
                  <a:pt x="430" y="294"/>
                </a:moveTo>
                <a:cubicBezTo>
                  <a:pt x="429" y="294"/>
                  <a:pt x="428" y="293"/>
                  <a:pt x="427" y="293"/>
                </a:cubicBezTo>
                <a:cubicBezTo>
                  <a:pt x="422" y="292"/>
                  <a:pt x="419" y="287"/>
                  <a:pt x="421" y="282"/>
                </a:cubicBezTo>
                <a:cubicBezTo>
                  <a:pt x="421" y="281"/>
                  <a:pt x="421" y="281"/>
                  <a:pt x="421" y="281"/>
                </a:cubicBezTo>
                <a:cubicBezTo>
                  <a:pt x="422" y="276"/>
                  <a:pt x="428" y="273"/>
                  <a:pt x="432" y="275"/>
                </a:cubicBezTo>
                <a:cubicBezTo>
                  <a:pt x="437" y="276"/>
                  <a:pt x="440" y="281"/>
                  <a:pt x="439" y="286"/>
                </a:cubicBezTo>
                <a:cubicBezTo>
                  <a:pt x="438" y="287"/>
                  <a:pt x="438" y="287"/>
                  <a:pt x="438" y="287"/>
                </a:cubicBezTo>
                <a:cubicBezTo>
                  <a:pt x="437" y="291"/>
                  <a:pt x="434" y="294"/>
                  <a:pt x="430" y="294"/>
                </a:cubicBezTo>
                <a:close/>
                <a:moveTo>
                  <a:pt x="15" y="281"/>
                </a:moveTo>
                <a:cubicBezTo>
                  <a:pt x="11" y="281"/>
                  <a:pt x="7" y="278"/>
                  <a:pt x="6" y="274"/>
                </a:cubicBezTo>
                <a:cubicBezTo>
                  <a:pt x="6" y="273"/>
                  <a:pt x="6" y="273"/>
                  <a:pt x="6" y="273"/>
                </a:cubicBezTo>
                <a:cubicBezTo>
                  <a:pt x="5" y="268"/>
                  <a:pt x="8" y="263"/>
                  <a:pt x="13" y="262"/>
                </a:cubicBezTo>
                <a:cubicBezTo>
                  <a:pt x="18" y="261"/>
                  <a:pt x="23" y="264"/>
                  <a:pt x="24" y="269"/>
                </a:cubicBezTo>
                <a:cubicBezTo>
                  <a:pt x="24" y="270"/>
                  <a:pt x="24" y="270"/>
                  <a:pt x="24" y="270"/>
                </a:cubicBezTo>
                <a:cubicBezTo>
                  <a:pt x="25" y="275"/>
                  <a:pt x="22" y="280"/>
                  <a:pt x="17" y="281"/>
                </a:cubicBezTo>
                <a:cubicBezTo>
                  <a:pt x="16" y="281"/>
                  <a:pt x="16" y="281"/>
                  <a:pt x="15" y="281"/>
                </a:cubicBezTo>
                <a:close/>
                <a:moveTo>
                  <a:pt x="438" y="251"/>
                </a:moveTo>
                <a:cubicBezTo>
                  <a:pt x="437" y="251"/>
                  <a:pt x="437" y="251"/>
                  <a:pt x="437" y="251"/>
                </a:cubicBezTo>
                <a:cubicBezTo>
                  <a:pt x="432" y="251"/>
                  <a:pt x="428" y="246"/>
                  <a:pt x="428" y="241"/>
                </a:cubicBezTo>
                <a:cubicBezTo>
                  <a:pt x="428" y="240"/>
                  <a:pt x="428" y="240"/>
                  <a:pt x="428" y="240"/>
                </a:cubicBezTo>
                <a:cubicBezTo>
                  <a:pt x="429" y="235"/>
                  <a:pt x="433" y="231"/>
                  <a:pt x="438" y="231"/>
                </a:cubicBezTo>
                <a:cubicBezTo>
                  <a:pt x="443" y="232"/>
                  <a:pt x="447" y="236"/>
                  <a:pt x="447" y="241"/>
                </a:cubicBezTo>
                <a:cubicBezTo>
                  <a:pt x="447" y="241"/>
                  <a:pt x="447" y="241"/>
                  <a:pt x="447" y="241"/>
                </a:cubicBezTo>
                <a:cubicBezTo>
                  <a:pt x="447" y="242"/>
                  <a:pt x="447" y="242"/>
                  <a:pt x="447" y="242"/>
                </a:cubicBezTo>
                <a:cubicBezTo>
                  <a:pt x="446" y="247"/>
                  <a:pt x="442" y="251"/>
                  <a:pt x="438" y="251"/>
                </a:cubicBezTo>
                <a:close/>
                <a:moveTo>
                  <a:pt x="10" y="238"/>
                </a:moveTo>
                <a:cubicBezTo>
                  <a:pt x="5" y="238"/>
                  <a:pt x="1" y="234"/>
                  <a:pt x="1" y="229"/>
                </a:cubicBezTo>
                <a:cubicBezTo>
                  <a:pt x="1" y="228"/>
                  <a:pt x="1" y="228"/>
                  <a:pt x="1" y="228"/>
                </a:cubicBezTo>
                <a:cubicBezTo>
                  <a:pt x="0" y="223"/>
                  <a:pt x="5" y="219"/>
                  <a:pt x="10" y="218"/>
                </a:cubicBezTo>
                <a:cubicBezTo>
                  <a:pt x="14" y="218"/>
                  <a:pt x="19" y="222"/>
                  <a:pt x="19" y="228"/>
                </a:cubicBezTo>
                <a:cubicBezTo>
                  <a:pt x="19" y="228"/>
                  <a:pt x="19" y="228"/>
                  <a:pt x="19" y="228"/>
                </a:cubicBezTo>
                <a:cubicBezTo>
                  <a:pt x="19" y="234"/>
                  <a:pt x="15" y="238"/>
                  <a:pt x="10" y="238"/>
                </a:cubicBezTo>
                <a:close/>
                <a:moveTo>
                  <a:pt x="437" y="207"/>
                </a:moveTo>
                <a:cubicBezTo>
                  <a:pt x="432" y="207"/>
                  <a:pt x="428" y="203"/>
                  <a:pt x="428" y="199"/>
                </a:cubicBezTo>
                <a:cubicBezTo>
                  <a:pt x="428" y="198"/>
                  <a:pt x="428" y="198"/>
                  <a:pt x="428" y="198"/>
                </a:cubicBezTo>
                <a:cubicBezTo>
                  <a:pt x="427" y="193"/>
                  <a:pt x="431" y="188"/>
                  <a:pt x="436" y="188"/>
                </a:cubicBezTo>
                <a:cubicBezTo>
                  <a:pt x="441" y="187"/>
                  <a:pt x="445" y="191"/>
                  <a:pt x="446" y="196"/>
                </a:cubicBezTo>
                <a:cubicBezTo>
                  <a:pt x="446" y="196"/>
                  <a:pt x="446" y="196"/>
                  <a:pt x="446" y="196"/>
                </a:cubicBezTo>
                <a:cubicBezTo>
                  <a:pt x="447" y="201"/>
                  <a:pt x="443" y="206"/>
                  <a:pt x="438" y="207"/>
                </a:cubicBezTo>
                <a:cubicBezTo>
                  <a:pt x="438" y="207"/>
                  <a:pt x="437" y="207"/>
                  <a:pt x="437" y="207"/>
                </a:cubicBezTo>
                <a:close/>
                <a:moveTo>
                  <a:pt x="13" y="195"/>
                </a:moveTo>
                <a:cubicBezTo>
                  <a:pt x="13" y="195"/>
                  <a:pt x="12" y="195"/>
                  <a:pt x="12" y="195"/>
                </a:cubicBezTo>
                <a:cubicBezTo>
                  <a:pt x="7" y="194"/>
                  <a:pt x="3" y="189"/>
                  <a:pt x="4" y="184"/>
                </a:cubicBezTo>
                <a:cubicBezTo>
                  <a:pt x="4" y="183"/>
                  <a:pt x="4" y="183"/>
                  <a:pt x="4" y="183"/>
                </a:cubicBezTo>
                <a:cubicBezTo>
                  <a:pt x="5" y="178"/>
                  <a:pt x="10" y="175"/>
                  <a:pt x="15" y="175"/>
                </a:cubicBezTo>
                <a:cubicBezTo>
                  <a:pt x="20" y="176"/>
                  <a:pt x="23" y="181"/>
                  <a:pt x="22" y="186"/>
                </a:cubicBezTo>
                <a:cubicBezTo>
                  <a:pt x="22" y="187"/>
                  <a:pt x="22" y="187"/>
                  <a:pt x="22" y="187"/>
                </a:cubicBezTo>
                <a:cubicBezTo>
                  <a:pt x="21" y="192"/>
                  <a:pt x="18" y="195"/>
                  <a:pt x="13" y="195"/>
                </a:cubicBezTo>
                <a:close/>
                <a:moveTo>
                  <a:pt x="427" y="165"/>
                </a:moveTo>
                <a:cubicBezTo>
                  <a:pt x="423" y="165"/>
                  <a:pt x="420" y="162"/>
                  <a:pt x="419" y="158"/>
                </a:cubicBezTo>
                <a:cubicBezTo>
                  <a:pt x="418" y="157"/>
                  <a:pt x="418" y="157"/>
                  <a:pt x="418" y="157"/>
                </a:cubicBezTo>
                <a:cubicBezTo>
                  <a:pt x="417" y="153"/>
                  <a:pt x="419" y="147"/>
                  <a:pt x="424" y="146"/>
                </a:cubicBezTo>
                <a:cubicBezTo>
                  <a:pt x="429" y="144"/>
                  <a:pt x="434" y="147"/>
                  <a:pt x="436" y="152"/>
                </a:cubicBezTo>
                <a:cubicBezTo>
                  <a:pt x="436" y="152"/>
                  <a:pt x="436" y="152"/>
                  <a:pt x="436" y="152"/>
                </a:cubicBezTo>
                <a:cubicBezTo>
                  <a:pt x="438" y="157"/>
                  <a:pt x="435" y="162"/>
                  <a:pt x="430" y="164"/>
                </a:cubicBezTo>
                <a:cubicBezTo>
                  <a:pt x="429" y="164"/>
                  <a:pt x="428" y="165"/>
                  <a:pt x="427" y="165"/>
                </a:cubicBezTo>
                <a:close/>
                <a:moveTo>
                  <a:pt x="25" y="153"/>
                </a:moveTo>
                <a:cubicBezTo>
                  <a:pt x="24" y="153"/>
                  <a:pt x="23" y="153"/>
                  <a:pt x="22" y="152"/>
                </a:cubicBezTo>
                <a:cubicBezTo>
                  <a:pt x="17" y="150"/>
                  <a:pt x="15" y="145"/>
                  <a:pt x="17" y="140"/>
                </a:cubicBezTo>
                <a:cubicBezTo>
                  <a:pt x="17" y="139"/>
                  <a:pt x="17" y="139"/>
                  <a:pt x="17" y="139"/>
                </a:cubicBezTo>
                <a:cubicBezTo>
                  <a:pt x="19" y="135"/>
                  <a:pt x="24" y="132"/>
                  <a:pt x="29" y="134"/>
                </a:cubicBezTo>
                <a:cubicBezTo>
                  <a:pt x="34" y="136"/>
                  <a:pt x="36" y="142"/>
                  <a:pt x="34" y="146"/>
                </a:cubicBezTo>
                <a:cubicBezTo>
                  <a:pt x="34" y="147"/>
                  <a:pt x="34" y="147"/>
                  <a:pt x="34" y="147"/>
                </a:cubicBezTo>
                <a:cubicBezTo>
                  <a:pt x="32" y="151"/>
                  <a:pt x="29" y="153"/>
                  <a:pt x="25" y="153"/>
                </a:cubicBezTo>
                <a:close/>
                <a:moveTo>
                  <a:pt x="409" y="125"/>
                </a:moveTo>
                <a:cubicBezTo>
                  <a:pt x="406" y="125"/>
                  <a:pt x="403" y="123"/>
                  <a:pt x="401" y="120"/>
                </a:cubicBezTo>
                <a:cubicBezTo>
                  <a:pt x="401" y="120"/>
                  <a:pt x="401" y="120"/>
                  <a:pt x="401" y="120"/>
                </a:cubicBezTo>
                <a:cubicBezTo>
                  <a:pt x="398" y="115"/>
                  <a:pt x="400" y="110"/>
                  <a:pt x="404" y="107"/>
                </a:cubicBezTo>
                <a:cubicBezTo>
                  <a:pt x="408" y="105"/>
                  <a:pt x="414" y="106"/>
                  <a:pt x="417" y="110"/>
                </a:cubicBezTo>
                <a:cubicBezTo>
                  <a:pt x="417" y="111"/>
                  <a:pt x="417" y="111"/>
                  <a:pt x="417" y="111"/>
                </a:cubicBezTo>
                <a:cubicBezTo>
                  <a:pt x="420" y="116"/>
                  <a:pt x="418" y="121"/>
                  <a:pt x="414" y="124"/>
                </a:cubicBezTo>
                <a:cubicBezTo>
                  <a:pt x="412" y="125"/>
                  <a:pt x="411" y="125"/>
                  <a:pt x="409" y="125"/>
                </a:cubicBezTo>
                <a:close/>
                <a:moveTo>
                  <a:pt x="45" y="115"/>
                </a:moveTo>
                <a:cubicBezTo>
                  <a:pt x="44" y="115"/>
                  <a:pt x="42" y="114"/>
                  <a:pt x="40" y="113"/>
                </a:cubicBezTo>
                <a:cubicBezTo>
                  <a:pt x="36" y="110"/>
                  <a:pt x="35" y="105"/>
                  <a:pt x="38" y="100"/>
                </a:cubicBezTo>
                <a:cubicBezTo>
                  <a:pt x="38" y="100"/>
                  <a:pt x="38" y="100"/>
                  <a:pt x="38" y="100"/>
                </a:cubicBezTo>
                <a:cubicBezTo>
                  <a:pt x="41" y="95"/>
                  <a:pt x="47" y="94"/>
                  <a:pt x="51" y="97"/>
                </a:cubicBezTo>
                <a:cubicBezTo>
                  <a:pt x="55" y="100"/>
                  <a:pt x="56" y="105"/>
                  <a:pt x="54" y="110"/>
                </a:cubicBezTo>
                <a:cubicBezTo>
                  <a:pt x="53" y="111"/>
                  <a:pt x="53" y="111"/>
                  <a:pt x="53" y="111"/>
                </a:cubicBezTo>
                <a:cubicBezTo>
                  <a:pt x="51" y="113"/>
                  <a:pt x="48" y="115"/>
                  <a:pt x="45" y="115"/>
                </a:cubicBezTo>
                <a:close/>
                <a:moveTo>
                  <a:pt x="384" y="90"/>
                </a:moveTo>
                <a:cubicBezTo>
                  <a:pt x="381" y="90"/>
                  <a:pt x="379" y="89"/>
                  <a:pt x="377" y="87"/>
                </a:cubicBezTo>
                <a:cubicBezTo>
                  <a:pt x="376" y="86"/>
                  <a:pt x="376" y="86"/>
                  <a:pt x="376" y="86"/>
                </a:cubicBezTo>
                <a:cubicBezTo>
                  <a:pt x="373" y="82"/>
                  <a:pt x="373" y="77"/>
                  <a:pt x="377" y="73"/>
                </a:cubicBezTo>
                <a:cubicBezTo>
                  <a:pt x="381" y="70"/>
                  <a:pt x="387" y="70"/>
                  <a:pt x="390" y="74"/>
                </a:cubicBezTo>
                <a:cubicBezTo>
                  <a:pt x="391" y="75"/>
                  <a:pt x="391" y="75"/>
                  <a:pt x="391" y="75"/>
                </a:cubicBezTo>
                <a:cubicBezTo>
                  <a:pt x="394" y="78"/>
                  <a:pt x="394" y="84"/>
                  <a:pt x="390" y="88"/>
                </a:cubicBezTo>
                <a:cubicBezTo>
                  <a:pt x="388" y="89"/>
                  <a:pt x="386" y="90"/>
                  <a:pt x="384" y="90"/>
                </a:cubicBezTo>
                <a:close/>
                <a:moveTo>
                  <a:pt x="73" y="81"/>
                </a:moveTo>
                <a:cubicBezTo>
                  <a:pt x="70" y="81"/>
                  <a:pt x="68" y="80"/>
                  <a:pt x="66" y="78"/>
                </a:cubicBezTo>
                <a:cubicBezTo>
                  <a:pt x="63" y="75"/>
                  <a:pt x="63" y="69"/>
                  <a:pt x="66" y="65"/>
                </a:cubicBezTo>
                <a:cubicBezTo>
                  <a:pt x="67" y="65"/>
                  <a:pt x="67" y="65"/>
                  <a:pt x="67" y="65"/>
                </a:cubicBezTo>
                <a:cubicBezTo>
                  <a:pt x="71" y="61"/>
                  <a:pt x="76" y="61"/>
                  <a:pt x="80" y="65"/>
                </a:cubicBezTo>
                <a:cubicBezTo>
                  <a:pt x="84" y="68"/>
                  <a:pt x="84" y="74"/>
                  <a:pt x="80" y="78"/>
                </a:cubicBezTo>
                <a:cubicBezTo>
                  <a:pt x="79" y="78"/>
                  <a:pt x="79" y="78"/>
                  <a:pt x="79" y="78"/>
                </a:cubicBezTo>
                <a:cubicBezTo>
                  <a:pt x="78" y="80"/>
                  <a:pt x="75" y="81"/>
                  <a:pt x="73" y="81"/>
                </a:cubicBezTo>
                <a:close/>
                <a:moveTo>
                  <a:pt x="352" y="61"/>
                </a:moveTo>
                <a:cubicBezTo>
                  <a:pt x="350" y="61"/>
                  <a:pt x="348" y="60"/>
                  <a:pt x="346" y="59"/>
                </a:cubicBezTo>
                <a:cubicBezTo>
                  <a:pt x="346" y="58"/>
                  <a:pt x="346" y="58"/>
                  <a:pt x="346" y="58"/>
                </a:cubicBezTo>
                <a:cubicBezTo>
                  <a:pt x="341" y="55"/>
                  <a:pt x="341" y="50"/>
                  <a:pt x="344" y="46"/>
                </a:cubicBezTo>
                <a:cubicBezTo>
                  <a:pt x="347" y="41"/>
                  <a:pt x="352" y="41"/>
                  <a:pt x="357" y="44"/>
                </a:cubicBezTo>
                <a:cubicBezTo>
                  <a:pt x="357" y="44"/>
                  <a:pt x="357" y="44"/>
                  <a:pt x="357" y="44"/>
                </a:cubicBezTo>
                <a:cubicBezTo>
                  <a:pt x="361" y="47"/>
                  <a:pt x="362" y="53"/>
                  <a:pt x="359" y="57"/>
                </a:cubicBezTo>
                <a:cubicBezTo>
                  <a:pt x="357" y="60"/>
                  <a:pt x="355" y="61"/>
                  <a:pt x="352" y="61"/>
                </a:cubicBezTo>
                <a:close/>
                <a:moveTo>
                  <a:pt x="106" y="54"/>
                </a:moveTo>
                <a:cubicBezTo>
                  <a:pt x="103" y="54"/>
                  <a:pt x="101" y="52"/>
                  <a:pt x="99" y="50"/>
                </a:cubicBezTo>
                <a:cubicBezTo>
                  <a:pt x="96" y="45"/>
                  <a:pt x="97" y="40"/>
                  <a:pt x="101" y="37"/>
                </a:cubicBezTo>
                <a:cubicBezTo>
                  <a:pt x="102" y="36"/>
                  <a:pt x="102" y="36"/>
                  <a:pt x="102" y="36"/>
                </a:cubicBezTo>
                <a:cubicBezTo>
                  <a:pt x="107" y="34"/>
                  <a:pt x="112" y="35"/>
                  <a:pt x="115" y="39"/>
                </a:cubicBezTo>
                <a:cubicBezTo>
                  <a:pt x="118" y="43"/>
                  <a:pt x="116" y="49"/>
                  <a:pt x="112" y="52"/>
                </a:cubicBezTo>
                <a:cubicBezTo>
                  <a:pt x="112" y="52"/>
                  <a:pt x="112" y="52"/>
                  <a:pt x="112" y="52"/>
                </a:cubicBezTo>
                <a:cubicBezTo>
                  <a:pt x="110" y="53"/>
                  <a:pt x="108" y="54"/>
                  <a:pt x="106" y="54"/>
                </a:cubicBezTo>
                <a:close/>
                <a:moveTo>
                  <a:pt x="315" y="39"/>
                </a:moveTo>
                <a:cubicBezTo>
                  <a:pt x="313" y="39"/>
                  <a:pt x="312" y="38"/>
                  <a:pt x="311" y="38"/>
                </a:cubicBezTo>
                <a:cubicBezTo>
                  <a:pt x="310" y="37"/>
                  <a:pt x="310" y="37"/>
                  <a:pt x="310" y="37"/>
                </a:cubicBezTo>
                <a:cubicBezTo>
                  <a:pt x="305" y="35"/>
                  <a:pt x="303" y="30"/>
                  <a:pt x="305" y="25"/>
                </a:cubicBezTo>
                <a:cubicBezTo>
                  <a:pt x="307" y="21"/>
                  <a:pt x="313" y="18"/>
                  <a:pt x="318" y="21"/>
                </a:cubicBezTo>
                <a:cubicBezTo>
                  <a:pt x="319" y="21"/>
                  <a:pt x="319" y="21"/>
                  <a:pt x="319" y="21"/>
                </a:cubicBezTo>
                <a:cubicBezTo>
                  <a:pt x="323" y="23"/>
                  <a:pt x="325" y="29"/>
                  <a:pt x="323" y="33"/>
                </a:cubicBezTo>
                <a:cubicBezTo>
                  <a:pt x="321" y="37"/>
                  <a:pt x="318" y="39"/>
                  <a:pt x="315" y="39"/>
                </a:cubicBezTo>
                <a:close/>
                <a:moveTo>
                  <a:pt x="145" y="34"/>
                </a:moveTo>
                <a:cubicBezTo>
                  <a:pt x="141" y="34"/>
                  <a:pt x="138" y="32"/>
                  <a:pt x="136" y="28"/>
                </a:cubicBezTo>
                <a:cubicBezTo>
                  <a:pt x="134" y="23"/>
                  <a:pt x="137" y="18"/>
                  <a:pt x="141" y="16"/>
                </a:cubicBezTo>
                <a:cubicBezTo>
                  <a:pt x="142" y="16"/>
                  <a:pt x="142" y="16"/>
                  <a:pt x="142" y="16"/>
                </a:cubicBezTo>
                <a:cubicBezTo>
                  <a:pt x="147" y="14"/>
                  <a:pt x="152" y="16"/>
                  <a:pt x="154" y="21"/>
                </a:cubicBezTo>
                <a:cubicBezTo>
                  <a:pt x="156" y="26"/>
                  <a:pt x="154" y="31"/>
                  <a:pt x="149" y="33"/>
                </a:cubicBezTo>
                <a:cubicBezTo>
                  <a:pt x="148" y="33"/>
                  <a:pt x="148" y="33"/>
                  <a:pt x="148" y="33"/>
                </a:cubicBezTo>
                <a:cubicBezTo>
                  <a:pt x="147" y="34"/>
                  <a:pt x="146" y="34"/>
                  <a:pt x="145" y="34"/>
                </a:cubicBezTo>
                <a:close/>
                <a:moveTo>
                  <a:pt x="274" y="24"/>
                </a:moveTo>
                <a:cubicBezTo>
                  <a:pt x="273" y="24"/>
                  <a:pt x="272" y="24"/>
                  <a:pt x="272" y="24"/>
                </a:cubicBezTo>
                <a:cubicBezTo>
                  <a:pt x="271" y="24"/>
                  <a:pt x="271" y="24"/>
                  <a:pt x="271" y="24"/>
                </a:cubicBezTo>
                <a:cubicBezTo>
                  <a:pt x="266" y="23"/>
                  <a:pt x="263" y="18"/>
                  <a:pt x="264" y="13"/>
                </a:cubicBezTo>
                <a:cubicBezTo>
                  <a:pt x="265" y="8"/>
                  <a:pt x="270" y="5"/>
                  <a:pt x="275" y="6"/>
                </a:cubicBezTo>
                <a:cubicBezTo>
                  <a:pt x="275" y="6"/>
                  <a:pt x="275" y="6"/>
                  <a:pt x="275" y="6"/>
                </a:cubicBezTo>
                <a:cubicBezTo>
                  <a:pt x="280" y="7"/>
                  <a:pt x="283" y="12"/>
                  <a:pt x="282" y="17"/>
                </a:cubicBezTo>
                <a:cubicBezTo>
                  <a:pt x="281" y="21"/>
                  <a:pt x="278" y="24"/>
                  <a:pt x="274" y="24"/>
                </a:cubicBezTo>
                <a:close/>
                <a:moveTo>
                  <a:pt x="187" y="22"/>
                </a:moveTo>
                <a:cubicBezTo>
                  <a:pt x="182" y="22"/>
                  <a:pt x="178" y="19"/>
                  <a:pt x="177" y="14"/>
                </a:cubicBezTo>
                <a:cubicBezTo>
                  <a:pt x="177" y="9"/>
                  <a:pt x="180" y="4"/>
                  <a:pt x="185" y="4"/>
                </a:cubicBezTo>
                <a:cubicBezTo>
                  <a:pt x="186" y="3"/>
                  <a:pt x="186" y="3"/>
                  <a:pt x="186" y="3"/>
                </a:cubicBezTo>
                <a:cubicBezTo>
                  <a:pt x="191" y="3"/>
                  <a:pt x="196" y="6"/>
                  <a:pt x="197" y="11"/>
                </a:cubicBezTo>
                <a:cubicBezTo>
                  <a:pt x="197" y="16"/>
                  <a:pt x="194" y="21"/>
                  <a:pt x="189" y="22"/>
                </a:cubicBezTo>
                <a:cubicBezTo>
                  <a:pt x="188" y="22"/>
                  <a:pt x="188" y="22"/>
                  <a:pt x="188" y="22"/>
                </a:cubicBezTo>
                <a:cubicBezTo>
                  <a:pt x="188" y="22"/>
                  <a:pt x="187" y="22"/>
                  <a:pt x="187" y="22"/>
                </a:cubicBezTo>
                <a:close/>
                <a:moveTo>
                  <a:pt x="231" y="19"/>
                </a:moveTo>
                <a:cubicBezTo>
                  <a:pt x="230" y="19"/>
                  <a:pt x="230" y="19"/>
                  <a:pt x="230" y="19"/>
                </a:cubicBezTo>
                <a:cubicBezTo>
                  <a:pt x="230" y="19"/>
                  <a:pt x="230" y="19"/>
                  <a:pt x="230" y="19"/>
                </a:cubicBezTo>
                <a:cubicBezTo>
                  <a:pt x="224" y="19"/>
                  <a:pt x="220" y="14"/>
                  <a:pt x="221" y="9"/>
                </a:cubicBezTo>
                <a:cubicBezTo>
                  <a:pt x="221" y="4"/>
                  <a:pt x="225" y="0"/>
                  <a:pt x="230" y="0"/>
                </a:cubicBezTo>
                <a:cubicBezTo>
                  <a:pt x="230" y="0"/>
                  <a:pt x="230" y="0"/>
                  <a:pt x="230" y="0"/>
                </a:cubicBezTo>
                <a:cubicBezTo>
                  <a:pt x="231" y="0"/>
                  <a:pt x="231" y="0"/>
                  <a:pt x="231" y="0"/>
                </a:cubicBezTo>
                <a:cubicBezTo>
                  <a:pt x="236" y="0"/>
                  <a:pt x="240" y="5"/>
                  <a:pt x="240" y="10"/>
                </a:cubicBezTo>
                <a:cubicBezTo>
                  <a:pt x="240" y="15"/>
                  <a:pt x="236" y="19"/>
                  <a:pt x="231" y="1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3" name="Freeform 33">
            <a:extLst>
              <a:ext uri="{FF2B5EF4-FFF2-40B4-BE49-F238E27FC236}">
                <a16:creationId xmlns:a16="http://schemas.microsoft.com/office/drawing/2014/main" id="{CCFA898E-583B-E5D7-09FF-D9CDDB28D029}"/>
              </a:ext>
            </a:extLst>
          </p:cNvPr>
          <p:cNvSpPr>
            <a:spLocks noEditPoints="1"/>
          </p:cNvSpPr>
          <p:nvPr/>
        </p:nvSpPr>
        <p:spPr bwMode="auto">
          <a:xfrm>
            <a:off x="3991133" y="3789266"/>
            <a:ext cx="867749" cy="866360"/>
          </a:xfrm>
          <a:custGeom>
            <a:avLst/>
            <a:gdLst>
              <a:gd name="T0" fmla="*/ 202 w 446"/>
              <a:gd name="T1" fmla="*/ 437 h 446"/>
              <a:gd name="T2" fmla="*/ 212 w 446"/>
              <a:gd name="T3" fmla="*/ 446 h 446"/>
              <a:gd name="T4" fmla="*/ 254 w 446"/>
              <a:gd name="T5" fmla="*/ 426 h 446"/>
              <a:gd name="T6" fmla="*/ 255 w 446"/>
              <a:gd name="T7" fmla="*/ 444 h 446"/>
              <a:gd name="T8" fmla="*/ 160 w 446"/>
              <a:gd name="T9" fmla="*/ 428 h 446"/>
              <a:gd name="T10" fmla="*/ 169 w 446"/>
              <a:gd name="T11" fmla="*/ 440 h 446"/>
              <a:gd name="T12" fmla="*/ 294 w 446"/>
              <a:gd name="T13" fmla="*/ 416 h 446"/>
              <a:gd name="T14" fmla="*/ 297 w 446"/>
              <a:gd name="T15" fmla="*/ 434 h 446"/>
              <a:gd name="T16" fmla="*/ 120 w 446"/>
              <a:gd name="T17" fmla="*/ 411 h 446"/>
              <a:gd name="T18" fmla="*/ 129 w 446"/>
              <a:gd name="T19" fmla="*/ 425 h 446"/>
              <a:gd name="T20" fmla="*/ 331 w 446"/>
              <a:gd name="T21" fmla="*/ 397 h 446"/>
              <a:gd name="T22" fmla="*/ 336 w 446"/>
              <a:gd name="T23" fmla="*/ 415 h 446"/>
              <a:gd name="T24" fmla="*/ 84 w 446"/>
              <a:gd name="T25" fmla="*/ 387 h 446"/>
              <a:gd name="T26" fmla="*/ 92 w 446"/>
              <a:gd name="T27" fmla="*/ 402 h 446"/>
              <a:gd name="T28" fmla="*/ 364 w 446"/>
              <a:gd name="T29" fmla="*/ 372 h 446"/>
              <a:gd name="T30" fmla="*/ 370 w 446"/>
              <a:gd name="T31" fmla="*/ 388 h 446"/>
              <a:gd name="T32" fmla="*/ 54 w 446"/>
              <a:gd name="T33" fmla="*/ 355 h 446"/>
              <a:gd name="T34" fmla="*/ 61 w 446"/>
              <a:gd name="T35" fmla="*/ 372 h 446"/>
              <a:gd name="T36" fmla="*/ 391 w 446"/>
              <a:gd name="T37" fmla="*/ 340 h 446"/>
              <a:gd name="T38" fmla="*/ 398 w 446"/>
              <a:gd name="T39" fmla="*/ 355 h 446"/>
              <a:gd name="T40" fmla="*/ 31 w 446"/>
              <a:gd name="T41" fmla="*/ 319 h 446"/>
              <a:gd name="T42" fmla="*/ 36 w 446"/>
              <a:gd name="T43" fmla="*/ 337 h 446"/>
              <a:gd name="T44" fmla="*/ 411 w 446"/>
              <a:gd name="T45" fmla="*/ 304 h 446"/>
              <a:gd name="T46" fmla="*/ 420 w 446"/>
              <a:gd name="T47" fmla="*/ 318 h 446"/>
              <a:gd name="T48" fmla="*/ 16 w 446"/>
              <a:gd name="T49" fmla="*/ 278 h 446"/>
              <a:gd name="T50" fmla="*/ 18 w 446"/>
              <a:gd name="T51" fmla="*/ 297 h 446"/>
              <a:gd name="T52" fmla="*/ 424 w 446"/>
              <a:gd name="T53" fmla="*/ 264 h 446"/>
              <a:gd name="T54" fmla="*/ 433 w 446"/>
              <a:gd name="T55" fmla="*/ 276 h 446"/>
              <a:gd name="T56" fmla="*/ 9 w 446"/>
              <a:gd name="T57" fmla="*/ 235 h 446"/>
              <a:gd name="T58" fmla="*/ 10 w 446"/>
              <a:gd name="T59" fmla="*/ 255 h 446"/>
              <a:gd name="T60" fmla="*/ 428 w 446"/>
              <a:gd name="T61" fmla="*/ 223 h 446"/>
              <a:gd name="T62" fmla="*/ 446 w 446"/>
              <a:gd name="T63" fmla="*/ 223 h 446"/>
              <a:gd name="T64" fmla="*/ 9 w 446"/>
              <a:gd name="T65" fmla="*/ 211 h 446"/>
              <a:gd name="T66" fmla="*/ 19 w 446"/>
              <a:gd name="T67" fmla="*/ 202 h 446"/>
              <a:gd name="T68" fmla="*/ 424 w 446"/>
              <a:gd name="T69" fmla="*/ 182 h 446"/>
              <a:gd name="T70" fmla="*/ 442 w 446"/>
              <a:gd name="T71" fmla="*/ 178 h 446"/>
              <a:gd name="T72" fmla="*/ 16 w 446"/>
              <a:gd name="T73" fmla="*/ 168 h 446"/>
              <a:gd name="T74" fmla="*/ 27 w 446"/>
              <a:gd name="T75" fmla="*/ 161 h 446"/>
              <a:gd name="T76" fmla="*/ 411 w 446"/>
              <a:gd name="T77" fmla="*/ 142 h 446"/>
              <a:gd name="T78" fmla="*/ 428 w 446"/>
              <a:gd name="T79" fmla="*/ 135 h 446"/>
              <a:gd name="T80" fmla="*/ 31 w 446"/>
              <a:gd name="T81" fmla="*/ 128 h 446"/>
              <a:gd name="T82" fmla="*/ 44 w 446"/>
              <a:gd name="T83" fmla="*/ 123 h 446"/>
              <a:gd name="T84" fmla="*/ 391 w 446"/>
              <a:gd name="T85" fmla="*/ 106 h 446"/>
              <a:gd name="T86" fmla="*/ 407 w 446"/>
              <a:gd name="T87" fmla="*/ 96 h 446"/>
              <a:gd name="T88" fmla="*/ 54 w 446"/>
              <a:gd name="T89" fmla="*/ 91 h 446"/>
              <a:gd name="T90" fmla="*/ 68 w 446"/>
              <a:gd name="T91" fmla="*/ 89 h 446"/>
              <a:gd name="T92" fmla="*/ 364 w 446"/>
              <a:gd name="T93" fmla="*/ 75 h 446"/>
              <a:gd name="T94" fmla="*/ 377 w 446"/>
              <a:gd name="T95" fmla="*/ 61 h 446"/>
              <a:gd name="T96" fmla="*/ 84 w 446"/>
              <a:gd name="T97" fmla="*/ 60 h 446"/>
              <a:gd name="T98" fmla="*/ 98 w 446"/>
              <a:gd name="T99" fmla="*/ 61 h 446"/>
              <a:gd name="T100" fmla="*/ 332 w 446"/>
              <a:gd name="T101" fmla="*/ 49 h 446"/>
              <a:gd name="T102" fmla="*/ 341 w 446"/>
              <a:gd name="T103" fmla="*/ 33 h 446"/>
              <a:gd name="T104" fmla="*/ 120 w 446"/>
              <a:gd name="T105" fmla="*/ 35 h 446"/>
              <a:gd name="T106" fmla="*/ 133 w 446"/>
              <a:gd name="T107" fmla="*/ 39 h 446"/>
              <a:gd name="T108" fmla="*/ 294 w 446"/>
              <a:gd name="T109" fmla="*/ 31 h 446"/>
              <a:gd name="T110" fmla="*/ 300 w 446"/>
              <a:gd name="T111" fmla="*/ 13 h 446"/>
              <a:gd name="T112" fmla="*/ 160 w 446"/>
              <a:gd name="T113" fmla="*/ 18 h 446"/>
              <a:gd name="T114" fmla="*/ 172 w 446"/>
              <a:gd name="T115" fmla="*/ 25 h 446"/>
              <a:gd name="T116" fmla="*/ 254 w 446"/>
              <a:gd name="T117" fmla="*/ 20 h 446"/>
              <a:gd name="T118" fmla="*/ 256 w 446"/>
              <a:gd name="T119" fmla="*/ 2 h 446"/>
              <a:gd name="T120" fmla="*/ 202 w 446"/>
              <a:gd name="T121" fmla="*/ 10 h 446"/>
              <a:gd name="T122" fmla="*/ 213 w 446"/>
              <a:gd name="T123" fmla="*/ 1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6" h="446">
                <a:moveTo>
                  <a:pt x="212" y="446"/>
                </a:moveTo>
                <a:cubicBezTo>
                  <a:pt x="212" y="446"/>
                  <a:pt x="212" y="446"/>
                  <a:pt x="212" y="446"/>
                </a:cubicBezTo>
                <a:cubicBezTo>
                  <a:pt x="211" y="446"/>
                  <a:pt x="211" y="446"/>
                  <a:pt x="211" y="446"/>
                </a:cubicBezTo>
                <a:cubicBezTo>
                  <a:pt x="206" y="446"/>
                  <a:pt x="202" y="442"/>
                  <a:pt x="202" y="437"/>
                </a:cubicBezTo>
                <a:cubicBezTo>
                  <a:pt x="203" y="432"/>
                  <a:pt x="207" y="428"/>
                  <a:pt x="212" y="428"/>
                </a:cubicBezTo>
                <a:cubicBezTo>
                  <a:pt x="213" y="428"/>
                  <a:pt x="213" y="428"/>
                  <a:pt x="213" y="428"/>
                </a:cubicBezTo>
                <a:cubicBezTo>
                  <a:pt x="218" y="428"/>
                  <a:pt x="222" y="432"/>
                  <a:pt x="221" y="438"/>
                </a:cubicBezTo>
                <a:cubicBezTo>
                  <a:pt x="221" y="443"/>
                  <a:pt x="217" y="446"/>
                  <a:pt x="212" y="446"/>
                </a:cubicBezTo>
                <a:close/>
                <a:moveTo>
                  <a:pt x="255" y="444"/>
                </a:moveTo>
                <a:cubicBezTo>
                  <a:pt x="250" y="444"/>
                  <a:pt x="246" y="441"/>
                  <a:pt x="246" y="436"/>
                </a:cubicBezTo>
                <a:cubicBezTo>
                  <a:pt x="245" y="431"/>
                  <a:pt x="248" y="427"/>
                  <a:pt x="253" y="426"/>
                </a:cubicBezTo>
                <a:cubicBezTo>
                  <a:pt x="254" y="426"/>
                  <a:pt x="254" y="426"/>
                  <a:pt x="254" y="426"/>
                </a:cubicBezTo>
                <a:cubicBezTo>
                  <a:pt x="259" y="425"/>
                  <a:pt x="264" y="429"/>
                  <a:pt x="265" y="434"/>
                </a:cubicBezTo>
                <a:cubicBezTo>
                  <a:pt x="265" y="439"/>
                  <a:pt x="262" y="443"/>
                  <a:pt x="257" y="444"/>
                </a:cubicBezTo>
                <a:cubicBezTo>
                  <a:pt x="256" y="444"/>
                  <a:pt x="256" y="444"/>
                  <a:pt x="256" y="444"/>
                </a:cubicBezTo>
                <a:cubicBezTo>
                  <a:pt x="255" y="444"/>
                  <a:pt x="255" y="444"/>
                  <a:pt x="255" y="444"/>
                </a:cubicBezTo>
                <a:close/>
                <a:moveTo>
                  <a:pt x="169" y="440"/>
                </a:moveTo>
                <a:cubicBezTo>
                  <a:pt x="169" y="440"/>
                  <a:pt x="168" y="440"/>
                  <a:pt x="167" y="440"/>
                </a:cubicBezTo>
                <a:cubicBezTo>
                  <a:pt x="166" y="439"/>
                  <a:pt x="166" y="439"/>
                  <a:pt x="166" y="439"/>
                </a:cubicBezTo>
                <a:cubicBezTo>
                  <a:pt x="161" y="438"/>
                  <a:pt x="158" y="433"/>
                  <a:pt x="160" y="428"/>
                </a:cubicBezTo>
                <a:cubicBezTo>
                  <a:pt x="161" y="423"/>
                  <a:pt x="166" y="420"/>
                  <a:pt x="171" y="422"/>
                </a:cubicBezTo>
                <a:cubicBezTo>
                  <a:pt x="172" y="422"/>
                  <a:pt x="172" y="422"/>
                  <a:pt x="172" y="422"/>
                </a:cubicBezTo>
                <a:cubicBezTo>
                  <a:pt x="177" y="423"/>
                  <a:pt x="180" y="428"/>
                  <a:pt x="178" y="433"/>
                </a:cubicBezTo>
                <a:cubicBezTo>
                  <a:pt x="177" y="437"/>
                  <a:pt x="174" y="440"/>
                  <a:pt x="169" y="440"/>
                </a:cubicBezTo>
                <a:close/>
                <a:moveTo>
                  <a:pt x="297" y="434"/>
                </a:moveTo>
                <a:cubicBezTo>
                  <a:pt x="293" y="434"/>
                  <a:pt x="290" y="431"/>
                  <a:pt x="288" y="428"/>
                </a:cubicBezTo>
                <a:cubicBezTo>
                  <a:pt x="286" y="423"/>
                  <a:pt x="289" y="418"/>
                  <a:pt x="293" y="416"/>
                </a:cubicBezTo>
                <a:cubicBezTo>
                  <a:pt x="294" y="416"/>
                  <a:pt x="294" y="416"/>
                  <a:pt x="294" y="416"/>
                </a:cubicBezTo>
                <a:cubicBezTo>
                  <a:pt x="299" y="414"/>
                  <a:pt x="304" y="416"/>
                  <a:pt x="306" y="421"/>
                </a:cubicBezTo>
                <a:cubicBezTo>
                  <a:pt x="308" y="426"/>
                  <a:pt x="306" y="431"/>
                  <a:pt x="301" y="433"/>
                </a:cubicBezTo>
                <a:cubicBezTo>
                  <a:pt x="300" y="433"/>
                  <a:pt x="300" y="433"/>
                  <a:pt x="300" y="433"/>
                </a:cubicBezTo>
                <a:cubicBezTo>
                  <a:pt x="299" y="433"/>
                  <a:pt x="298" y="434"/>
                  <a:pt x="297" y="434"/>
                </a:cubicBezTo>
                <a:close/>
                <a:moveTo>
                  <a:pt x="129" y="425"/>
                </a:moveTo>
                <a:cubicBezTo>
                  <a:pt x="127" y="425"/>
                  <a:pt x="126" y="425"/>
                  <a:pt x="125" y="424"/>
                </a:cubicBezTo>
                <a:cubicBezTo>
                  <a:pt x="124" y="424"/>
                  <a:pt x="124" y="424"/>
                  <a:pt x="124" y="424"/>
                </a:cubicBezTo>
                <a:cubicBezTo>
                  <a:pt x="119" y="421"/>
                  <a:pt x="117" y="416"/>
                  <a:pt x="120" y="411"/>
                </a:cubicBezTo>
                <a:cubicBezTo>
                  <a:pt x="122" y="407"/>
                  <a:pt x="128" y="405"/>
                  <a:pt x="132" y="407"/>
                </a:cubicBezTo>
                <a:cubicBezTo>
                  <a:pt x="133" y="407"/>
                  <a:pt x="133" y="407"/>
                  <a:pt x="133" y="407"/>
                </a:cubicBezTo>
                <a:cubicBezTo>
                  <a:pt x="137" y="410"/>
                  <a:pt x="139" y="415"/>
                  <a:pt x="137" y="420"/>
                </a:cubicBezTo>
                <a:cubicBezTo>
                  <a:pt x="135" y="423"/>
                  <a:pt x="132" y="425"/>
                  <a:pt x="129" y="425"/>
                </a:cubicBezTo>
                <a:close/>
                <a:moveTo>
                  <a:pt x="336" y="415"/>
                </a:moveTo>
                <a:cubicBezTo>
                  <a:pt x="333" y="415"/>
                  <a:pt x="329" y="413"/>
                  <a:pt x="328" y="410"/>
                </a:cubicBezTo>
                <a:cubicBezTo>
                  <a:pt x="325" y="406"/>
                  <a:pt x="326" y="400"/>
                  <a:pt x="331" y="398"/>
                </a:cubicBezTo>
                <a:cubicBezTo>
                  <a:pt x="331" y="397"/>
                  <a:pt x="331" y="397"/>
                  <a:pt x="331" y="397"/>
                </a:cubicBezTo>
                <a:cubicBezTo>
                  <a:pt x="336" y="394"/>
                  <a:pt x="341" y="396"/>
                  <a:pt x="344" y="400"/>
                </a:cubicBezTo>
                <a:cubicBezTo>
                  <a:pt x="347" y="404"/>
                  <a:pt x="346" y="410"/>
                  <a:pt x="341" y="413"/>
                </a:cubicBezTo>
                <a:cubicBezTo>
                  <a:pt x="340" y="413"/>
                  <a:pt x="340" y="413"/>
                  <a:pt x="340" y="413"/>
                </a:cubicBezTo>
                <a:cubicBezTo>
                  <a:pt x="339" y="414"/>
                  <a:pt x="337" y="415"/>
                  <a:pt x="336" y="415"/>
                </a:cubicBezTo>
                <a:close/>
                <a:moveTo>
                  <a:pt x="92" y="402"/>
                </a:moveTo>
                <a:cubicBezTo>
                  <a:pt x="90" y="402"/>
                  <a:pt x="88" y="401"/>
                  <a:pt x="86" y="400"/>
                </a:cubicBezTo>
                <a:cubicBezTo>
                  <a:pt x="86" y="400"/>
                  <a:pt x="86" y="400"/>
                  <a:pt x="86" y="400"/>
                </a:cubicBezTo>
                <a:cubicBezTo>
                  <a:pt x="82" y="396"/>
                  <a:pt x="81" y="391"/>
                  <a:pt x="84" y="387"/>
                </a:cubicBezTo>
                <a:cubicBezTo>
                  <a:pt x="87" y="383"/>
                  <a:pt x="93" y="382"/>
                  <a:pt x="97" y="385"/>
                </a:cubicBezTo>
                <a:cubicBezTo>
                  <a:pt x="98" y="386"/>
                  <a:pt x="98" y="386"/>
                  <a:pt x="98" y="386"/>
                </a:cubicBezTo>
                <a:cubicBezTo>
                  <a:pt x="102" y="389"/>
                  <a:pt x="102" y="394"/>
                  <a:pt x="99" y="398"/>
                </a:cubicBezTo>
                <a:cubicBezTo>
                  <a:pt x="97" y="401"/>
                  <a:pt x="95" y="402"/>
                  <a:pt x="92" y="402"/>
                </a:cubicBezTo>
                <a:close/>
                <a:moveTo>
                  <a:pt x="370" y="388"/>
                </a:moveTo>
                <a:cubicBezTo>
                  <a:pt x="367" y="388"/>
                  <a:pt x="365" y="387"/>
                  <a:pt x="363" y="385"/>
                </a:cubicBezTo>
                <a:cubicBezTo>
                  <a:pt x="360" y="382"/>
                  <a:pt x="360" y="376"/>
                  <a:pt x="364" y="372"/>
                </a:cubicBezTo>
                <a:cubicBezTo>
                  <a:pt x="364" y="372"/>
                  <a:pt x="364" y="372"/>
                  <a:pt x="364" y="372"/>
                </a:cubicBezTo>
                <a:cubicBezTo>
                  <a:pt x="368" y="368"/>
                  <a:pt x="374" y="368"/>
                  <a:pt x="377" y="372"/>
                </a:cubicBezTo>
                <a:cubicBezTo>
                  <a:pt x="381" y="376"/>
                  <a:pt x="381" y="382"/>
                  <a:pt x="377" y="385"/>
                </a:cubicBezTo>
                <a:cubicBezTo>
                  <a:pt x="376" y="386"/>
                  <a:pt x="376" y="386"/>
                  <a:pt x="376" y="386"/>
                </a:cubicBezTo>
                <a:cubicBezTo>
                  <a:pt x="374" y="387"/>
                  <a:pt x="372" y="388"/>
                  <a:pt x="370" y="388"/>
                </a:cubicBezTo>
                <a:close/>
                <a:moveTo>
                  <a:pt x="61" y="372"/>
                </a:moveTo>
                <a:cubicBezTo>
                  <a:pt x="58" y="372"/>
                  <a:pt x="55" y="371"/>
                  <a:pt x="54" y="369"/>
                </a:cubicBezTo>
                <a:cubicBezTo>
                  <a:pt x="53" y="368"/>
                  <a:pt x="53" y="368"/>
                  <a:pt x="53" y="368"/>
                </a:cubicBezTo>
                <a:cubicBezTo>
                  <a:pt x="50" y="364"/>
                  <a:pt x="50" y="359"/>
                  <a:pt x="54" y="355"/>
                </a:cubicBezTo>
                <a:cubicBezTo>
                  <a:pt x="58" y="352"/>
                  <a:pt x="64" y="352"/>
                  <a:pt x="67" y="356"/>
                </a:cubicBezTo>
                <a:cubicBezTo>
                  <a:pt x="67" y="357"/>
                  <a:pt x="67" y="357"/>
                  <a:pt x="67" y="357"/>
                </a:cubicBezTo>
                <a:cubicBezTo>
                  <a:pt x="71" y="361"/>
                  <a:pt x="70" y="367"/>
                  <a:pt x="67" y="370"/>
                </a:cubicBezTo>
                <a:cubicBezTo>
                  <a:pt x="65" y="372"/>
                  <a:pt x="63" y="372"/>
                  <a:pt x="61" y="372"/>
                </a:cubicBezTo>
                <a:close/>
                <a:moveTo>
                  <a:pt x="398" y="355"/>
                </a:moveTo>
                <a:cubicBezTo>
                  <a:pt x="396" y="355"/>
                  <a:pt x="395" y="355"/>
                  <a:pt x="393" y="354"/>
                </a:cubicBezTo>
                <a:cubicBezTo>
                  <a:pt x="389" y="351"/>
                  <a:pt x="388" y="345"/>
                  <a:pt x="391" y="341"/>
                </a:cubicBezTo>
                <a:cubicBezTo>
                  <a:pt x="391" y="340"/>
                  <a:pt x="391" y="340"/>
                  <a:pt x="391" y="340"/>
                </a:cubicBezTo>
                <a:cubicBezTo>
                  <a:pt x="394" y="336"/>
                  <a:pt x="400" y="335"/>
                  <a:pt x="404" y="338"/>
                </a:cubicBezTo>
                <a:cubicBezTo>
                  <a:pt x="408" y="341"/>
                  <a:pt x="409" y="347"/>
                  <a:pt x="406" y="351"/>
                </a:cubicBezTo>
                <a:cubicBezTo>
                  <a:pt x="406" y="351"/>
                  <a:pt x="406" y="351"/>
                  <a:pt x="406" y="351"/>
                </a:cubicBezTo>
                <a:cubicBezTo>
                  <a:pt x="404" y="354"/>
                  <a:pt x="401" y="355"/>
                  <a:pt x="398" y="355"/>
                </a:cubicBezTo>
                <a:close/>
                <a:moveTo>
                  <a:pt x="36" y="337"/>
                </a:moveTo>
                <a:cubicBezTo>
                  <a:pt x="32" y="337"/>
                  <a:pt x="29" y="335"/>
                  <a:pt x="28" y="332"/>
                </a:cubicBezTo>
                <a:cubicBezTo>
                  <a:pt x="27" y="331"/>
                  <a:pt x="27" y="331"/>
                  <a:pt x="27" y="331"/>
                </a:cubicBezTo>
                <a:cubicBezTo>
                  <a:pt x="25" y="327"/>
                  <a:pt x="26" y="321"/>
                  <a:pt x="31" y="319"/>
                </a:cubicBezTo>
                <a:cubicBezTo>
                  <a:pt x="35" y="316"/>
                  <a:pt x="41" y="318"/>
                  <a:pt x="43" y="322"/>
                </a:cubicBezTo>
                <a:cubicBezTo>
                  <a:pt x="44" y="323"/>
                  <a:pt x="44" y="323"/>
                  <a:pt x="44" y="323"/>
                </a:cubicBezTo>
                <a:cubicBezTo>
                  <a:pt x="46" y="327"/>
                  <a:pt x="45" y="333"/>
                  <a:pt x="40" y="336"/>
                </a:cubicBezTo>
                <a:cubicBezTo>
                  <a:pt x="39" y="336"/>
                  <a:pt x="37" y="337"/>
                  <a:pt x="36" y="337"/>
                </a:cubicBezTo>
                <a:close/>
                <a:moveTo>
                  <a:pt x="420" y="318"/>
                </a:moveTo>
                <a:cubicBezTo>
                  <a:pt x="418" y="318"/>
                  <a:pt x="417" y="317"/>
                  <a:pt x="416" y="317"/>
                </a:cubicBezTo>
                <a:cubicBezTo>
                  <a:pt x="411" y="315"/>
                  <a:pt x="409" y="309"/>
                  <a:pt x="411" y="305"/>
                </a:cubicBezTo>
                <a:cubicBezTo>
                  <a:pt x="411" y="304"/>
                  <a:pt x="411" y="304"/>
                  <a:pt x="411" y="304"/>
                </a:cubicBezTo>
                <a:cubicBezTo>
                  <a:pt x="413" y="299"/>
                  <a:pt x="419" y="297"/>
                  <a:pt x="424" y="299"/>
                </a:cubicBezTo>
                <a:cubicBezTo>
                  <a:pt x="428" y="301"/>
                  <a:pt x="430" y="307"/>
                  <a:pt x="428" y="311"/>
                </a:cubicBezTo>
                <a:cubicBezTo>
                  <a:pt x="428" y="312"/>
                  <a:pt x="428" y="312"/>
                  <a:pt x="428" y="312"/>
                </a:cubicBezTo>
                <a:cubicBezTo>
                  <a:pt x="426" y="316"/>
                  <a:pt x="423" y="318"/>
                  <a:pt x="420" y="318"/>
                </a:cubicBezTo>
                <a:close/>
                <a:moveTo>
                  <a:pt x="18" y="297"/>
                </a:moveTo>
                <a:cubicBezTo>
                  <a:pt x="15" y="297"/>
                  <a:pt x="11" y="294"/>
                  <a:pt x="10" y="290"/>
                </a:cubicBezTo>
                <a:cubicBezTo>
                  <a:pt x="9" y="290"/>
                  <a:pt x="9" y="290"/>
                  <a:pt x="9" y="290"/>
                </a:cubicBezTo>
                <a:cubicBezTo>
                  <a:pt x="8" y="285"/>
                  <a:pt x="11" y="280"/>
                  <a:pt x="16" y="278"/>
                </a:cubicBezTo>
                <a:cubicBezTo>
                  <a:pt x="20" y="277"/>
                  <a:pt x="26" y="279"/>
                  <a:pt x="27" y="284"/>
                </a:cubicBezTo>
                <a:cubicBezTo>
                  <a:pt x="27" y="285"/>
                  <a:pt x="27" y="285"/>
                  <a:pt x="27" y="285"/>
                </a:cubicBezTo>
                <a:cubicBezTo>
                  <a:pt x="29" y="290"/>
                  <a:pt x="26" y="295"/>
                  <a:pt x="21" y="297"/>
                </a:cubicBezTo>
                <a:cubicBezTo>
                  <a:pt x="20" y="297"/>
                  <a:pt x="19" y="297"/>
                  <a:pt x="18" y="297"/>
                </a:cubicBezTo>
                <a:close/>
                <a:moveTo>
                  <a:pt x="433" y="276"/>
                </a:moveTo>
                <a:cubicBezTo>
                  <a:pt x="432" y="276"/>
                  <a:pt x="431" y="276"/>
                  <a:pt x="431" y="276"/>
                </a:cubicBezTo>
                <a:cubicBezTo>
                  <a:pt x="426" y="275"/>
                  <a:pt x="423" y="270"/>
                  <a:pt x="424" y="265"/>
                </a:cubicBezTo>
                <a:cubicBezTo>
                  <a:pt x="424" y="264"/>
                  <a:pt x="424" y="264"/>
                  <a:pt x="424" y="264"/>
                </a:cubicBezTo>
                <a:cubicBezTo>
                  <a:pt x="425" y="259"/>
                  <a:pt x="430" y="256"/>
                  <a:pt x="435" y="257"/>
                </a:cubicBezTo>
                <a:cubicBezTo>
                  <a:pt x="440" y="258"/>
                  <a:pt x="443" y="263"/>
                  <a:pt x="442" y="268"/>
                </a:cubicBezTo>
                <a:cubicBezTo>
                  <a:pt x="442" y="269"/>
                  <a:pt x="442" y="269"/>
                  <a:pt x="442" y="269"/>
                </a:cubicBezTo>
                <a:cubicBezTo>
                  <a:pt x="441" y="274"/>
                  <a:pt x="437" y="276"/>
                  <a:pt x="433" y="276"/>
                </a:cubicBezTo>
                <a:close/>
                <a:moveTo>
                  <a:pt x="10" y="255"/>
                </a:moveTo>
                <a:cubicBezTo>
                  <a:pt x="5" y="255"/>
                  <a:pt x="1" y="251"/>
                  <a:pt x="1" y="246"/>
                </a:cubicBezTo>
                <a:cubicBezTo>
                  <a:pt x="0" y="245"/>
                  <a:pt x="0" y="245"/>
                  <a:pt x="0" y="245"/>
                </a:cubicBezTo>
                <a:cubicBezTo>
                  <a:pt x="0" y="240"/>
                  <a:pt x="4" y="236"/>
                  <a:pt x="9" y="235"/>
                </a:cubicBezTo>
                <a:cubicBezTo>
                  <a:pt x="14" y="235"/>
                  <a:pt x="18" y="238"/>
                  <a:pt x="19" y="243"/>
                </a:cubicBezTo>
                <a:cubicBezTo>
                  <a:pt x="19" y="244"/>
                  <a:pt x="19" y="244"/>
                  <a:pt x="19" y="244"/>
                </a:cubicBezTo>
                <a:cubicBezTo>
                  <a:pt x="19" y="249"/>
                  <a:pt x="16" y="254"/>
                  <a:pt x="11" y="254"/>
                </a:cubicBezTo>
                <a:lnTo>
                  <a:pt x="10" y="255"/>
                </a:lnTo>
                <a:close/>
                <a:moveTo>
                  <a:pt x="437" y="233"/>
                </a:moveTo>
                <a:cubicBezTo>
                  <a:pt x="437" y="233"/>
                  <a:pt x="437" y="233"/>
                  <a:pt x="437" y="233"/>
                </a:cubicBezTo>
                <a:cubicBezTo>
                  <a:pt x="432" y="233"/>
                  <a:pt x="428" y="229"/>
                  <a:pt x="428" y="224"/>
                </a:cubicBezTo>
                <a:cubicBezTo>
                  <a:pt x="428" y="223"/>
                  <a:pt x="428" y="223"/>
                  <a:pt x="428" y="223"/>
                </a:cubicBezTo>
                <a:cubicBezTo>
                  <a:pt x="428" y="222"/>
                  <a:pt x="428" y="222"/>
                  <a:pt x="428" y="222"/>
                </a:cubicBezTo>
                <a:cubicBezTo>
                  <a:pt x="428" y="217"/>
                  <a:pt x="432" y="213"/>
                  <a:pt x="437" y="213"/>
                </a:cubicBezTo>
                <a:cubicBezTo>
                  <a:pt x="442" y="213"/>
                  <a:pt x="446" y="217"/>
                  <a:pt x="446" y="222"/>
                </a:cubicBezTo>
                <a:cubicBezTo>
                  <a:pt x="446" y="223"/>
                  <a:pt x="446" y="223"/>
                  <a:pt x="446" y="223"/>
                </a:cubicBezTo>
                <a:cubicBezTo>
                  <a:pt x="446" y="224"/>
                  <a:pt x="446" y="224"/>
                  <a:pt x="446" y="224"/>
                </a:cubicBezTo>
                <a:cubicBezTo>
                  <a:pt x="446" y="229"/>
                  <a:pt x="442" y="233"/>
                  <a:pt x="437" y="233"/>
                </a:cubicBezTo>
                <a:close/>
                <a:moveTo>
                  <a:pt x="10" y="211"/>
                </a:moveTo>
                <a:cubicBezTo>
                  <a:pt x="9" y="211"/>
                  <a:pt x="9" y="211"/>
                  <a:pt x="9" y="211"/>
                </a:cubicBezTo>
                <a:cubicBezTo>
                  <a:pt x="4" y="211"/>
                  <a:pt x="0" y="206"/>
                  <a:pt x="0" y="201"/>
                </a:cubicBezTo>
                <a:cubicBezTo>
                  <a:pt x="1" y="200"/>
                  <a:pt x="1" y="200"/>
                  <a:pt x="1" y="200"/>
                </a:cubicBezTo>
                <a:cubicBezTo>
                  <a:pt x="1" y="195"/>
                  <a:pt x="6" y="191"/>
                  <a:pt x="11" y="192"/>
                </a:cubicBezTo>
                <a:cubicBezTo>
                  <a:pt x="16" y="192"/>
                  <a:pt x="19" y="197"/>
                  <a:pt x="19" y="202"/>
                </a:cubicBezTo>
                <a:cubicBezTo>
                  <a:pt x="19" y="203"/>
                  <a:pt x="19" y="203"/>
                  <a:pt x="19" y="203"/>
                </a:cubicBezTo>
                <a:cubicBezTo>
                  <a:pt x="18" y="208"/>
                  <a:pt x="14" y="211"/>
                  <a:pt x="10" y="211"/>
                </a:cubicBezTo>
                <a:close/>
                <a:moveTo>
                  <a:pt x="433" y="189"/>
                </a:moveTo>
                <a:cubicBezTo>
                  <a:pt x="429" y="189"/>
                  <a:pt x="425" y="186"/>
                  <a:pt x="424" y="182"/>
                </a:cubicBezTo>
                <a:cubicBezTo>
                  <a:pt x="424" y="181"/>
                  <a:pt x="424" y="181"/>
                  <a:pt x="424" y="181"/>
                </a:cubicBezTo>
                <a:cubicBezTo>
                  <a:pt x="423" y="176"/>
                  <a:pt x="426" y="171"/>
                  <a:pt x="431" y="170"/>
                </a:cubicBezTo>
                <a:cubicBezTo>
                  <a:pt x="436" y="169"/>
                  <a:pt x="441" y="172"/>
                  <a:pt x="442" y="177"/>
                </a:cubicBezTo>
                <a:cubicBezTo>
                  <a:pt x="442" y="178"/>
                  <a:pt x="442" y="178"/>
                  <a:pt x="442" y="178"/>
                </a:cubicBezTo>
                <a:cubicBezTo>
                  <a:pt x="443" y="183"/>
                  <a:pt x="440" y="188"/>
                  <a:pt x="435" y="189"/>
                </a:cubicBezTo>
                <a:cubicBezTo>
                  <a:pt x="434" y="189"/>
                  <a:pt x="433" y="189"/>
                  <a:pt x="433" y="189"/>
                </a:cubicBezTo>
                <a:close/>
                <a:moveTo>
                  <a:pt x="18" y="169"/>
                </a:moveTo>
                <a:cubicBezTo>
                  <a:pt x="17" y="169"/>
                  <a:pt x="16" y="169"/>
                  <a:pt x="16" y="168"/>
                </a:cubicBezTo>
                <a:cubicBezTo>
                  <a:pt x="11" y="167"/>
                  <a:pt x="8" y="162"/>
                  <a:pt x="9" y="157"/>
                </a:cubicBezTo>
                <a:cubicBezTo>
                  <a:pt x="10" y="156"/>
                  <a:pt x="10" y="156"/>
                  <a:pt x="10" y="156"/>
                </a:cubicBezTo>
                <a:cubicBezTo>
                  <a:pt x="11" y="151"/>
                  <a:pt x="16" y="148"/>
                  <a:pt x="21" y="150"/>
                </a:cubicBezTo>
                <a:cubicBezTo>
                  <a:pt x="26" y="151"/>
                  <a:pt x="29" y="157"/>
                  <a:pt x="27" y="161"/>
                </a:cubicBezTo>
                <a:cubicBezTo>
                  <a:pt x="27" y="162"/>
                  <a:pt x="27" y="162"/>
                  <a:pt x="27" y="162"/>
                </a:cubicBezTo>
                <a:cubicBezTo>
                  <a:pt x="26" y="166"/>
                  <a:pt x="22" y="169"/>
                  <a:pt x="18" y="169"/>
                </a:cubicBezTo>
                <a:close/>
                <a:moveTo>
                  <a:pt x="420" y="148"/>
                </a:moveTo>
                <a:cubicBezTo>
                  <a:pt x="416" y="148"/>
                  <a:pt x="413" y="146"/>
                  <a:pt x="411" y="142"/>
                </a:cubicBezTo>
                <a:cubicBezTo>
                  <a:pt x="411" y="142"/>
                  <a:pt x="411" y="142"/>
                  <a:pt x="411" y="142"/>
                </a:cubicBezTo>
                <a:cubicBezTo>
                  <a:pt x="409" y="137"/>
                  <a:pt x="411" y="131"/>
                  <a:pt x="416" y="129"/>
                </a:cubicBezTo>
                <a:cubicBezTo>
                  <a:pt x="421" y="127"/>
                  <a:pt x="426" y="130"/>
                  <a:pt x="428" y="134"/>
                </a:cubicBezTo>
                <a:cubicBezTo>
                  <a:pt x="428" y="135"/>
                  <a:pt x="428" y="135"/>
                  <a:pt x="428" y="135"/>
                </a:cubicBezTo>
                <a:cubicBezTo>
                  <a:pt x="430" y="140"/>
                  <a:pt x="428" y="145"/>
                  <a:pt x="424" y="147"/>
                </a:cubicBezTo>
                <a:cubicBezTo>
                  <a:pt x="422" y="148"/>
                  <a:pt x="421" y="148"/>
                  <a:pt x="420" y="148"/>
                </a:cubicBezTo>
                <a:close/>
                <a:moveTo>
                  <a:pt x="35" y="129"/>
                </a:moveTo>
                <a:cubicBezTo>
                  <a:pt x="34" y="129"/>
                  <a:pt x="32" y="128"/>
                  <a:pt x="31" y="128"/>
                </a:cubicBezTo>
                <a:cubicBezTo>
                  <a:pt x="26" y="125"/>
                  <a:pt x="25" y="120"/>
                  <a:pt x="27" y="115"/>
                </a:cubicBezTo>
                <a:cubicBezTo>
                  <a:pt x="28" y="114"/>
                  <a:pt x="28" y="114"/>
                  <a:pt x="28" y="114"/>
                </a:cubicBezTo>
                <a:cubicBezTo>
                  <a:pt x="30" y="110"/>
                  <a:pt x="36" y="108"/>
                  <a:pt x="40" y="111"/>
                </a:cubicBezTo>
                <a:cubicBezTo>
                  <a:pt x="45" y="113"/>
                  <a:pt x="46" y="119"/>
                  <a:pt x="44" y="123"/>
                </a:cubicBezTo>
                <a:cubicBezTo>
                  <a:pt x="43" y="124"/>
                  <a:pt x="43" y="124"/>
                  <a:pt x="43" y="124"/>
                </a:cubicBezTo>
                <a:cubicBezTo>
                  <a:pt x="42" y="127"/>
                  <a:pt x="38" y="129"/>
                  <a:pt x="35" y="129"/>
                </a:cubicBezTo>
                <a:close/>
                <a:moveTo>
                  <a:pt x="399" y="110"/>
                </a:moveTo>
                <a:cubicBezTo>
                  <a:pt x="396" y="110"/>
                  <a:pt x="393" y="109"/>
                  <a:pt x="391" y="106"/>
                </a:cubicBezTo>
                <a:cubicBezTo>
                  <a:pt x="391" y="105"/>
                  <a:pt x="391" y="105"/>
                  <a:pt x="391" y="105"/>
                </a:cubicBezTo>
                <a:cubicBezTo>
                  <a:pt x="388" y="101"/>
                  <a:pt x="389" y="96"/>
                  <a:pt x="393" y="93"/>
                </a:cubicBezTo>
                <a:cubicBezTo>
                  <a:pt x="397" y="90"/>
                  <a:pt x="403" y="91"/>
                  <a:pt x="406" y="95"/>
                </a:cubicBezTo>
                <a:cubicBezTo>
                  <a:pt x="407" y="96"/>
                  <a:pt x="407" y="96"/>
                  <a:pt x="407" y="96"/>
                </a:cubicBezTo>
                <a:cubicBezTo>
                  <a:pt x="409" y="100"/>
                  <a:pt x="408" y="106"/>
                  <a:pt x="404" y="108"/>
                </a:cubicBezTo>
                <a:cubicBezTo>
                  <a:pt x="402" y="110"/>
                  <a:pt x="401" y="110"/>
                  <a:pt x="399" y="110"/>
                </a:cubicBezTo>
                <a:close/>
                <a:moveTo>
                  <a:pt x="60" y="93"/>
                </a:moveTo>
                <a:cubicBezTo>
                  <a:pt x="58" y="93"/>
                  <a:pt x="56" y="92"/>
                  <a:pt x="54" y="91"/>
                </a:cubicBezTo>
                <a:cubicBezTo>
                  <a:pt x="50" y="88"/>
                  <a:pt x="50" y="82"/>
                  <a:pt x="53" y="78"/>
                </a:cubicBezTo>
                <a:cubicBezTo>
                  <a:pt x="53" y="77"/>
                  <a:pt x="53" y="77"/>
                  <a:pt x="53" y="77"/>
                </a:cubicBezTo>
                <a:cubicBezTo>
                  <a:pt x="57" y="73"/>
                  <a:pt x="63" y="73"/>
                  <a:pt x="66" y="76"/>
                </a:cubicBezTo>
                <a:cubicBezTo>
                  <a:pt x="70" y="79"/>
                  <a:pt x="71" y="85"/>
                  <a:pt x="68" y="89"/>
                </a:cubicBezTo>
                <a:cubicBezTo>
                  <a:pt x="67" y="90"/>
                  <a:pt x="67" y="90"/>
                  <a:pt x="67" y="90"/>
                </a:cubicBezTo>
                <a:cubicBezTo>
                  <a:pt x="65" y="92"/>
                  <a:pt x="63" y="93"/>
                  <a:pt x="60" y="93"/>
                </a:cubicBezTo>
                <a:close/>
                <a:moveTo>
                  <a:pt x="371" y="77"/>
                </a:moveTo>
                <a:cubicBezTo>
                  <a:pt x="368" y="77"/>
                  <a:pt x="366" y="76"/>
                  <a:pt x="364" y="75"/>
                </a:cubicBezTo>
                <a:cubicBezTo>
                  <a:pt x="364" y="74"/>
                  <a:pt x="364" y="74"/>
                  <a:pt x="364" y="74"/>
                </a:cubicBezTo>
                <a:cubicBezTo>
                  <a:pt x="360" y="70"/>
                  <a:pt x="360" y="65"/>
                  <a:pt x="363" y="61"/>
                </a:cubicBezTo>
                <a:cubicBezTo>
                  <a:pt x="367" y="57"/>
                  <a:pt x="373" y="57"/>
                  <a:pt x="376" y="61"/>
                </a:cubicBezTo>
                <a:cubicBezTo>
                  <a:pt x="377" y="61"/>
                  <a:pt x="377" y="61"/>
                  <a:pt x="377" y="61"/>
                </a:cubicBezTo>
                <a:cubicBezTo>
                  <a:pt x="381" y="65"/>
                  <a:pt x="381" y="70"/>
                  <a:pt x="377" y="74"/>
                </a:cubicBezTo>
                <a:cubicBezTo>
                  <a:pt x="376" y="76"/>
                  <a:pt x="373" y="77"/>
                  <a:pt x="371" y="77"/>
                </a:cubicBezTo>
                <a:close/>
                <a:moveTo>
                  <a:pt x="91" y="63"/>
                </a:moveTo>
                <a:cubicBezTo>
                  <a:pt x="89" y="63"/>
                  <a:pt x="86" y="62"/>
                  <a:pt x="84" y="60"/>
                </a:cubicBezTo>
                <a:cubicBezTo>
                  <a:pt x="81" y="56"/>
                  <a:pt x="82" y="50"/>
                  <a:pt x="86" y="47"/>
                </a:cubicBezTo>
                <a:cubicBezTo>
                  <a:pt x="86" y="46"/>
                  <a:pt x="86" y="46"/>
                  <a:pt x="86" y="46"/>
                </a:cubicBezTo>
                <a:cubicBezTo>
                  <a:pt x="90" y="43"/>
                  <a:pt x="96" y="44"/>
                  <a:pt x="99" y="48"/>
                </a:cubicBezTo>
                <a:cubicBezTo>
                  <a:pt x="102" y="52"/>
                  <a:pt x="102" y="58"/>
                  <a:pt x="98" y="61"/>
                </a:cubicBezTo>
                <a:cubicBezTo>
                  <a:pt x="97" y="61"/>
                  <a:pt x="97" y="61"/>
                  <a:pt x="97" y="61"/>
                </a:cubicBezTo>
                <a:cubicBezTo>
                  <a:pt x="95" y="63"/>
                  <a:pt x="93" y="63"/>
                  <a:pt x="91" y="63"/>
                </a:cubicBezTo>
                <a:close/>
                <a:moveTo>
                  <a:pt x="336" y="51"/>
                </a:moveTo>
                <a:cubicBezTo>
                  <a:pt x="335" y="51"/>
                  <a:pt x="333" y="50"/>
                  <a:pt x="332" y="49"/>
                </a:cubicBezTo>
                <a:cubicBezTo>
                  <a:pt x="331" y="49"/>
                  <a:pt x="331" y="49"/>
                  <a:pt x="331" y="49"/>
                </a:cubicBezTo>
                <a:cubicBezTo>
                  <a:pt x="326" y="46"/>
                  <a:pt x="325" y="40"/>
                  <a:pt x="328" y="36"/>
                </a:cubicBezTo>
                <a:cubicBezTo>
                  <a:pt x="331" y="32"/>
                  <a:pt x="336" y="30"/>
                  <a:pt x="341" y="33"/>
                </a:cubicBezTo>
                <a:cubicBezTo>
                  <a:pt x="341" y="33"/>
                  <a:pt x="341" y="33"/>
                  <a:pt x="341" y="33"/>
                </a:cubicBezTo>
                <a:cubicBezTo>
                  <a:pt x="346" y="36"/>
                  <a:pt x="347" y="42"/>
                  <a:pt x="344" y="46"/>
                </a:cubicBezTo>
                <a:cubicBezTo>
                  <a:pt x="343" y="49"/>
                  <a:pt x="340" y="51"/>
                  <a:pt x="336" y="51"/>
                </a:cubicBezTo>
                <a:close/>
                <a:moveTo>
                  <a:pt x="128" y="40"/>
                </a:moveTo>
                <a:cubicBezTo>
                  <a:pt x="125" y="40"/>
                  <a:pt x="121" y="38"/>
                  <a:pt x="120" y="35"/>
                </a:cubicBezTo>
                <a:cubicBezTo>
                  <a:pt x="117" y="30"/>
                  <a:pt x="119" y="25"/>
                  <a:pt x="124" y="23"/>
                </a:cubicBezTo>
                <a:cubicBezTo>
                  <a:pt x="125" y="22"/>
                  <a:pt x="125" y="22"/>
                  <a:pt x="125" y="22"/>
                </a:cubicBezTo>
                <a:cubicBezTo>
                  <a:pt x="129" y="20"/>
                  <a:pt x="135" y="22"/>
                  <a:pt x="137" y="26"/>
                </a:cubicBezTo>
                <a:cubicBezTo>
                  <a:pt x="139" y="31"/>
                  <a:pt x="137" y="37"/>
                  <a:pt x="133" y="39"/>
                </a:cubicBezTo>
                <a:cubicBezTo>
                  <a:pt x="132" y="39"/>
                  <a:pt x="132" y="39"/>
                  <a:pt x="132" y="39"/>
                </a:cubicBezTo>
                <a:cubicBezTo>
                  <a:pt x="131" y="40"/>
                  <a:pt x="129" y="40"/>
                  <a:pt x="128" y="40"/>
                </a:cubicBezTo>
                <a:close/>
                <a:moveTo>
                  <a:pt x="297" y="31"/>
                </a:moveTo>
                <a:cubicBezTo>
                  <a:pt x="296" y="31"/>
                  <a:pt x="295" y="31"/>
                  <a:pt x="294" y="31"/>
                </a:cubicBezTo>
                <a:cubicBezTo>
                  <a:pt x="294" y="31"/>
                  <a:pt x="294" y="31"/>
                  <a:pt x="294" y="31"/>
                </a:cubicBezTo>
                <a:cubicBezTo>
                  <a:pt x="289" y="29"/>
                  <a:pt x="286" y="24"/>
                  <a:pt x="288" y="19"/>
                </a:cubicBezTo>
                <a:cubicBezTo>
                  <a:pt x="290" y="14"/>
                  <a:pt x="295" y="12"/>
                  <a:pt x="300" y="13"/>
                </a:cubicBezTo>
                <a:cubicBezTo>
                  <a:pt x="300" y="13"/>
                  <a:pt x="300" y="13"/>
                  <a:pt x="300" y="13"/>
                </a:cubicBezTo>
                <a:cubicBezTo>
                  <a:pt x="305" y="15"/>
                  <a:pt x="308" y="21"/>
                  <a:pt x="306" y="25"/>
                </a:cubicBezTo>
                <a:cubicBezTo>
                  <a:pt x="305" y="29"/>
                  <a:pt x="301" y="31"/>
                  <a:pt x="297" y="31"/>
                </a:cubicBezTo>
                <a:close/>
                <a:moveTo>
                  <a:pt x="169" y="25"/>
                </a:moveTo>
                <a:cubicBezTo>
                  <a:pt x="164" y="25"/>
                  <a:pt x="161" y="22"/>
                  <a:pt x="160" y="18"/>
                </a:cubicBezTo>
                <a:cubicBezTo>
                  <a:pt x="158" y="13"/>
                  <a:pt x="161" y="8"/>
                  <a:pt x="166" y="7"/>
                </a:cubicBezTo>
                <a:cubicBezTo>
                  <a:pt x="167" y="7"/>
                  <a:pt x="167" y="7"/>
                  <a:pt x="167" y="7"/>
                </a:cubicBezTo>
                <a:cubicBezTo>
                  <a:pt x="172" y="5"/>
                  <a:pt x="177" y="8"/>
                  <a:pt x="178" y="13"/>
                </a:cubicBezTo>
                <a:cubicBezTo>
                  <a:pt x="180" y="18"/>
                  <a:pt x="177" y="23"/>
                  <a:pt x="172" y="25"/>
                </a:cubicBezTo>
                <a:cubicBezTo>
                  <a:pt x="171" y="25"/>
                  <a:pt x="171" y="25"/>
                  <a:pt x="171" y="25"/>
                </a:cubicBezTo>
                <a:cubicBezTo>
                  <a:pt x="170" y="25"/>
                  <a:pt x="169" y="25"/>
                  <a:pt x="169" y="25"/>
                </a:cubicBezTo>
                <a:close/>
                <a:moveTo>
                  <a:pt x="256" y="21"/>
                </a:moveTo>
                <a:cubicBezTo>
                  <a:pt x="255" y="21"/>
                  <a:pt x="255" y="21"/>
                  <a:pt x="254" y="20"/>
                </a:cubicBezTo>
                <a:cubicBezTo>
                  <a:pt x="253" y="20"/>
                  <a:pt x="253" y="20"/>
                  <a:pt x="253" y="20"/>
                </a:cubicBezTo>
                <a:cubicBezTo>
                  <a:pt x="248" y="20"/>
                  <a:pt x="245" y="15"/>
                  <a:pt x="246" y="10"/>
                </a:cubicBezTo>
                <a:cubicBezTo>
                  <a:pt x="246" y="5"/>
                  <a:pt x="251" y="1"/>
                  <a:pt x="256" y="2"/>
                </a:cubicBezTo>
                <a:cubicBezTo>
                  <a:pt x="256" y="2"/>
                  <a:pt x="256" y="2"/>
                  <a:pt x="256" y="2"/>
                </a:cubicBezTo>
                <a:cubicBezTo>
                  <a:pt x="262" y="3"/>
                  <a:pt x="265" y="8"/>
                  <a:pt x="264" y="13"/>
                </a:cubicBezTo>
                <a:cubicBezTo>
                  <a:pt x="264" y="17"/>
                  <a:pt x="260" y="21"/>
                  <a:pt x="256" y="21"/>
                </a:cubicBezTo>
                <a:close/>
                <a:moveTo>
                  <a:pt x="211" y="18"/>
                </a:moveTo>
                <a:cubicBezTo>
                  <a:pt x="207" y="18"/>
                  <a:pt x="202" y="15"/>
                  <a:pt x="202" y="10"/>
                </a:cubicBezTo>
                <a:cubicBezTo>
                  <a:pt x="202" y="5"/>
                  <a:pt x="206" y="0"/>
                  <a:pt x="211" y="0"/>
                </a:cubicBezTo>
                <a:cubicBezTo>
                  <a:pt x="212" y="0"/>
                  <a:pt x="212" y="0"/>
                  <a:pt x="212" y="0"/>
                </a:cubicBezTo>
                <a:cubicBezTo>
                  <a:pt x="217" y="0"/>
                  <a:pt x="221" y="4"/>
                  <a:pt x="222" y="9"/>
                </a:cubicBezTo>
                <a:cubicBezTo>
                  <a:pt x="222" y="14"/>
                  <a:pt x="218" y="18"/>
                  <a:pt x="213" y="18"/>
                </a:cubicBezTo>
                <a:cubicBezTo>
                  <a:pt x="212" y="18"/>
                  <a:pt x="212" y="18"/>
                  <a:pt x="212" y="18"/>
                </a:cubicBezTo>
                <a:lnTo>
                  <a:pt x="211" y="1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4" name="Freeform 34">
            <a:extLst>
              <a:ext uri="{FF2B5EF4-FFF2-40B4-BE49-F238E27FC236}">
                <a16:creationId xmlns:a16="http://schemas.microsoft.com/office/drawing/2014/main" id="{8EEE1276-6BDA-FCA2-FEAD-CBA0EA1B6B8D}"/>
              </a:ext>
            </a:extLst>
          </p:cNvPr>
          <p:cNvSpPr>
            <a:spLocks noEditPoints="1"/>
          </p:cNvSpPr>
          <p:nvPr/>
        </p:nvSpPr>
        <p:spPr bwMode="auto">
          <a:xfrm>
            <a:off x="4758917" y="4702831"/>
            <a:ext cx="869137" cy="869137"/>
          </a:xfrm>
          <a:custGeom>
            <a:avLst/>
            <a:gdLst>
              <a:gd name="T0" fmla="*/ 213 w 447"/>
              <a:gd name="T1" fmla="*/ 447 h 447"/>
              <a:gd name="T2" fmla="*/ 256 w 447"/>
              <a:gd name="T3" fmla="*/ 426 h 447"/>
              <a:gd name="T4" fmla="*/ 256 w 447"/>
              <a:gd name="T5" fmla="*/ 445 h 447"/>
              <a:gd name="T6" fmla="*/ 160 w 447"/>
              <a:gd name="T7" fmla="*/ 429 h 447"/>
              <a:gd name="T8" fmla="*/ 172 w 447"/>
              <a:gd name="T9" fmla="*/ 422 h 447"/>
              <a:gd name="T10" fmla="*/ 294 w 447"/>
              <a:gd name="T11" fmla="*/ 416 h 447"/>
              <a:gd name="T12" fmla="*/ 306 w 447"/>
              <a:gd name="T13" fmla="*/ 421 h 447"/>
              <a:gd name="T14" fmla="*/ 125 w 447"/>
              <a:gd name="T15" fmla="*/ 425 h 447"/>
              <a:gd name="T16" fmla="*/ 128 w 447"/>
              <a:gd name="T17" fmla="*/ 407 h 447"/>
              <a:gd name="T18" fmla="*/ 336 w 447"/>
              <a:gd name="T19" fmla="*/ 415 h 447"/>
              <a:gd name="T20" fmla="*/ 92 w 447"/>
              <a:gd name="T21" fmla="*/ 384 h 447"/>
              <a:gd name="T22" fmla="*/ 100 w 447"/>
              <a:gd name="T23" fmla="*/ 399 h 447"/>
              <a:gd name="T24" fmla="*/ 364 w 447"/>
              <a:gd name="T25" fmla="*/ 372 h 447"/>
              <a:gd name="T26" fmla="*/ 377 w 447"/>
              <a:gd name="T27" fmla="*/ 386 h 447"/>
              <a:gd name="T28" fmla="*/ 53 w 447"/>
              <a:gd name="T29" fmla="*/ 369 h 447"/>
              <a:gd name="T30" fmla="*/ 67 w 447"/>
              <a:gd name="T31" fmla="*/ 357 h 447"/>
              <a:gd name="T32" fmla="*/ 393 w 447"/>
              <a:gd name="T33" fmla="*/ 354 h 447"/>
              <a:gd name="T34" fmla="*/ 399 w 447"/>
              <a:gd name="T35" fmla="*/ 337 h 447"/>
              <a:gd name="T36" fmla="*/ 36 w 447"/>
              <a:gd name="T37" fmla="*/ 337 h 447"/>
              <a:gd name="T38" fmla="*/ 420 w 447"/>
              <a:gd name="T39" fmla="*/ 299 h 447"/>
              <a:gd name="T40" fmla="*/ 428 w 447"/>
              <a:gd name="T41" fmla="*/ 313 h 447"/>
              <a:gd name="T42" fmla="*/ 16 w 447"/>
              <a:gd name="T43" fmla="*/ 279 h 447"/>
              <a:gd name="T44" fmla="*/ 28 w 447"/>
              <a:gd name="T45" fmla="*/ 285 h 447"/>
              <a:gd name="T46" fmla="*/ 424 w 447"/>
              <a:gd name="T47" fmla="*/ 266 h 447"/>
              <a:gd name="T48" fmla="*/ 435 w 447"/>
              <a:gd name="T49" fmla="*/ 258 h 447"/>
              <a:gd name="T50" fmla="*/ 1 w 447"/>
              <a:gd name="T51" fmla="*/ 247 h 447"/>
              <a:gd name="T52" fmla="*/ 10 w 447"/>
              <a:gd name="T53" fmla="*/ 236 h 447"/>
              <a:gd name="T54" fmla="*/ 437 w 447"/>
              <a:gd name="T55" fmla="*/ 234 h 447"/>
              <a:gd name="T56" fmla="*/ 1 w 447"/>
              <a:gd name="T57" fmla="*/ 201 h 447"/>
              <a:gd name="T58" fmla="*/ 19 w 447"/>
              <a:gd name="T59" fmla="*/ 203 h 447"/>
              <a:gd name="T60" fmla="*/ 424 w 447"/>
              <a:gd name="T61" fmla="*/ 182 h 447"/>
              <a:gd name="T62" fmla="*/ 433 w 447"/>
              <a:gd name="T63" fmla="*/ 171 h 447"/>
              <a:gd name="T64" fmla="*/ 18 w 447"/>
              <a:gd name="T65" fmla="*/ 169 h 447"/>
              <a:gd name="T66" fmla="*/ 420 w 447"/>
              <a:gd name="T67" fmla="*/ 129 h 447"/>
              <a:gd name="T68" fmla="*/ 424 w 447"/>
              <a:gd name="T69" fmla="*/ 148 h 447"/>
              <a:gd name="T70" fmla="*/ 28 w 447"/>
              <a:gd name="T71" fmla="*/ 115 h 447"/>
              <a:gd name="T72" fmla="*/ 44 w 447"/>
              <a:gd name="T73" fmla="*/ 124 h 447"/>
              <a:gd name="T74" fmla="*/ 391 w 447"/>
              <a:gd name="T75" fmla="*/ 106 h 447"/>
              <a:gd name="T76" fmla="*/ 406 w 447"/>
              <a:gd name="T77" fmla="*/ 95 h 447"/>
              <a:gd name="T78" fmla="*/ 54 w 447"/>
              <a:gd name="T79" fmla="*/ 91 h 447"/>
              <a:gd name="T80" fmla="*/ 61 w 447"/>
              <a:gd name="T81" fmla="*/ 75 h 447"/>
              <a:gd name="T82" fmla="*/ 371 w 447"/>
              <a:gd name="T83" fmla="*/ 78 h 447"/>
              <a:gd name="T84" fmla="*/ 92 w 447"/>
              <a:gd name="T85" fmla="*/ 45 h 447"/>
              <a:gd name="T86" fmla="*/ 97 w 447"/>
              <a:gd name="T87" fmla="*/ 62 h 447"/>
              <a:gd name="T88" fmla="*/ 328 w 447"/>
              <a:gd name="T89" fmla="*/ 36 h 447"/>
              <a:gd name="T90" fmla="*/ 341 w 447"/>
              <a:gd name="T91" fmla="*/ 34 h 447"/>
              <a:gd name="T92" fmla="*/ 124 w 447"/>
              <a:gd name="T93" fmla="*/ 23 h 447"/>
              <a:gd name="T94" fmla="*/ 137 w 447"/>
              <a:gd name="T95" fmla="*/ 27 h 447"/>
              <a:gd name="T96" fmla="*/ 295 w 447"/>
              <a:gd name="T97" fmla="*/ 31 h 447"/>
              <a:gd name="T98" fmla="*/ 297 w 447"/>
              <a:gd name="T99" fmla="*/ 13 h 447"/>
              <a:gd name="T100" fmla="*/ 169 w 447"/>
              <a:gd name="T101" fmla="*/ 26 h 447"/>
              <a:gd name="T102" fmla="*/ 255 w 447"/>
              <a:gd name="T103" fmla="*/ 2 h 447"/>
              <a:gd name="T104" fmla="*/ 265 w 447"/>
              <a:gd name="T105" fmla="*/ 13 h 447"/>
              <a:gd name="T106" fmla="*/ 212 w 447"/>
              <a:gd name="T107" fmla="*/ 0 h 447"/>
              <a:gd name="T108" fmla="*/ 213 w 447"/>
              <a:gd name="T109" fmla="*/ 1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7" h="447">
                <a:moveTo>
                  <a:pt x="212" y="428"/>
                </a:moveTo>
                <a:cubicBezTo>
                  <a:pt x="207" y="428"/>
                  <a:pt x="203" y="432"/>
                  <a:pt x="203" y="437"/>
                </a:cubicBezTo>
                <a:cubicBezTo>
                  <a:pt x="202" y="442"/>
                  <a:pt x="207" y="447"/>
                  <a:pt x="212" y="447"/>
                </a:cubicBezTo>
                <a:cubicBezTo>
                  <a:pt x="212" y="447"/>
                  <a:pt x="212" y="447"/>
                  <a:pt x="212" y="447"/>
                </a:cubicBezTo>
                <a:cubicBezTo>
                  <a:pt x="213" y="447"/>
                  <a:pt x="213" y="447"/>
                  <a:pt x="213" y="447"/>
                </a:cubicBezTo>
                <a:cubicBezTo>
                  <a:pt x="217" y="447"/>
                  <a:pt x="222" y="443"/>
                  <a:pt x="222" y="438"/>
                </a:cubicBezTo>
                <a:cubicBezTo>
                  <a:pt x="222" y="433"/>
                  <a:pt x="218" y="429"/>
                  <a:pt x="213" y="428"/>
                </a:cubicBezTo>
                <a:cubicBezTo>
                  <a:pt x="212" y="428"/>
                  <a:pt x="212" y="428"/>
                  <a:pt x="212" y="428"/>
                </a:cubicBezTo>
                <a:cubicBezTo>
                  <a:pt x="212" y="428"/>
                  <a:pt x="212" y="428"/>
                  <a:pt x="212" y="428"/>
                </a:cubicBezTo>
                <a:moveTo>
                  <a:pt x="256" y="426"/>
                </a:moveTo>
                <a:cubicBezTo>
                  <a:pt x="255" y="426"/>
                  <a:pt x="255" y="426"/>
                  <a:pt x="254" y="426"/>
                </a:cubicBezTo>
                <a:cubicBezTo>
                  <a:pt x="254" y="426"/>
                  <a:pt x="254" y="426"/>
                  <a:pt x="254" y="426"/>
                </a:cubicBezTo>
                <a:cubicBezTo>
                  <a:pt x="249" y="427"/>
                  <a:pt x="245" y="432"/>
                  <a:pt x="246" y="437"/>
                </a:cubicBezTo>
                <a:cubicBezTo>
                  <a:pt x="246" y="442"/>
                  <a:pt x="250" y="445"/>
                  <a:pt x="255" y="445"/>
                </a:cubicBezTo>
                <a:cubicBezTo>
                  <a:pt x="255" y="445"/>
                  <a:pt x="256" y="445"/>
                  <a:pt x="256" y="445"/>
                </a:cubicBezTo>
                <a:cubicBezTo>
                  <a:pt x="257" y="445"/>
                  <a:pt x="257" y="445"/>
                  <a:pt x="257" y="445"/>
                </a:cubicBezTo>
                <a:cubicBezTo>
                  <a:pt x="262" y="444"/>
                  <a:pt x="266" y="439"/>
                  <a:pt x="265" y="434"/>
                </a:cubicBezTo>
                <a:cubicBezTo>
                  <a:pt x="264" y="429"/>
                  <a:pt x="260" y="426"/>
                  <a:pt x="256" y="426"/>
                </a:cubicBezTo>
                <a:moveTo>
                  <a:pt x="169" y="422"/>
                </a:moveTo>
                <a:cubicBezTo>
                  <a:pt x="165" y="422"/>
                  <a:pt x="161" y="425"/>
                  <a:pt x="160" y="429"/>
                </a:cubicBezTo>
                <a:cubicBezTo>
                  <a:pt x="159" y="434"/>
                  <a:pt x="162" y="439"/>
                  <a:pt x="167" y="440"/>
                </a:cubicBezTo>
                <a:cubicBezTo>
                  <a:pt x="167" y="440"/>
                  <a:pt x="167" y="440"/>
                  <a:pt x="167" y="440"/>
                </a:cubicBezTo>
                <a:cubicBezTo>
                  <a:pt x="168" y="440"/>
                  <a:pt x="169" y="440"/>
                  <a:pt x="170" y="440"/>
                </a:cubicBezTo>
                <a:cubicBezTo>
                  <a:pt x="174" y="440"/>
                  <a:pt x="177" y="438"/>
                  <a:pt x="179" y="434"/>
                </a:cubicBezTo>
                <a:cubicBezTo>
                  <a:pt x="180" y="429"/>
                  <a:pt x="177" y="424"/>
                  <a:pt x="172" y="422"/>
                </a:cubicBezTo>
                <a:cubicBezTo>
                  <a:pt x="171" y="422"/>
                  <a:pt x="171" y="422"/>
                  <a:pt x="171" y="422"/>
                </a:cubicBezTo>
                <a:cubicBezTo>
                  <a:pt x="170" y="422"/>
                  <a:pt x="170" y="422"/>
                  <a:pt x="169" y="422"/>
                </a:cubicBezTo>
                <a:moveTo>
                  <a:pt x="298" y="415"/>
                </a:moveTo>
                <a:cubicBezTo>
                  <a:pt x="297" y="415"/>
                  <a:pt x="296" y="416"/>
                  <a:pt x="294" y="416"/>
                </a:cubicBezTo>
                <a:cubicBezTo>
                  <a:pt x="294" y="416"/>
                  <a:pt x="294" y="416"/>
                  <a:pt x="294" y="416"/>
                </a:cubicBezTo>
                <a:cubicBezTo>
                  <a:pt x="289" y="418"/>
                  <a:pt x="287" y="423"/>
                  <a:pt x="288" y="428"/>
                </a:cubicBezTo>
                <a:cubicBezTo>
                  <a:pt x="290" y="432"/>
                  <a:pt x="293" y="434"/>
                  <a:pt x="297" y="434"/>
                </a:cubicBezTo>
                <a:cubicBezTo>
                  <a:pt x="298" y="434"/>
                  <a:pt x="299" y="434"/>
                  <a:pt x="301" y="433"/>
                </a:cubicBezTo>
                <a:cubicBezTo>
                  <a:pt x="301" y="433"/>
                  <a:pt x="301" y="433"/>
                  <a:pt x="301" y="433"/>
                </a:cubicBezTo>
                <a:cubicBezTo>
                  <a:pt x="306" y="431"/>
                  <a:pt x="308" y="426"/>
                  <a:pt x="306" y="421"/>
                </a:cubicBezTo>
                <a:cubicBezTo>
                  <a:pt x="305" y="418"/>
                  <a:pt x="301" y="415"/>
                  <a:pt x="298" y="415"/>
                </a:cubicBezTo>
                <a:moveTo>
                  <a:pt x="128" y="407"/>
                </a:moveTo>
                <a:cubicBezTo>
                  <a:pt x="125" y="407"/>
                  <a:pt x="122" y="408"/>
                  <a:pt x="120" y="412"/>
                </a:cubicBezTo>
                <a:cubicBezTo>
                  <a:pt x="118" y="416"/>
                  <a:pt x="119" y="422"/>
                  <a:pt x="124" y="424"/>
                </a:cubicBezTo>
                <a:cubicBezTo>
                  <a:pt x="125" y="425"/>
                  <a:pt x="125" y="425"/>
                  <a:pt x="125" y="425"/>
                </a:cubicBezTo>
                <a:cubicBezTo>
                  <a:pt x="126" y="425"/>
                  <a:pt x="128" y="425"/>
                  <a:pt x="129" y="425"/>
                </a:cubicBezTo>
                <a:cubicBezTo>
                  <a:pt x="132" y="425"/>
                  <a:pt x="136" y="424"/>
                  <a:pt x="137" y="420"/>
                </a:cubicBezTo>
                <a:cubicBezTo>
                  <a:pt x="140" y="416"/>
                  <a:pt x="138" y="410"/>
                  <a:pt x="133" y="408"/>
                </a:cubicBezTo>
                <a:cubicBezTo>
                  <a:pt x="132" y="408"/>
                  <a:pt x="132" y="408"/>
                  <a:pt x="132" y="408"/>
                </a:cubicBezTo>
                <a:cubicBezTo>
                  <a:pt x="131" y="407"/>
                  <a:pt x="130" y="407"/>
                  <a:pt x="128" y="407"/>
                </a:cubicBezTo>
                <a:moveTo>
                  <a:pt x="337" y="396"/>
                </a:moveTo>
                <a:cubicBezTo>
                  <a:pt x="335" y="396"/>
                  <a:pt x="333" y="397"/>
                  <a:pt x="332" y="398"/>
                </a:cubicBezTo>
                <a:cubicBezTo>
                  <a:pt x="331" y="398"/>
                  <a:pt x="331" y="398"/>
                  <a:pt x="331" y="398"/>
                </a:cubicBezTo>
                <a:cubicBezTo>
                  <a:pt x="327" y="401"/>
                  <a:pt x="325" y="406"/>
                  <a:pt x="328" y="411"/>
                </a:cubicBezTo>
                <a:cubicBezTo>
                  <a:pt x="330" y="414"/>
                  <a:pt x="333" y="415"/>
                  <a:pt x="336" y="415"/>
                </a:cubicBezTo>
                <a:cubicBezTo>
                  <a:pt x="337" y="415"/>
                  <a:pt x="339" y="415"/>
                  <a:pt x="341" y="414"/>
                </a:cubicBezTo>
                <a:cubicBezTo>
                  <a:pt x="342" y="413"/>
                  <a:pt x="342" y="413"/>
                  <a:pt x="342" y="413"/>
                </a:cubicBezTo>
                <a:cubicBezTo>
                  <a:pt x="346" y="411"/>
                  <a:pt x="347" y="405"/>
                  <a:pt x="344" y="401"/>
                </a:cubicBezTo>
                <a:cubicBezTo>
                  <a:pt x="343" y="398"/>
                  <a:pt x="340" y="396"/>
                  <a:pt x="337" y="396"/>
                </a:cubicBezTo>
                <a:moveTo>
                  <a:pt x="92" y="384"/>
                </a:moveTo>
                <a:cubicBezTo>
                  <a:pt x="89" y="384"/>
                  <a:pt x="86" y="385"/>
                  <a:pt x="84" y="387"/>
                </a:cubicBezTo>
                <a:cubicBezTo>
                  <a:pt x="81" y="391"/>
                  <a:pt x="82" y="397"/>
                  <a:pt x="86" y="400"/>
                </a:cubicBezTo>
                <a:cubicBezTo>
                  <a:pt x="87" y="401"/>
                  <a:pt x="87" y="401"/>
                  <a:pt x="87" y="401"/>
                </a:cubicBezTo>
                <a:cubicBezTo>
                  <a:pt x="88" y="402"/>
                  <a:pt x="90" y="403"/>
                  <a:pt x="92" y="403"/>
                </a:cubicBezTo>
                <a:cubicBezTo>
                  <a:pt x="95" y="403"/>
                  <a:pt x="98" y="401"/>
                  <a:pt x="100" y="399"/>
                </a:cubicBezTo>
                <a:cubicBezTo>
                  <a:pt x="103" y="395"/>
                  <a:pt x="102" y="389"/>
                  <a:pt x="98" y="386"/>
                </a:cubicBezTo>
                <a:cubicBezTo>
                  <a:pt x="97" y="385"/>
                  <a:pt x="97" y="385"/>
                  <a:pt x="97" y="385"/>
                </a:cubicBezTo>
                <a:cubicBezTo>
                  <a:pt x="95" y="384"/>
                  <a:pt x="93" y="384"/>
                  <a:pt x="92" y="384"/>
                </a:cubicBezTo>
                <a:moveTo>
                  <a:pt x="371" y="370"/>
                </a:moveTo>
                <a:cubicBezTo>
                  <a:pt x="369" y="370"/>
                  <a:pt x="366" y="371"/>
                  <a:pt x="364" y="372"/>
                </a:cubicBezTo>
                <a:cubicBezTo>
                  <a:pt x="364" y="373"/>
                  <a:pt x="364" y="373"/>
                  <a:pt x="364" y="373"/>
                </a:cubicBezTo>
                <a:cubicBezTo>
                  <a:pt x="360" y="376"/>
                  <a:pt x="360" y="382"/>
                  <a:pt x="363" y="386"/>
                </a:cubicBezTo>
                <a:cubicBezTo>
                  <a:pt x="365" y="388"/>
                  <a:pt x="368" y="389"/>
                  <a:pt x="370" y="389"/>
                </a:cubicBezTo>
                <a:cubicBezTo>
                  <a:pt x="372" y="389"/>
                  <a:pt x="375" y="388"/>
                  <a:pt x="376" y="386"/>
                </a:cubicBezTo>
                <a:cubicBezTo>
                  <a:pt x="377" y="386"/>
                  <a:pt x="377" y="386"/>
                  <a:pt x="377" y="386"/>
                </a:cubicBezTo>
                <a:cubicBezTo>
                  <a:pt x="381" y="382"/>
                  <a:pt x="381" y="376"/>
                  <a:pt x="378" y="373"/>
                </a:cubicBezTo>
                <a:cubicBezTo>
                  <a:pt x="376" y="371"/>
                  <a:pt x="373" y="370"/>
                  <a:pt x="371" y="370"/>
                </a:cubicBezTo>
                <a:moveTo>
                  <a:pt x="60" y="354"/>
                </a:moveTo>
                <a:cubicBezTo>
                  <a:pt x="58" y="354"/>
                  <a:pt x="56" y="354"/>
                  <a:pt x="54" y="356"/>
                </a:cubicBezTo>
                <a:cubicBezTo>
                  <a:pt x="50" y="359"/>
                  <a:pt x="50" y="365"/>
                  <a:pt x="53" y="369"/>
                </a:cubicBezTo>
                <a:cubicBezTo>
                  <a:pt x="54" y="370"/>
                  <a:pt x="54" y="370"/>
                  <a:pt x="54" y="370"/>
                </a:cubicBezTo>
                <a:cubicBezTo>
                  <a:pt x="56" y="372"/>
                  <a:pt x="58" y="373"/>
                  <a:pt x="61" y="373"/>
                </a:cubicBezTo>
                <a:cubicBezTo>
                  <a:pt x="63" y="373"/>
                  <a:pt x="65" y="372"/>
                  <a:pt x="67" y="370"/>
                </a:cubicBezTo>
                <a:cubicBezTo>
                  <a:pt x="71" y="367"/>
                  <a:pt x="71" y="361"/>
                  <a:pt x="68" y="357"/>
                </a:cubicBezTo>
                <a:cubicBezTo>
                  <a:pt x="67" y="357"/>
                  <a:pt x="67" y="357"/>
                  <a:pt x="67" y="357"/>
                </a:cubicBezTo>
                <a:cubicBezTo>
                  <a:pt x="65" y="355"/>
                  <a:pt x="63" y="354"/>
                  <a:pt x="60" y="354"/>
                </a:cubicBezTo>
                <a:moveTo>
                  <a:pt x="399" y="337"/>
                </a:moveTo>
                <a:cubicBezTo>
                  <a:pt x="396" y="337"/>
                  <a:pt x="393" y="338"/>
                  <a:pt x="391" y="341"/>
                </a:cubicBezTo>
                <a:cubicBezTo>
                  <a:pt x="391" y="341"/>
                  <a:pt x="391" y="341"/>
                  <a:pt x="391" y="341"/>
                </a:cubicBezTo>
                <a:cubicBezTo>
                  <a:pt x="388" y="346"/>
                  <a:pt x="389" y="351"/>
                  <a:pt x="393" y="354"/>
                </a:cubicBezTo>
                <a:cubicBezTo>
                  <a:pt x="395" y="355"/>
                  <a:pt x="397" y="356"/>
                  <a:pt x="399" y="356"/>
                </a:cubicBezTo>
                <a:cubicBezTo>
                  <a:pt x="402" y="356"/>
                  <a:pt x="404" y="354"/>
                  <a:pt x="406" y="352"/>
                </a:cubicBezTo>
                <a:cubicBezTo>
                  <a:pt x="407" y="351"/>
                  <a:pt x="407" y="351"/>
                  <a:pt x="407" y="351"/>
                </a:cubicBezTo>
                <a:cubicBezTo>
                  <a:pt x="410" y="347"/>
                  <a:pt x="409" y="341"/>
                  <a:pt x="404" y="338"/>
                </a:cubicBezTo>
                <a:cubicBezTo>
                  <a:pt x="403" y="337"/>
                  <a:pt x="401" y="337"/>
                  <a:pt x="399" y="337"/>
                </a:cubicBezTo>
                <a:moveTo>
                  <a:pt x="35" y="318"/>
                </a:moveTo>
                <a:cubicBezTo>
                  <a:pt x="34" y="318"/>
                  <a:pt x="32" y="318"/>
                  <a:pt x="31" y="319"/>
                </a:cubicBezTo>
                <a:cubicBezTo>
                  <a:pt x="27" y="322"/>
                  <a:pt x="25" y="327"/>
                  <a:pt x="27" y="332"/>
                </a:cubicBezTo>
                <a:cubicBezTo>
                  <a:pt x="28" y="332"/>
                  <a:pt x="28" y="332"/>
                  <a:pt x="28" y="332"/>
                </a:cubicBezTo>
                <a:cubicBezTo>
                  <a:pt x="30" y="336"/>
                  <a:pt x="33" y="337"/>
                  <a:pt x="36" y="337"/>
                </a:cubicBezTo>
                <a:cubicBezTo>
                  <a:pt x="37" y="337"/>
                  <a:pt x="39" y="337"/>
                  <a:pt x="40" y="336"/>
                </a:cubicBezTo>
                <a:cubicBezTo>
                  <a:pt x="45" y="334"/>
                  <a:pt x="46" y="328"/>
                  <a:pt x="44" y="324"/>
                </a:cubicBezTo>
                <a:cubicBezTo>
                  <a:pt x="44" y="323"/>
                  <a:pt x="44" y="323"/>
                  <a:pt x="44" y="323"/>
                </a:cubicBezTo>
                <a:cubicBezTo>
                  <a:pt x="42" y="320"/>
                  <a:pt x="39" y="318"/>
                  <a:pt x="35" y="318"/>
                </a:cubicBezTo>
                <a:moveTo>
                  <a:pt x="420" y="299"/>
                </a:moveTo>
                <a:cubicBezTo>
                  <a:pt x="417" y="299"/>
                  <a:pt x="413" y="301"/>
                  <a:pt x="412" y="305"/>
                </a:cubicBezTo>
                <a:cubicBezTo>
                  <a:pt x="411" y="305"/>
                  <a:pt x="411" y="305"/>
                  <a:pt x="411" y="305"/>
                </a:cubicBezTo>
                <a:cubicBezTo>
                  <a:pt x="409" y="310"/>
                  <a:pt x="411" y="315"/>
                  <a:pt x="416" y="317"/>
                </a:cubicBezTo>
                <a:cubicBezTo>
                  <a:pt x="417" y="318"/>
                  <a:pt x="419" y="318"/>
                  <a:pt x="420" y="318"/>
                </a:cubicBezTo>
                <a:cubicBezTo>
                  <a:pt x="423" y="318"/>
                  <a:pt x="427" y="316"/>
                  <a:pt x="428" y="313"/>
                </a:cubicBezTo>
                <a:cubicBezTo>
                  <a:pt x="429" y="312"/>
                  <a:pt x="429" y="312"/>
                  <a:pt x="429" y="312"/>
                </a:cubicBezTo>
                <a:cubicBezTo>
                  <a:pt x="431" y="307"/>
                  <a:pt x="428" y="302"/>
                  <a:pt x="424" y="300"/>
                </a:cubicBezTo>
                <a:cubicBezTo>
                  <a:pt x="423" y="299"/>
                  <a:pt x="421" y="299"/>
                  <a:pt x="420" y="299"/>
                </a:cubicBezTo>
                <a:moveTo>
                  <a:pt x="18" y="278"/>
                </a:moveTo>
                <a:cubicBezTo>
                  <a:pt x="18" y="278"/>
                  <a:pt x="17" y="278"/>
                  <a:pt x="16" y="279"/>
                </a:cubicBezTo>
                <a:cubicBezTo>
                  <a:pt x="11" y="280"/>
                  <a:pt x="8" y="285"/>
                  <a:pt x="10" y="290"/>
                </a:cubicBezTo>
                <a:cubicBezTo>
                  <a:pt x="10" y="291"/>
                  <a:pt x="10" y="291"/>
                  <a:pt x="10" y="291"/>
                </a:cubicBezTo>
                <a:cubicBezTo>
                  <a:pt x="11" y="295"/>
                  <a:pt x="15" y="297"/>
                  <a:pt x="19" y="297"/>
                </a:cubicBezTo>
                <a:cubicBezTo>
                  <a:pt x="20" y="297"/>
                  <a:pt x="21" y="297"/>
                  <a:pt x="21" y="297"/>
                </a:cubicBezTo>
                <a:cubicBezTo>
                  <a:pt x="26" y="295"/>
                  <a:pt x="29" y="290"/>
                  <a:pt x="28" y="285"/>
                </a:cubicBezTo>
                <a:cubicBezTo>
                  <a:pt x="27" y="285"/>
                  <a:pt x="27" y="285"/>
                  <a:pt x="27" y="285"/>
                </a:cubicBezTo>
                <a:cubicBezTo>
                  <a:pt x="26" y="281"/>
                  <a:pt x="22" y="278"/>
                  <a:pt x="18" y="278"/>
                </a:cubicBezTo>
                <a:moveTo>
                  <a:pt x="433" y="258"/>
                </a:moveTo>
                <a:cubicBezTo>
                  <a:pt x="429" y="258"/>
                  <a:pt x="425" y="261"/>
                  <a:pt x="424" y="265"/>
                </a:cubicBezTo>
                <a:cubicBezTo>
                  <a:pt x="424" y="266"/>
                  <a:pt x="424" y="266"/>
                  <a:pt x="424" y="266"/>
                </a:cubicBezTo>
                <a:cubicBezTo>
                  <a:pt x="423" y="271"/>
                  <a:pt x="426" y="276"/>
                  <a:pt x="431" y="277"/>
                </a:cubicBezTo>
                <a:cubicBezTo>
                  <a:pt x="432" y="277"/>
                  <a:pt x="432" y="277"/>
                  <a:pt x="433" y="277"/>
                </a:cubicBezTo>
                <a:cubicBezTo>
                  <a:pt x="437" y="277"/>
                  <a:pt x="441" y="274"/>
                  <a:pt x="442" y="270"/>
                </a:cubicBezTo>
                <a:cubicBezTo>
                  <a:pt x="442" y="269"/>
                  <a:pt x="442" y="269"/>
                  <a:pt x="442" y="269"/>
                </a:cubicBezTo>
                <a:cubicBezTo>
                  <a:pt x="443" y="264"/>
                  <a:pt x="440" y="259"/>
                  <a:pt x="435" y="258"/>
                </a:cubicBezTo>
                <a:cubicBezTo>
                  <a:pt x="434" y="258"/>
                  <a:pt x="434" y="258"/>
                  <a:pt x="433" y="258"/>
                </a:cubicBezTo>
                <a:moveTo>
                  <a:pt x="10" y="236"/>
                </a:moveTo>
                <a:cubicBezTo>
                  <a:pt x="10" y="236"/>
                  <a:pt x="9" y="236"/>
                  <a:pt x="9" y="236"/>
                </a:cubicBezTo>
                <a:cubicBezTo>
                  <a:pt x="4" y="236"/>
                  <a:pt x="0" y="241"/>
                  <a:pt x="1" y="246"/>
                </a:cubicBezTo>
                <a:cubicBezTo>
                  <a:pt x="1" y="247"/>
                  <a:pt x="1" y="247"/>
                  <a:pt x="1" y="247"/>
                </a:cubicBezTo>
                <a:cubicBezTo>
                  <a:pt x="1" y="251"/>
                  <a:pt x="5" y="255"/>
                  <a:pt x="10" y="255"/>
                </a:cubicBezTo>
                <a:cubicBezTo>
                  <a:pt x="11" y="255"/>
                  <a:pt x="11" y="255"/>
                  <a:pt x="11" y="255"/>
                </a:cubicBezTo>
                <a:cubicBezTo>
                  <a:pt x="16" y="254"/>
                  <a:pt x="20" y="250"/>
                  <a:pt x="19" y="245"/>
                </a:cubicBezTo>
                <a:cubicBezTo>
                  <a:pt x="19" y="244"/>
                  <a:pt x="19" y="244"/>
                  <a:pt x="19" y="244"/>
                </a:cubicBezTo>
                <a:cubicBezTo>
                  <a:pt x="19" y="239"/>
                  <a:pt x="15" y="236"/>
                  <a:pt x="10" y="236"/>
                </a:cubicBezTo>
                <a:moveTo>
                  <a:pt x="437" y="214"/>
                </a:moveTo>
                <a:cubicBezTo>
                  <a:pt x="432" y="214"/>
                  <a:pt x="428" y="218"/>
                  <a:pt x="428" y="223"/>
                </a:cubicBezTo>
                <a:cubicBezTo>
                  <a:pt x="428" y="224"/>
                  <a:pt x="428" y="224"/>
                  <a:pt x="428" y="224"/>
                </a:cubicBezTo>
                <a:cubicBezTo>
                  <a:pt x="428" y="230"/>
                  <a:pt x="432" y="234"/>
                  <a:pt x="437" y="234"/>
                </a:cubicBezTo>
                <a:cubicBezTo>
                  <a:pt x="437" y="234"/>
                  <a:pt x="437" y="234"/>
                  <a:pt x="437" y="234"/>
                </a:cubicBezTo>
                <a:cubicBezTo>
                  <a:pt x="442" y="234"/>
                  <a:pt x="447" y="230"/>
                  <a:pt x="447" y="225"/>
                </a:cubicBezTo>
                <a:cubicBezTo>
                  <a:pt x="447" y="223"/>
                  <a:pt x="447" y="223"/>
                  <a:pt x="447" y="223"/>
                </a:cubicBezTo>
                <a:cubicBezTo>
                  <a:pt x="447" y="218"/>
                  <a:pt x="443" y="214"/>
                  <a:pt x="437" y="214"/>
                </a:cubicBezTo>
                <a:moveTo>
                  <a:pt x="10" y="192"/>
                </a:moveTo>
                <a:cubicBezTo>
                  <a:pt x="5" y="192"/>
                  <a:pt x="1" y="196"/>
                  <a:pt x="1" y="201"/>
                </a:cubicBezTo>
                <a:cubicBezTo>
                  <a:pt x="1" y="202"/>
                  <a:pt x="1" y="202"/>
                  <a:pt x="1" y="202"/>
                </a:cubicBezTo>
                <a:cubicBezTo>
                  <a:pt x="0" y="207"/>
                  <a:pt x="4" y="211"/>
                  <a:pt x="9" y="212"/>
                </a:cubicBezTo>
                <a:cubicBezTo>
                  <a:pt x="10" y="212"/>
                  <a:pt x="10" y="212"/>
                  <a:pt x="10" y="212"/>
                </a:cubicBezTo>
                <a:cubicBezTo>
                  <a:pt x="15" y="212"/>
                  <a:pt x="19" y="208"/>
                  <a:pt x="19" y="203"/>
                </a:cubicBezTo>
                <a:cubicBezTo>
                  <a:pt x="19" y="203"/>
                  <a:pt x="19" y="203"/>
                  <a:pt x="19" y="203"/>
                </a:cubicBezTo>
                <a:cubicBezTo>
                  <a:pt x="20" y="197"/>
                  <a:pt x="16" y="193"/>
                  <a:pt x="11" y="192"/>
                </a:cubicBezTo>
                <a:cubicBezTo>
                  <a:pt x="11" y="192"/>
                  <a:pt x="10" y="192"/>
                  <a:pt x="10" y="192"/>
                </a:cubicBezTo>
                <a:moveTo>
                  <a:pt x="433" y="171"/>
                </a:moveTo>
                <a:cubicBezTo>
                  <a:pt x="433" y="171"/>
                  <a:pt x="432" y="171"/>
                  <a:pt x="431" y="171"/>
                </a:cubicBezTo>
                <a:cubicBezTo>
                  <a:pt x="426" y="172"/>
                  <a:pt x="423" y="177"/>
                  <a:pt x="424" y="182"/>
                </a:cubicBezTo>
                <a:cubicBezTo>
                  <a:pt x="425" y="187"/>
                  <a:pt x="429" y="190"/>
                  <a:pt x="433" y="190"/>
                </a:cubicBezTo>
                <a:cubicBezTo>
                  <a:pt x="434" y="190"/>
                  <a:pt x="434" y="190"/>
                  <a:pt x="435" y="190"/>
                </a:cubicBezTo>
                <a:cubicBezTo>
                  <a:pt x="440" y="188"/>
                  <a:pt x="443" y="184"/>
                  <a:pt x="442" y="179"/>
                </a:cubicBezTo>
                <a:cubicBezTo>
                  <a:pt x="442" y="178"/>
                  <a:pt x="442" y="178"/>
                  <a:pt x="442" y="178"/>
                </a:cubicBezTo>
                <a:cubicBezTo>
                  <a:pt x="441" y="173"/>
                  <a:pt x="437" y="171"/>
                  <a:pt x="433" y="171"/>
                </a:cubicBezTo>
                <a:moveTo>
                  <a:pt x="19" y="150"/>
                </a:moveTo>
                <a:cubicBezTo>
                  <a:pt x="15" y="150"/>
                  <a:pt x="11" y="152"/>
                  <a:pt x="10" y="156"/>
                </a:cubicBezTo>
                <a:cubicBezTo>
                  <a:pt x="10" y="157"/>
                  <a:pt x="10" y="157"/>
                  <a:pt x="10" y="157"/>
                </a:cubicBezTo>
                <a:cubicBezTo>
                  <a:pt x="8" y="162"/>
                  <a:pt x="11" y="167"/>
                  <a:pt x="16" y="169"/>
                </a:cubicBezTo>
                <a:cubicBezTo>
                  <a:pt x="17" y="169"/>
                  <a:pt x="18" y="169"/>
                  <a:pt x="18" y="169"/>
                </a:cubicBezTo>
                <a:cubicBezTo>
                  <a:pt x="22" y="169"/>
                  <a:pt x="26" y="167"/>
                  <a:pt x="27" y="163"/>
                </a:cubicBezTo>
                <a:cubicBezTo>
                  <a:pt x="28" y="162"/>
                  <a:pt x="28" y="162"/>
                  <a:pt x="28" y="162"/>
                </a:cubicBezTo>
                <a:cubicBezTo>
                  <a:pt x="29" y="157"/>
                  <a:pt x="26" y="152"/>
                  <a:pt x="22" y="150"/>
                </a:cubicBezTo>
                <a:cubicBezTo>
                  <a:pt x="21" y="150"/>
                  <a:pt x="20" y="150"/>
                  <a:pt x="19" y="150"/>
                </a:cubicBezTo>
                <a:moveTo>
                  <a:pt x="420" y="129"/>
                </a:moveTo>
                <a:cubicBezTo>
                  <a:pt x="419" y="129"/>
                  <a:pt x="417" y="129"/>
                  <a:pt x="416" y="130"/>
                </a:cubicBezTo>
                <a:cubicBezTo>
                  <a:pt x="411" y="132"/>
                  <a:pt x="409" y="137"/>
                  <a:pt x="411" y="142"/>
                </a:cubicBezTo>
                <a:cubicBezTo>
                  <a:pt x="412" y="143"/>
                  <a:pt x="412" y="143"/>
                  <a:pt x="412" y="143"/>
                </a:cubicBezTo>
                <a:cubicBezTo>
                  <a:pt x="413" y="146"/>
                  <a:pt x="417" y="148"/>
                  <a:pt x="420" y="148"/>
                </a:cubicBezTo>
                <a:cubicBezTo>
                  <a:pt x="421" y="148"/>
                  <a:pt x="423" y="148"/>
                  <a:pt x="424" y="148"/>
                </a:cubicBezTo>
                <a:cubicBezTo>
                  <a:pt x="428" y="146"/>
                  <a:pt x="431" y="140"/>
                  <a:pt x="429" y="136"/>
                </a:cubicBezTo>
                <a:cubicBezTo>
                  <a:pt x="428" y="135"/>
                  <a:pt x="428" y="135"/>
                  <a:pt x="428" y="135"/>
                </a:cubicBezTo>
                <a:cubicBezTo>
                  <a:pt x="427" y="131"/>
                  <a:pt x="423" y="129"/>
                  <a:pt x="420" y="129"/>
                </a:cubicBezTo>
                <a:moveTo>
                  <a:pt x="36" y="110"/>
                </a:moveTo>
                <a:cubicBezTo>
                  <a:pt x="33" y="110"/>
                  <a:pt x="30" y="112"/>
                  <a:pt x="28" y="115"/>
                </a:cubicBezTo>
                <a:cubicBezTo>
                  <a:pt x="27" y="116"/>
                  <a:pt x="27" y="116"/>
                  <a:pt x="27" y="116"/>
                </a:cubicBezTo>
                <a:cubicBezTo>
                  <a:pt x="25" y="120"/>
                  <a:pt x="27" y="126"/>
                  <a:pt x="31" y="128"/>
                </a:cubicBezTo>
                <a:cubicBezTo>
                  <a:pt x="32" y="129"/>
                  <a:pt x="34" y="129"/>
                  <a:pt x="35" y="129"/>
                </a:cubicBezTo>
                <a:cubicBezTo>
                  <a:pt x="39" y="129"/>
                  <a:pt x="42" y="128"/>
                  <a:pt x="44" y="125"/>
                </a:cubicBezTo>
                <a:cubicBezTo>
                  <a:pt x="44" y="124"/>
                  <a:pt x="44" y="124"/>
                  <a:pt x="44" y="124"/>
                </a:cubicBezTo>
                <a:cubicBezTo>
                  <a:pt x="46" y="119"/>
                  <a:pt x="45" y="114"/>
                  <a:pt x="40" y="111"/>
                </a:cubicBezTo>
                <a:cubicBezTo>
                  <a:pt x="39" y="110"/>
                  <a:pt x="37" y="110"/>
                  <a:pt x="36" y="110"/>
                </a:cubicBezTo>
                <a:moveTo>
                  <a:pt x="399" y="91"/>
                </a:moveTo>
                <a:cubicBezTo>
                  <a:pt x="397" y="91"/>
                  <a:pt x="395" y="92"/>
                  <a:pt x="393" y="93"/>
                </a:cubicBezTo>
                <a:cubicBezTo>
                  <a:pt x="389" y="96"/>
                  <a:pt x="388" y="102"/>
                  <a:pt x="391" y="106"/>
                </a:cubicBezTo>
                <a:cubicBezTo>
                  <a:pt x="391" y="107"/>
                  <a:pt x="391" y="107"/>
                  <a:pt x="391" y="107"/>
                </a:cubicBezTo>
                <a:cubicBezTo>
                  <a:pt x="393" y="109"/>
                  <a:pt x="396" y="111"/>
                  <a:pt x="399" y="111"/>
                </a:cubicBezTo>
                <a:cubicBezTo>
                  <a:pt x="401" y="111"/>
                  <a:pt x="403" y="110"/>
                  <a:pt x="404" y="109"/>
                </a:cubicBezTo>
                <a:cubicBezTo>
                  <a:pt x="409" y="106"/>
                  <a:pt x="410" y="100"/>
                  <a:pt x="407" y="96"/>
                </a:cubicBezTo>
                <a:cubicBezTo>
                  <a:pt x="406" y="95"/>
                  <a:pt x="406" y="95"/>
                  <a:pt x="406" y="95"/>
                </a:cubicBezTo>
                <a:cubicBezTo>
                  <a:pt x="404" y="93"/>
                  <a:pt x="401" y="91"/>
                  <a:pt x="399" y="91"/>
                </a:cubicBezTo>
                <a:moveTo>
                  <a:pt x="61" y="75"/>
                </a:moveTo>
                <a:cubicBezTo>
                  <a:pt x="58" y="75"/>
                  <a:pt x="56" y="76"/>
                  <a:pt x="54" y="78"/>
                </a:cubicBezTo>
                <a:cubicBezTo>
                  <a:pt x="53" y="78"/>
                  <a:pt x="53" y="78"/>
                  <a:pt x="53" y="78"/>
                </a:cubicBezTo>
                <a:cubicBezTo>
                  <a:pt x="50" y="82"/>
                  <a:pt x="50" y="88"/>
                  <a:pt x="54" y="91"/>
                </a:cubicBezTo>
                <a:cubicBezTo>
                  <a:pt x="56" y="93"/>
                  <a:pt x="58" y="94"/>
                  <a:pt x="60" y="94"/>
                </a:cubicBezTo>
                <a:cubicBezTo>
                  <a:pt x="63" y="94"/>
                  <a:pt x="65" y="93"/>
                  <a:pt x="67" y="91"/>
                </a:cubicBezTo>
                <a:cubicBezTo>
                  <a:pt x="68" y="90"/>
                  <a:pt x="68" y="90"/>
                  <a:pt x="68" y="90"/>
                </a:cubicBezTo>
                <a:cubicBezTo>
                  <a:pt x="71" y="86"/>
                  <a:pt x="71" y="80"/>
                  <a:pt x="67" y="77"/>
                </a:cubicBezTo>
                <a:cubicBezTo>
                  <a:pt x="65" y="75"/>
                  <a:pt x="63" y="75"/>
                  <a:pt x="61" y="75"/>
                </a:cubicBezTo>
                <a:moveTo>
                  <a:pt x="370" y="59"/>
                </a:moveTo>
                <a:cubicBezTo>
                  <a:pt x="368" y="59"/>
                  <a:pt x="365" y="60"/>
                  <a:pt x="364" y="61"/>
                </a:cubicBezTo>
                <a:cubicBezTo>
                  <a:pt x="360" y="65"/>
                  <a:pt x="360" y="71"/>
                  <a:pt x="364" y="74"/>
                </a:cubicBezTo>
                <a:cubicBezTo>
                  <a:pt x="365" y="75"/>
                  <a:pt x="365" y="75"/>
                  <a:pt x="365" y="75"/>
                </a:cubicBezTo>
                <a:cubicBezTo>
                  <a:pt x="366" y="77"/>
                  <a:pt x="369" y="78"/>
                  <a:pt x="371" y="78"/>
                </a:cubicBezTo>
                <a:cubicBezTo>
                  <a:pt x="373" y="78"/>
                  <a:pt x="376" y="77"/>
                  <a:pt x="378" y="75"/>
                </a:cubicBezTo>
                <a:cubicBezTo>
                  <a:pt x="381" y="71"/>
                  <a:pt x="381" y="65"/>
                  <a:pt x="377" y="62"/>
                </a:cubicBezTo>
                <a:cubicBezTo>
                  <a:pt x="377" y="61"/>
                  <a:pt x="377" y="61"/>
                  <a:pt x="377" y="61"/>
                </a:cubicBezTo>
                <a:cubicBezTo>
                  <a:pt x="375" y="59"/>
                  <a:pt x="373" y="59"/>
                  <a:pt x="370" y="59"/>
                </a:cubicBezTo>
                <a:moveTo>
                  <a:pt x="92" y="45"/>
                </a:moveTo>
                <a:cubicBezTo>
                  <a:pt x="90" y="45"/>
                  <a:pt x="88" y="45"/>
                  <a:pt x="87" y="47"/>
                </a:cubicBezTo>
                <a:cubicBezTo>
                  <a:pt x="86" y="47"/>
                  <a:pt x="86" y="47"/>
                  <a:pt x="86" y="47"/>
                </a:cubicBezTo>
                <a:cubicBezTo>
                  <a:pt x="82" y="50"/>
                  <a:pt x="81" y="56"/>
                  <a:pt x="84" y="60"/>
                </a:cubicBezTo>
                <a:cubicBezTo>
                  <a:pt x="86" y="63"/>
                  <a:pt x="89" y="64"/>
                  <a:pt x="92" y="64"/>
                </a:cubicBezTo>
                <a:cubicBezTo>
                  <a:pt x="94" y="64"/>
                  <a:pt x="95" y="63"/>
                  <a:pt x="97" y="62"/>
                </a:cubicBezTo>
                <a:cubicBezTo>
                  <a:pt x="98" y="61"/>
                  <a:pt x="98" y="61"/>
                  <a:pt x="98" y="61"/>
                </a:cubicBezTo>
                <a:cubicBezTo>
                  <a:pt x="102" y="58"/>
                  <a:pt x="103" y="52"/>
                  <a:pt x="100" y="48"/>
                </a:cubicBezTo>
                <a:cubicBezTo>
                  <a:pt x="98" y="46"/>
                  <a:pt x="95" y="45"/>
                  <a:pt x="92" y="45"/>
                </a:cubicBezTo>
                <a:moveTo>
                  <a:pt x="336" y="32"/>
                </a:moveTo>
                <a:cubicBezTo>
                  <a:pt x="333" y="32"/>
                  <a:pt x="330" y="34"/>
                  <a:pt x="328" y="36"/>
                </a:cubicBezTo>
                <a:cubicBezTo>
                  <a:pt x="325" y="41"/>
                  <a:pt x="327" y="46"/>
                  <a:pt x="331" y="49"/>
                </a:cubicBezTo>
                <a:cubicBezTo>
                  <a:pt x="332" y="50"/>
                  <a:pt x="332" y="50"/>
                  <a:pt x="332" y="50"/>
                </a:cubicBezTo>
                <a:cubicBezTo>
                  <a:pt x="333" y="51"/>
                  <a:pt x="335" y="51"/>
                  <a:pt x="337" y="51"/>
                </a:cubicBezTo>
                <a:cubicBezTo>
                  <a:pt x="340" y="51"/>
                  <a:pt x="343" y="50"/>
                  <a:pt x="345" y="47"/>
                </a:cubicBezTo>
                <a:cubicBezTo>
                  <a:pt x="347" y="42"/>
                  <a:pt x="346" y="37"/>
                  <a:pt x="341" y="34"/>
                </a:cubicBezTo>
                <a:cubicBezTo>
                  <a:pt x="341" y="34"/>
                  <a:pt x="341" y="34"/>
                  <a:pt x="341" y="34"/>
                </a:cubicBezTo>
                <a:cubicBezTo>
                  <a:pt x="339" y="33"/>
                  <a:pt x="338" y="32"/>
                  <a:pt x="336" y="32"/>
                </a:cubicBezTo>
                <a:moveTo>
                  <a:pt x="129" y="22"/>
                </a:moveTo>
                <a:cubicBezTo>
                  <a:pt x="128" y="22"/>
                  <a:pt x="126" y="22"/>
                  <a:pt x="125" y="23"/>
                </a:cubicBezTo>
                <a:cubicBezTo>
                  <a:pt x="124" y="23"/>
                  <a:pt x="124" y="23"/>
                  <a:pt x="124" y="23"/>
                </a:cubicBezTo>
                <a:cubicBezTo>
                  <a:pt x="120" y="25"/>
                  <a:pt x="118" y="31"/>
                  <a:pt x="120" y="36"/>
                </a:cubicBezTo>
                <a:cubicBezTo>
                  <a:pt x="122" y="39"/>
                  <a:pt x="125" y="41"/>
                  <a:pt x="128" y="41"/>
                </a:cubicBezTo>
                <a:cubicBezTo>
                  <a:pt x="130" y="41"/>
                  <a:pt x="131" y="40"/>
                  <a:pt x="132" y="40"/>
                </a:cubicBezTo>
                <a:cubicBezTo>
                  <a:pt x="133" y="39"/>
                  <a:pt x="133" y="39"/>
                  <a:pt x="133" y="39"/>
                </a:cubicBezTo>
                <a:cubicBezTo>
                  <a:pt x="138" y="37"/>
                  <a:pt x="140" y="31"/>
                  <a:pt x="137" y="27"/>
                </a:cubicBezTo>
                <a:cubicBezTo>
                  <a:pt x="136" y="24"/>
                  <a:pt x="132" y="22"/>
                  <a:pt x="129" y="22"/>
                </a:cubicBezTo>
                <a:moveTo>
                  <a:pt x="297" y="13"/>
                </a:moveTo>
                <a:cubicBezTo>
                  <a:pt x="293" y="13"/>
                  <a:pt x="290" y="16"/>
                  <a:pt x="288" y="19"/>
                </a:cubicBezTo>
                <a:cubicBezTo>
                  <a:pt x="287" y="24"/>
                  <a:pt x="289" y="29"/>
                  <a:pt x="294" y="31"/>
                </a:cubicBezTo>
                <a:cubicBezTo>
                  <a:pt x="295" y="31"/>
                  <a:pt x="295" y="31"/>
                  <a:pt x="295" y="31"/>
                </a:cubicBezTo>
                <a:cubicBezTo>
                  <a:pt x="296" y="32"/>
                  <a:pt x="297" y="32"/>
                  <a:pt x="298" y="32"/>
                </a:cubicBezTo>
                <a:cubicBezTo>
                  <a:pt x="301" y="32"/>
                  <a:pt x="305" y="30"/>
                  <a:pt x="306" y="26"/>
                </a:cubicBezTo>
                <a:cubicBezTo>
                  <a:pt x="308" y="21"/>
                  <a:pt x="305" y="16"/>
                  <a:pt x="300" y="14"/>
                </a:cubicBezTo>
                <a:cubicBezTo>
                  <a:pt x="300" y="14"/>
                  <a:pt x="300" y="14"/>
                  <a:pt x="300" y="14"/>
                </a:cubicBezTo>
                <a:cubicBezTo>
                  <a:pt x="299" y="13"/>
                  <a:pt x="298" y="13"/>
                  <a:pt x="297" y="13"/>
                </a:cubicBezTo>
                <a:moveTo>
                  <a:pt x="170" y="7"/>
                </a:moveTo>
                <a:cubicBezTo>
                  <a:pt x="169" y="7"/>
                  <a:pt x="168" y="7"/>
                  <a:pt x="167" y="7"/>
                </a:cubicBezTo>
                <a:cubicBezTo>
                  <a:pt x="166" y="7"/>
                  <a:pt x="166" y="7"/>
                  <a:pt x="166" y="7"/>
                </a:cubicBezTo>
                <a:cubicBezTo>
                  <a:pt x="162" y="9"/>
                  <a:pt x="159" y="14"/>
                  <a:pt x="160" y="19"/>
                </a:cubicBezTo>
                <a:cubicBezTo>
                  <a:pt x="161" y="23"/>
                  <a:pt x="165" y="26"/>
                  <a:pt x="169" y="26"/>
                </a:cubicBezTo>
                <a:cubicBezTo>
                  <a:pt x="170" y="26"/>
                  <a:pt x="170" y="25"/>
                  <a:pt x="171" y="25"/>
                </a:cubicBezTo>
                <a:cubicBezTo>
                  <a:pt x="172" y="25"/>
                  <a:pt x="172" y="25"/>
                  <a:pt x="172" y="25"/>
                </a:cubicBezTo>
                <a:cubicBezTo>
                  <a:pt x="177" y="24"/>
                  <a:pt x="180" y="19"/>
                  <a:pt x="179" y="14"/>
                </a:cubicBezTo>
                <a:cubicBezTo>
                  <a:pt x="178" y="10"/>
                  <a:pt x="174" y="7"/>
                  <a:pt x="170" y="7"/>
                </a:cubicBezTo>
                <a:moveTo>
                  <a:pt x="255" y="2"/>
                </a:moveTo>
                <a:cubicBezTo>
                  <a:pt x="250" y="2"/>
                  <a:pt x="246" y="6"/>
                  <a:pt x="246" y="10"/>
                </a:cubicBezTo>
                <a:cubicBezTo>
                  <a:pt x="245" y="15"/>
                  <a:pt x="249" y="20"/>
                  <a:pt x="254" y="21"/>
                </a:cubicBezTo>
                <a:cubicBezTo>
                  <a:pt x="255" y="21"/>
                  <a:pt x="255" y="21"/>
                  <a:pt x="255" y="21"/>
                </a:cubicBezTo>
                <a:cubicBezTo>
                  <a:pt x="255" y="21"/>
                  <a:pt x="255" y="21"/>
                  <a:pt x="256" y="21"/>
                </a:cubicBezTo>
                <a:cubicBezTo>
                  <a:pt x="260" y="21"/>
                  <a:pt x="264" y="18"/>
                  <a:pt x="265" y="13"/>
                </a:cubicBezTo>
                <a:cubicBezTo>
                  <a:pt x="265" y="8"/>
                  <a:pt x="262" y="3"/>
                  <a:pt x="257" y="3"/>
                </a:cubicBezTo>
                <a:cubicBezTo>
                  <a:pt x="256" y="3"/>
                  <a:pt x="256" y="3"/>
                  <a:pt x="256" y="3"/>
                </a:cubicBezTo>
                <a:cubicBezTo>
                  <a:pt x="256" y="3"/>
                  <a:pt x="255" y="2"/>
                  <a:pt x="255" y="2"/>
                </a:cubicBezTo>
                <a:moveTo>
                  <a:pt x="213" y="0"/>
                </a:moveTo>
                <a:cubicBezTo>
                  <a:pt x="213" y="0"/>
                  <a:pt x="212" y="0"/>
                  <a:pt x="212" y="0"/>
                </a:cubicBezTo>
                <a:cubicBezTo>
                  <a:pt x="211" y="0"/>
                  <a:pt x="211" y="0"/>
                  <a:pt x="211" y="0"/>
                </a:cubicBezTo>
                <a:cubicBezTo>
                  <a:pt x="206" y="1"/>
                  <a:pt x="202" y="5"/>
                  <a:pt x="202" y="10"/>
                </a:cubicBezTo>
                <a:cubicBezTo>
                  <a:pt x="203" y="15"/>
                  <a:pt x="207" y="19"/>
                  <a:pt x="212" y="19"/>
                </a:cubicBezTo>
                <a:cubicBezTo>
                  <a:pt x="212" y="19"/>
                  <a:pt x="212" y="19"/>
                  <a:pt x="212" y="19"/>
                </a:cubicBezTo>
                <a:cubicBezTo>
                  <a:pt x="213" y="19"/>
                  <a:pt x="213" y="19"/>
                  <a:pt x="213" y="19"/>
                </a:cubicBezTo>
                <a:cubicBezTo>
                  <a:pt x="218" y="19"/>
                  <a:pt x="222" y="14"/>
                  <a:pt x="222" y="9"/>
                </a:cubicBezTo>
                <a:cubicBezTo>
                  <a:pt x="222" y="4"/>
                  <a:pt x="218" y="0"/>
                  <a:pt x="213"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6" name="Freeform 36">
            <a:extLst>
              <a:ext uri="{FF2B5EF4-FFF2-40B4-BE49-F238E27FC236}">
                <a16:creationId xmlns:a16="http://schemas.microsoft.com/office/drawing/2014/main" id="{6DC83AD0-6D32-A46C-0186-2A4D60DC056F}"/>
              </a:ext>
            </a:extLst>
          </p:cNvPr>
          <p:cNvSpPr>
            <a:spLocks noEditPoints="1"/>
          </p:cNvSpPr>
          <p:nvPr/>
        </p:nvSpPr>
        <p:spPr bwMode="auto">
          <a:xfrm>
            <a:off x="4863047" y="2575807"/>
            <a:ext cx="653936" cy="326274"/>
          </a:xfrm>
          <a:custGeom>
            <a:avLst/>
            <a:gdLst>
              <a:gd name="T0" fmla="*/ 326 w 337"/>
              <a:gd name="T1" fmla="*/ 168 h 168"/>
              <a:gd name="T2" fmla="*/ 323 w 337"/>
              <a:gd name="T3" fmla="*/ 167 h 168"/>
              <a:gd name="T4" fmla="*/ 322 w 337"/>
              <a:gd name="T5" fmla="*/ 167 h 168"/>
              <a:gd name="T6" fmla="*/ 318 w 337"/>
              <a:gd name="T7" fmla="*/ 155 h 168"/>
              <a:gd name="T8" fmla="*/ 330 w 337"/>
              <a:gd name="T9" fmla="*/ 150 h 168"/>
              <a:gd name="T10" fmla="*/ 335 w 337"/>
              <a:gd name="T11" fmla="*/ 163 h 168"/>
              <a:gd name="T12" fmla="*/ 326 w 337"/>
              <a:gd name="T13" fmla="*/ 168 h 168"/>
              <a:gd name="T14" fmla="*/ 287 w 337"/>
              <a:gd name="T15" fmla="*/ 150 h 168"/>
              <a:gd name="T16" fmla="*/ 283 w 337"/>
              <a:gd name="T17" fmla="*/ 149 h 168"/>
              <a:gd name="T18" fmla="*/ 283 w 337"/>
              <a:gd name="T19" fmla="*/ 148 h 168"/>
              <a:gd name="T20" fmla="*/ 278 w 337"/>
              <a:gd name="T21" fmla="*/ 136 h 168"/>
              <a:gd name="T22" fmla="*/ 291 w 337"/>
              <a:gd name="T23" fmla="*/ 132 h 168"/>
              <a:gd name="T24" fmla="*/ 295 w 337"/>
              <a:gd name="T25" fmla="*/ 144 h 168"/>
              <a:gd name="T26" fmla="*/ 287 w 337"/>
              <a:gd name="T27" fmla="*/ 150 h 168"/>
              <a:gd name="T28" fmla="*/ 248 w 337"/>
              <a:gd name="T29" fmla="*/ 131 h 168"/>
              <a:gd name="T30" fmla="*/ 244 w 337"/>
              <a:gd name="T31" fmla="*/ 130 h 168"/>
              <a:gd name="T32" fmla="*/ 243 w 337"/>
              <a:gd name="T33" fmla="*/ 130 h 168"/>
              <a:gd name="T34" fmla="*/ 239 w 337"/>
              <a:gd name="T35" fmla="*/ 118 h 168"/>
              <a:gd name="T36" fmla="*/ 251 w 337"/>
              <a:gd name="T37" fmla="*/ 113 h 168"/>
              <a:gd name="T38" fmla="*/ 256 w 337"/>
              <a:gd name="T39" fmla="*/ 126 h 168"/>
              <a:gd name="T40" fmla="*/ 248 w 337"/>
              <a:gd name="T41" fmla="*/ 131 h 168"/>
              <a:gd name="T42" fmla="*/ 208 w 337"/>
              <a:gd name="T43" fmla="*/ 113 h 168"/>
              <a:gd name="T44" fmla="*/ 204 w 337"/>
              <a:gd name="T45" fmla="*/ 112 h 168"/>
              <a:gd name="T46" fmla="*/ 204 w 337"/>
              <a:gd name="T47" fmla="*/ 112 h 168"/>
              <a:gd name="T48" fmla="*/ 199 w 337"/>
              <a:gd name="T49" fmla="*/ 99 h 168"/>
              <a:gd name="T50" fmla="*/ 212 w 337"/>
              <a:gd name="T51" fmla="*/ 95 h 168"/>
              <a:gd name="T52" fmla="*/ 216 w 337"/>
              <a:gd name="T53" fmla="*/ 107 h 168"/>
              <a:gd name="T54" fmla="*/ 208 w 337"/>
              <a:gd name="T55" fmla="*/ 113 h 168"/>
              <a:gd name="T56" fmla="*/ 169 w 337"/>
              <a:gd name="T57" fmla="*/ 94 h 168"/>
              <a:gd name="T58" fmla="*/ 165 w 337"/>
              <a:gd name="T59" fmla="*/ 93 h 168"/>
              <a:gd name="T60" fmla="*/ 164 w 337"/>
              <a:gd name="T61" fmla="*/ 93 h 168"/>
              <a:gd name="T62" fmla="*/ 160 w 337"/>
              <a:gd name="T63" fmla="*/ 81 h 168"/>
              <a:gd name="T64" fmla="*/ 172 w 337"/>
              <a:gd name="T65" fmla="*/ 76 h 168"/>
              <a:gd name="T66" fmla="*/ 177 w 337"/>
              <a:gd name="T67" fmla="*/ 89 h 168"/>
              <a:gd name="T68" fmla="*/ 169 w 337"/>
              <a:gd name="T69" fmla="*/ 94 h 168"/>
              <a:gd name="T70" fmla="*/ 129 w 337"/>
              <a:gd name="T71" fmla="*/ 76 h 168"/>
              <a:gd name="T72" fmla="*/ 125 w 337"/>
              <a:gd name="T73" fmla="*/ 75 h 168"/>
              <a:gd name="T74" fmla="*/ 125 w 337"/>
              <a:gd name="T75" fmla="*/ 75 h 168"/>
              <a:gd name="T76" fmla="*/ 120 w 337"/>
              <a:gd name="T77" fmla="*/ 62 h 168"/>
              <a:gd name="T78" fmla="*/ 133 w 337"/>
              <a:gd name="T79" fmla="*/ 58 h 168"/>
              <a:gd name="T80" fmla="*/ 137 w 337"/>
              <a:gd name="T81" fmla="*/ 70 h 168"/>
              <a:gd name="T82" fmla="*/ 129 w 337"/>
              <a:gd name="T83" fmla="*/ 76 h 168"/>
              <a:gd name="T84" fmla="*/ 90 w 337"/>
              <a:gd name="T85" fmla="*/ 57 h 168"/>
              <a:gd name="T86" fmla="*/ 86 w 337"/>
              <a:gd name="T87" fmla="*/ 56 h 168"/>
              <a:gd name="T88" fmla="*/ 85 w 337"/>
              <a:gd name="T89" fmla="*/ 56 h 168"/>
              <a:gd name="T90" fmla="*/ 81 w 337"/>
              <a:gd name="T91" fmla="*/ 44 h 168"/>
              <a:gd name="T92" fmla="*/ 93 w 337"/>
              <a:gd name="T93" fmla="*/ 40 h 168"/>
              <a:gd name="T94" fmla="*/ 98 w 337"/>
              <a:gd name="T95" fmla="*/ 52 h 168"/>
              <a:gd name="T96" fmla="*/ 90 w 337"/>
              <a:gd name="T97" fmla="*/ 57 h 168"/>
              <a:gd name="T98" fmla="*/ 50 w 337"/>
              <a:gd name="T99" fmla="*/ 39 h 168"/>
              <a:gd name="T100" fmla="*/ 46 w 337"/>
              <a:gd name="T101" fmla="*/ 38 h 168"/>
              <a:gd name="T102" fmla="*/ 46 w 337"/>
              <a:gd name="T103" fmla="*/ 38 h 168"/>
              <a:gd name="T104" fmla="*/ 42 w 337"/>
              <a:gd name="T105" fmla="*/ 25 h 168"/>
              <a:gd name="T106" fmla="*/ 54 w 337"/>
              <a:gd name="T107" fmla="*/ 21 h 168"/>
              <a:gd name="T108" fmla="*/ 58 w 337"/>
              <a:gd name="T109" fmla="*/ 33 h 168"/>
              <a:gd name="T110" fmla="*/ 50 w 337"/>
              <a:gd name="T111" fmla="*/ 39 h 168"/>
              <a:gd name="T112" fmla="*/ 11 w 337"/>
              <a:gd name="T113" fmla="*/ 20 h 168"/>
              <a:gd name="T114" fmla="*/ 7 w 337"/>
              <a:gd name="T115" fmla="*/ 20 h 168"/>
              <a:gd name="T116" fmla="*/ 7 w 337"/>
              <a:gd name="T117" fmla="*/ 19 h 168"/>
              <a:gd name="T118" fmla="*/ 2 w 337"/>
              <a:gd name="T119" fmla="*/ 7 h 168"/>
              <a:gd name="T120" fmla="*/ 14 w 337"/>
              <a:gd name="T121" fmla="*/ 3 h 168"/>
              <a:gd name="T122" fmla="*/ 19 w 337"/>
              <a:gd name="T123" fmla="*/ 15 h 168"/>
              <a:gd name="T124" fmla="*/ 11 w 337"/>
              <a:gd name="T125"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7" h="168">
                <a:moveTo>
                  <a:pt x="326" y="168"/>
                </a:moveTo>
                <a:cubicBezTo>
                  <a:pt x="325" y="168"/>
                  <a:pt x="324" y="168"/>
                  <a:pt x="323" y="167"/>
                </a:cubicBezTo>
                <a:cubicBezTo>
                  <a:pt x="322" y="167"/>
                  <a:pt x="322" y="167"/>
                  <a:pt x="322" y="167"/>
                </a:cubicBezTo>
                <a:cubicBezTo>
                  <a:pt x="318" y="165"/>
                  <a:pt x="316" y="159"/>
                  <a:pt x="318" y="155"/>
                </a:cubicBezTo>
                <a:cubicBezTo>
                  <a:pt x="320" y="150"/>
                  <a:pt x="325" y="148"/>
                  <a:pt x="330" y="150"/>
                </a:cubicBezTo>
                <a:cubicBezTo>
                  <a:pt x="335" y="152"/>
                  <a:pt x="337" y="158"/>
                  <a:pt x="335" y="163"/>
                </a:cubicBezTo>
                <a:cubicBezTo>
                  <a:pt x="333" y="166"/>
                  <a:pt x="330" y="168"/>
                  <a:pt x="326" y="168"/>
                </a:cubicBezTo>
                <a:close/>
                <a:moveTo>
                  <a:pt x="287" y="150"/>
                </a:moveTo>
                <a:cubicBezTo>
                  <a:pt x="286" y="150"/>
                  <a:pt x="284" y="149"/>
                  <a:pt x="283" y="149"/>
                </a:cubicBezTo>
                <a:cubicBezTo>
                  <a:pt x="283" y="148"/>
                  <a:pt x="283" y="148"/>
                  <a:pt x="283" y="148"/>
                </a:cubicBezTo>
                <a:cubicBezTo>
                  <a:pt x="278" y="146"/>
                  <a:pt x="276" y="141"/>
                  <a:pt x="278" y="136"/>
                </a:cubicBezTo>
                <a:cubicBezTo>
                  <a:pt x="280" y="132"/>
                  <a:pt x="286" y="130"/>
                  <a:pt x="291" y="132"/>
                </a:cubicBezTo>
                <a:cubicBezTo>
                  <a:pt x="295" y="134"/>
                  <a:pt x="297" y="139"/>
                  <a:pt x="295" y="144"/>
                </a:cubicBezTo>
                <a:cubicBezTo>
                  <a:pt x="294" y="147"/>
                  <a:pt x="290" y="150"/>
                  <a:pt x="287" y="150"/>
                </a:cubicBezTo>
                <a:close/>
                <a:moveTo>
                  <a:pt x="248" y="131"/>
                </a:moveTo>
                <a:cubicBezTo>
                  <a:pt x="246" y="131"/>
                  <a:pt x="245" y="131"/>
                  <a:pt x="244" y="130"/>
                </a:cubicBezTo>
                <a:cubicBezTo>
                  <a:pt x="243" y="130"/>
                  <a:pt x="243" y="130"/>
                  <a:pt x="243" y="130"/>
                </a:cubicBezTo>
                <a:cubicBezTo>
                  <a:pt x="239" y="128"/>
                  <a:pt x="237" y="122"/>
                  <a:pt x="239" y="118"/>
                </a:cubicBezTo>
                <a:cubicBezTo>
                  <a:pt x="241" y="113"/>
                  <a:pt x="246" y="111"/>
                  <a:pt x="251" y="113"/>
                </a:cubicBezTo>
                <a:cubicBezTo>
                  <a:pt x="256" y="115"/>
                  <a:pt x="258" y="121"/>
                  <a:pt x="256" y="126"/>
                </a:cubicBezTo>
                <a:cubicBezTo>
                  <a:pt x="254" y="129"/>
                  <a:pt x="251" y="131"/>
                  <a:pt x="248" y="131"/>
                </a:cubicBezTo>
                <a:close/>
                <a:moveTo>
                  <a:pt x="208" y="113"/>
                </a:moveTo>
                <a:cubicBezTo>
                  <a:pt x="207" y="113"/>
                  <a:pt x="206" y="112"/>
                  <a:pt x="204" y="112"/>
                </a:cubicBezTo>
                <a:cubicBezTo>
                  <a:pt x="204" y="112"/>
                  <a:pt x="204" y="112"/>
                  <a:pt x="204" y="112"/>
                </a:cubicBezTo>
                <a:cubicBezTo>
                  <a:pt x="199" y="109"/>
                  <a:pt x="197" y="104"/>
                  <a:pt x="199" y="99"/>
                </a:cubicBezTo>
                <a:cubicBezTo>
                  <a:pt x="202" y="95"/>
                  <a:pt x="207" y="93"/>
                  <a:pt x="212" y="95"/>
                </a:cubicBezTo>
                <a:cubicBezTo>
                  <a:pt x="216" y="97"/>
                  <a:pt x="218" y="103"/>
                  <a:pt x="216" y="107"/>
                </a:cubicBezTo>
                <a:cubicBezTo>
                  <a:pt x="215" y="111"/>
                  <a:pt x="211" y="113"/>
                  <a:pt x="208" y="113"/>
                </a:cubicBezTo>
                <a:close/>
                <a:moveTo>
                  <a:pt x="169" y="94"/>
                </a:moveTo>
                <a:cubicBezTo>
                  <a:pt x="167" y="94"/>
                  <a:pt x="166" y="94"/>
                  <a:pt x="165" y="93"/>
                </a:cubicBezTo>
                <a:cubicBezTo>
                  <a:pt x="164" y="93"/>
                  <a:pt x="164" y="93"/>
                  <a:pt x="164" y="93"/>
                </a:cubicBezTo>
                <a:cubicBezTo>
                  <a:pt x="160" y="91"/>
                  <a:pt x="158" y="85"/>
                  <a:pt x="160" y="81"/>
                </a:cubicBezTo>
                <a:cubicBezTo>
                  <a:pt x="162" y="76"/>
                  <a:pt x="168" y="74"/>
                  <a:pt x="172" y="76"/>
                </a:cubicBezTo>
                <a:cubicBezTo>
                  <a:pt x="177" y="79"/>
                  <a:pt x="179" y="84"/>
                  <a:pt x="177" y="89"/>
                </a:cubicBezTo>
                <a:cubicBezTo>
                  <a:pt x="175" y="92"/>
                  <a:pt x="172" y="94"/>
                  <a:pt x="169" y="94"/>
                </a:cubicBezTo>
                <a:close/>
                <a:moveTo>
                  <a:pt x="129" y="76"/>
                </a:moveTo>
                <a:cubicBezTo>
                  <a:pt x="128" y="76"/>
                  <a:pt x="127" y="75"/>
                  <a:pt x="125" y="75"/>
                </a:cubicBezTo>
                <a:cubicBezTo>
                  <a:pt x="125" y="75"/>
                  <a:pt x="125" y="75"/>
                  <a:pt x="125" y="75"/>
                </a:cubicBezTo>
                <a:cubicBezTo>
                  <a:pt x="120" y="73"/>
                  <a:pt x="118" y="67"/>
                  <a:pt x="120" y="62"/>
                </a:cubicBezTo>
                <a:cubicBezTo>
                  <a:pt x="123" y="58"/>
                  <a:pt x="128" y="56"/>
                  <a:pt x="133" y="58"/>
                </a:cubicBezTo>
                <a:cubicBezTo>
                  <a:pt x="137" y="60"/>
                  <a:pt x="140" y="66"/>
                  <a:pt x="137" y="70"/>
                </a:cubicBezTo>
                <a:cubicBezTo>
                  <a:pt x="136" y="74"/>
                  <a:pt x="133" y="76"/>
                  <a:pt x="129" y="76"/>
                </a:cubicBezTo>
                <a:close/>
                <a:moveTo>
                  <a:pt x="90" y="57"/>
                </a:moveTo>
                <a:cubicBezTo>
                  <a:pt x="88" y="57"/>
                  <a:pt x="87" y="57"/>
                  <a:pt x="86" y="56"/>
                </a:cubicBezTo>
                <a:cubicBezTo>
                  <a:pt x="85" y="56"/>
                  <a:pt x="85" y="56"/>
                  <a:pt x="85" y="56"/>
                </a:cubicBezTo>
                <a:cubicBezTo>
                  <a:pt x="81" y="54"/>
                  <a:pt x="79" y="49"/>
                  <a:pt x="81" y="44"/>
                </a:cubicBezTo>
                <a:cubicBezTo>
                  <a:pt x="83" y="39"/>
                  <a:pt x="89" y="37"/>
                  <a:pt x="93" y="40"/>
                </a:cubicBezTo>
                <a:cubicBezTo>
                  <a:pt x="98" y="42"/>
                  <a:pt x="100" y="47"/>
                  <a:pt x="98" y="52"/>
                </a:cubicBezTo>
                <a:cubicBezTo>
                  <a:pt x="96" y="55"/>
                  <a:pt x="93" y="57"/>
                  <a:pt x="90" y="57"/>
                </a:cubicBezTo>
                <a:close/>
                <a:moveTo>
                  <a:pt x="50" y="39"/>
                </a:moveTo>
                <a:cubicBezTo>
                  <a:pt x="49" y="39"/>
                  <a:pt x="48" y="39"/>
                  <a:pt x="46" y="38"/>
                </a:cubicBezTo>
                <a:cubicBezTo>
                  <a:pt x="46" y="38"/>
                  <a:pt x="46" y="38"/>
                  <a:pt x="46" y="38"/>
                </a:cubicBezTo>
                <a:cubicBezTo>
                  <a:pt x="41" y="36"/>
                  <a:pt x="39" y="30"/>
                  <a:pt x="42" y="25"/>
                </a:cubicBezTo>
                <a:cubicBezTo>
                  <a:pt x="44" y="21"/>
                  <a:pt x="49" y="19"/>
                  <a:pt x="54" y="21"/>
                </a:cubicBezTo>
                <a:cubicBezTo>
                  <a:pt x="58" y="23"/>
                  <a:pt x="61" y="29"/>
                  <a:pt x="58" y="33"/>
                </a:cubicBezTo>
                <a:cubicBezTo>
                  <a:pt x="57" y="37"/>
                  <a:pt x="54" y="39"/>
                  <a:pt x="50" y="39"/>
                </a:cubicBezTo>
                <a:close/>
                <a:moveTo>
                  <a:pt x="11" y="20"/>
                </a:moveTo>
                <a:cubicBezTo>
                  <a:pt x="10" y="20"/>
                  <a:pt x="8" y="20"/>
                  <a:pt x="7" y="20"/>
                </a:cubicBezTo>
                <a:cubicBezTo>
                  <a:pt x="7" y="19"/>
                  <a:pt x="7" y="19"/>
                  <a:pt x="7" y="19"/>
                </a:cubicBezTo>
                <a:cubicBezTo>
                  <a:pt x="2" y="17"/>
                  <a:pt x="0" y="12"/>
                  <a:pt x="2" y="7"/>
                </a:cubicBezTo>
                <a:cubicBezTo>
                  <a:pt x="4" y="2"/>
                  <a:pt x="10" y="0"/>
                  <a:pt x="14" y="3"/>
                </a:cubicBezTo>
                <a:cubicBezTo>
                  <a:pt x="19" y="5"/>
                  <a:pt x="21" y="10"/>
                  <a:pt x="19" y="15"/>
                </a:cubicBezTo>
                <a:cubicBezTo>
                  <a:pt x="17" y="18"/>
                  <a:pt x="14" y="20"/>
                  <a:pt x="11" y="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7" name="Freeform 37">
            <a:extLst>
              <a:ext uri="{FF2B5EF4-FFF2-40B4-BE49-F238E27FC236}">
                <a16:creationId xmlns:a16="http://schemas.microsoft.com/office/drawing/2014/main" id="{7E85DC57-C63E-C789-BCDE-B769BC81A02B}"/>
              </a:ext>
            </a:extLst>
          </p:cNvPr>
          <p:cNvSpPr>
            <a:spLocks noEditPoints="1"/>
          </p:cNvSpPr>
          <p:nvPr/>
        </p:nvSpPr>
        <p:spPr bwMode="auto">
          <a:xfrm>
            <a:off x="4863047" y="3707350"/>
            <a:ext cx="649770" cy="330439"/>
          </a:xfrm>
          <a:custGeom>
            <a:avLst/>
            <a:gdLst>
              <a:gd name="T0" fmla="*/ 11 w 335"/>
              <a:gd name="T1" fmla="*/ 170 h 170"/>
              <a:gd name="T2" fmla="*/ 2 w 335"/>
              <a:gd name="T3" fmla="*/ 165 h 170"/>
              <a:gd name="T4" fmla="*/ 7 w 335"/>
              <a:gd name="T5" fmla="*/ 153 h 170"/>
              <a:gd name="T6" fmla="*/ 19 w 335"/>
              <a:gd name="T7" fmla="*/ 157 h 170"/>
              <a:gd name="T8" fmla="*/ 15 w 335"/>
              <a:gd name="T9" fmla="*/ 169 h 170"/>
              <a:gd name="T10" fmla="*/ 15 w 335"/>
              <a:gd name="T11" fmla="*/ 169 h 170"/>
              <a:gd name="T12" fmla="*/ 11 w 335"/>
              <a:gd name="T13" fmla="*/ 170 h 170"/>
              <a:gd name="T14" fmla="*/ 50 w 335"/>
              <a:gd name="T15" fmla="*/ 151 h 170"/>
              <a:gd name="T16" fmla="*/ 42 w 335"/>
              <a:gd name="T17" fmla="*/ 146 h 170"/>
              <a:gd name="T18" fmla="*/ 46 w 335"/>
              <a:gd name="T19" fmla="*/ 134 h 170"/>
              <a:gd name="T20" fmla="*/ 58 w 335"/>
              <a:gd name="T21" fmla="*/ 138 h 170"/>
              <a:gd name="T22" fmla="*/ 54 w 335"/>
              <a:gd name="T23" fmla="*/ 150 h 170"/>
              <a:gd name="T24" fmla="*/ 54 w 335"/>
              <a:gd name="T25" fmla="*/ 150 h 170"/>
              <a:gd name="T26" fmla="*/ 50 w 335"/>
              <a:gd name="T27" fmla="*/ 151 h 170"/>
              <a:gd name="T28" fmla="*/ 89 w 335"/>
              <a:gd name="T29" fmla="*/ 133 h 170"/>
              <a:gd name="T30" fmla="*/ 81 w 335"/>
              <a:gd name="T31" fmla="*/ 127 h 170"/>
              <a:gd name="T32" fmla="*/ 85 w 335"/>
              <a:gd name="T33" fmla="*/ 115 h 170"/>
              <a:gd name="T34" fmla="*/ 98 w 335"/>
              <a:gd name="T35" fmla="*/ 119 h 170"/>
              <a:gd name="T36" fmla="*/ 93 w 335"/>
              <a:gd name="T37" fmla="*/ 131 h 170"/>
              <a:gd name="T38" fmla="*/ 93 w 335"/>
              <a:gd name="T39" fmla="*/ 132 h 170"/>
              <a:gd name="T40" fmla="*/ 89 w 335"/>
              <a:gd name="T41" fmla="*/ 133 h 170"/>
              <a:gd name="T42" fmla="*/ 128 w 335"/>
              <a:gd name="T43" fmla="*/ 114 h 170"/>
              <a:gd name="T44" fmla="*/ 120 w 335"/>
              <a:gd name="T45" fmla="*/ 108 h 170"/>
              <a:gd name="T46" fmla="*/ 124 w 335"/>
              <a:gd name="T47" fmla="*/ 96 h 170"/>
              <a:gd name="T48" fmla="*/ 137 w 335"/>
              <a:gd name="T49" fmla="*/ 100 h 170"/>
              <a:gd name="T50" fmla="*/ 133 w 335"/>
              <a:gd name="T51" fmla="*/ 113 h 170"/>
              <a:gd name="T52" fmla="*/ 132 w 335"/>
              <a:gd name="T53" fmla="*/ 113 h 170"/>
              <a:gd name="T54" fmla="*/ 128 w 335"/>
              <a:gd name="T55" fmla="*/ 114 h 170"/>
              <a:gd name="T56" fmla="*/ 168 w 335"/>
              <a:gd name="T57" fmla="*/ 95 h 170"/>
              <a:gd name="T58" fmla="*/ 159 w 335"/>
              <a:gd name="T59" fmla="*/ 90 h 170"/>
              <a:gd name="T60" fmla="*/ 164 w 335"/>
              <a:gd name="T61" fmla="*/ 77 h 170"/>
              <a:gd name="T62" fmla="*/ 176 w 335"/>
              <a:gd name="T63" fmla="*/ 82 h 170"/>
              <a:gd name="T64" fmla="*/ 172 w 335"/>
              <a:gd name="T65" fmla="*/ 94 h 170"/>
              <a:gd name="T66" fmla="*/ 172 w 335"/>
              <a:gd name="T67" fmla="*/ 94 h 170"/>
              <a:gd name="T68" fmla="*/ 168 w 335"/>
              <a:gd name="T69" fmla="*/ 95 h 170"/>
              <a:gd name="T70" fmla="*/ 207 w 335"/>
              <a:gd name="T71" fmla="*/ 76 h 170"/>
              <a:gd name="T72" fmla="*/ 199 w 335"/>
              <a:gd name="T73" fmla="*/ 71 h 170"/>
              <a:gd name="T74" fmla="*/ 203 w 335"/>
              <a:gd name="T75" fmla="*/ 58 h 170"/>
              <a:gd name="T76" fmla="*/ 215 w 335"/>
              <a:gd name="T77" fmla="*/ 63 h 170"/>
              <a:gd name="T78" fmla="*/ 211 w 335"/>
              <a:gd name="T79" fmla="*/ 75 h 170"/>
              <a:gd name="T80" fmla="*/ 211 w 335"/>
              <a:gd name="T81" fmla="*/ 75 h 170"/>
              <a:gd name="T82" fmla="*/ 207 w 335"/>
              <a:gd name="T83" fmla="*/ 76 h 170"/>
              <a:gd name="T84" fmla="*/ 246 w 335"/>
              <a:gd name="T85" fmla="*/ 57 h 170"/>
              <a:gd name="T86" fmla="*/ 238 w 335"/>
              <a:gd name="T87" fmla="*/ 52 h 170"/>
              <a:gd name="T88" fmla="*/ 242 w 335"/>
              <a:gd name="T89" fmla="*/ 40 h 170"/>
              <a:gd name="T90" fmla="*/ 255 w 335"/>
              <a:gd name="T91" fmla="*/ 44 h 170"/>
              <a:gd name="T92" fmla="*/ 251 w 335"/>
              <a:gd name="T93" fmla="*/ 56 h 170"/>
              <a:gd name="T94" fmla="*/ 250 w 335"/>
              <a:gd name="T95" fmla="*/ 56 h 170"/>
              <a:gd name="T96" fmla="*/ 246 w 335"/>
              <a:gd name="T97" fmla="*/ 57 h 170"/>
              <a:gd name="T98" fmla="*/ 285 w 335"/>
              <a:gd name="T99" fmla="*/ 38 h 170"/>
              <a:gd name="T100" fmla="*/ 277 w 335"/>
              <a:gd name="T101" fmla="*/ 33 h 170"/>
              <a:gd name="T102" fmla="*/ 281 w 335"/>
              <a:gd name="T103" fmla="*/ 21 h 170"/>
              <a:gd name="T104" fmla="*/ 294 w 335"/>
              <a:gd name="T105" fmla="*/ 25 h 170"/>
              <a:gd name="T106" fmla="*/ 290 w 335"/>
              <a:gd name="T107" fmla="*/ 37 h 170"/>
              <a:gd name="T108" fmla="*/ 289 w 335"/>
              <a:gd name="T109" fmla="*/ 37 h 170"/>
              <a:gd name="T110" fmla="*/ 285 w 335"/>
              <a:gd name="T111" fmla="*/ 38 h 170"/>
              <a:gd name="T112" fmla="*/ 325 w 335"/>
              <a:gd name="T113" fmla="*/ 19 h 170"/>
              <a:gd name="T114" fmla="*/ 316 w 335"/>
              <a:gd name="T115" fmla="*/ 14 h 170"/>
              <a:gd name="T116" fmla="*/ 321 w 335"/>
              <a:gd name="T117" fmla="*/ 2 h 170"/>
              <a:gd name="T118" fmla="*/ 333 w 335"/>
              <a:gd name="T119" fmla="*/ 6 h 170"/>
              <a:gd name="T120" fmla="*/ 329 w 335"/>
              <a:gd name="T121" fmla="*/ 18 h 170"/>
              <a:gd name="T122" fmla="*/ 329 w 335"/>
              <a:gd name="T123" fmla="*/ 19 h 170"/>
              <a:gd name="T124" fmla="*/ 325 w 335"/>
              <a:gd name="T125" fmla="*/ 1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 h="170">
                <a:moveTo>
                  <a:pt x="11" y="170"/>
                </a:moveTo>
                <a:cubicBezTo>
                  <a:pt x="7" y="170"/>
                  <a:pt x="4" y="168"/>
                  <a:pt x="2" y="165"/>
                </a:cubicBezTo>
                <a:cubicBezTo>
                  <a:pt x="0" y="161"/>
                  <a:pt x="2" y="155"/>
                  <a:pt x="7" y="153"/>
                </a:cubicBezTo>
                <a:cubicBezTo>
                  <a:pt x="11" y="150"/>
                  <a:pt x="17" y="152"/>
                  <a:pt x="19" y="157"/>
                </a:cubicBezTo>
                <a:cubicBezTo>
                  <a:pt x="21" y="161"/>
                  <a:pt x="20" y="167"/>
                  <a:pt x="15" y="169"/>
                </a:cubicBezTo>
                <a:cubicBezTo>
                  <a:pt x="15" y="169"/>
                  <a:pt x="15" y="169"/>
                  <a:pt x="15" y="169"/>
                </a:cubicBezTo>
                <a:cubicBezTo>
                  <a:pt x="13" y="170"/>
                  <a:pt x="12" y="170"/>
                  <a:pt x="11" y="170"/>
                </a:cubicBezTo>
                <a:close/>
                <a:moveTo>
                  <a:pt x="50" y="151"/>
                </a:moveTo>
                <a:cubicBezTo>
                  <a:pt x="46" y="151"/>
                  <a:pt x="43" y="149"/>
                  <a:pt x="42" y="146"/>
                </a:cubicBezTo>
                <a:cubicBezTo>
                  <a:pt x="39" y="142"/>
                  <a:pt x="41" y="136"/>
                  <a:pt x="46" y="134"/>
                </a:cubicBezTo>
                <a:cubicBezTo>
                  <a:pt x="50" y="132"/>
                  <a:pt x="56" y="133"/>
                  <a:pt x="58" y="138"/>
                </a:cubicBezTo>
                <a:cubicBezTo>
                  <a:pt x="61" y="143"/>
                  <a:pt x="59" y="148"/>
                  <a:pt x="54" y="150"/>
                </a:cubicBezTo>
                <a:cubicBezTo>
                  <a:pt x="54" y="150"/>
                  <a:pt x="54" y="150"/>
                  <a:pt x="54" y="150"/>
                </a:cubicBezTo>
                <a:cubicBezTo>
                  <a:pt x="53" y="151"/>
                  <a:pt x="51" y="151"/>
                  <a:pt x="50" y="151"/>
                </a:cubicBezTo>
                <a:close/>
                <a:moveTo>
                  <a:pt x="89" y="133"/>
                </a:moveTo>
                <a:cubicBezTo>
                  <a:pt x="86" y="133"/>
                  <a:pt x="82" y="131"/>
                  <a:pt x="81" y="127"/>
                </a:cubicBezTo>
                <a:cubicBezTo>
                  <a:pt x="79" y="123"/>
                  <a:pt x="81" y="117"/>
                  <a:pt x="85" y="115"/>
                </a:cubicBezTo>
                <a:cubicBezTo>
                  <a:pt x="90" y="113"/>
                  <a:pt x="95" y="115"/>
                  <a:pt x="98" y="119"/>
                </a:cubicBezTo>
                <a:cubicBezTo>
                  <a:pt x="100" y="124"/>
                  <a:pt x="98" y="129"/>
                  <a:pt x="93" y="131"/>
                </a:cubicBezTo>
                <a:cubicBezTo>
                  <a:pt x="93" y="132"/>
                  <a:pt x="93" y="132"/>
                  <a:pt x="93" y="132"/>
                </a:cubicBezTo>
                <a:cubicBezTo>
                  <a:pt x="92" y="132"/>
                  <a:pt x="90" y="133"/>
                  <a:pt x="89" y="133"/>
                </a:cubicBezTo>
                <a:close/>
                <a:moveTo>
                  <a:pt x="128" y="114"/>
                </a:moveTo>
                <a:cubicBezTo>
                  <a:pt x="125" y="114"/>
                  <a:pt x="122" y="112"/>
                  <a:pt x="120" y="108"/>
                </a:cubicBezTo>
                <a:cubicBezTo>
                  <a:pt x="118" y="104"/>
                  <a:pt x="120" y="98"/>
                  <a:pt x="124" y="96"/>
                </a:cubicBezTo>
                <a:cubicBezTo>
                  <a:pt x="129" y="94"/>
                  <a:pt x="135" y="96"/>
                  <a:pt x="137" y="100"/>
                </a:cubicBezTo>
                <a:cubicBezTo>
                  <a:pt x="139" y="105"/>
                  <a:pt x="137" y="110"/>
                  <a:pt x="133" y="113"/>
                </a:cubicBezTo>
                <a:cubicBezTo>
                  <a:pt x="132" y="113"/>
                  <a:pt x="132" y="113"/>
                  <a:pt x="132" y="113"/>
                </a:cubicBezTo>
                <a:cubicBezTo>
                  <a:pt x="131" y="113"/>
                  <a:pt x="130" y="114"/>
                  <a:pt x="128" y="114"/>
                </a:cubicBezTo>
                <a:close/>
                <a:moveTo>
                  <a:pt x="168" y="95"/>
                </a:moveTo>
                <a:cubicBezTo>
                  <a:pt x="164" y="95"/>
                  <a:pt x="161" y="93"/>
                  <a:pt x="159" y="90"/>
                </a:cubicBezTo>
                <a:cubicBezTo>
                  <a:pt x="157" y="85"/>
                  <a:pt x="159" y="79"/>
                  <a:pt x="164" y="77"/>
                </a:cubicBezTo>
                <a:cubicBezTo>
                  <a:pt x="168" y="75"/>
                  <a:pt x="174" y="77"/>
                  <a:pt x="176" y="82"/>
                </a:cubicBezTo>
                <a:cubicBezTo>
                  <a:pt x="178" y="86"/>
                  <a:pt x="177" y="92"/>
                  <a:pt x="172" y="94"/>
                </a:cubicBezTo>
                <a:cubicBezTo>
                  <a:pt x="172" y="94"/>
                  <a:pt x="172" y="94"/>
                  <a:pt x="172" y="94"/>
                </a:cubicBezTo>
                <a:cubicBezTo>
                  <a:pt x="170" y="95"/>
                  <a:pt x="169" y="95"/>
                  <a:pt x="168" y="95"/>
                </a:cubicBezTo>
                <a:close/>
                <a:moveTo>
                  <a:pt x="207" y="76"/>
                </a:moveTo>
                <a:cubicBezTo>
                  <a:pt x="203" y="76"/>
                  <a:pt x="200" y="74"/>
                  <a:pt x="199" y="71"/>
                </a:cubicBezTo>
                <a:cubicBezTo>
                  <a:pt x="196" y="66"/>
                  <a:pt x="198" y="61"/>
                  <a:pt x="203" y="58"/>
                </a:cubicBezTo>
                <a:cubicBezTo>
                  <a:pt x="208" y="56"/>
                  <a:pt x="213" y="58"/>
                  <a:pt x="215" y="63"/>
                </a:cubicBezTo>
                <a:cubicBezTo>
                  <a:pt x="218" y="67"/>
                  <a:pt x="216" y="73"/>
                  <a:pt x="211" y="75"/>
                </a:cubicBezTo>
                <a:cubicBezTo>
                  <a:pt x="211" y="75"/>
                  <a:pt x="211" y="75"/>
                  <a:pt x="211" y="75"/>
                </a:cubicBezTo>
                <a:cubicBezTo>
                  <a:pt x="210" y="76"/>
                  <a:pt x="208" y="76"/>
                  <a:pt x="207" y="76"/>
                </a:cubicBezTo>
                <a:close/>
                <a:moveTo>
                  <a:pt x="246" y="57"/>
                </a:moveTo>
                <a:cubicBezTo>
                  <a:pt x="243" y="57"/>
                  <a:pt x="239" y="55"/>
                  <a:pt x="238" y="52"/>
                </a:cubicBezTo>
                <a:cubicBezTo>
                  <a:pt x="236" y="47"/>
                  <a:pt x="238" y="42"/>
                  <a:pt x="242" y="40"/>
                </a:cubicBezTo>
                <a:cubicBezTo>
                  <a:pt x="247" y="37"/>
                  <a:pt x="253" y="39"/>
                  <a:pt x="255" y="44"/>
                </a:cubicBezTo>
                <a:cubicBezTo>
                  <a:pt x="257" y="48"/>
                  <a:pt x="255" y="54"/>
                  <a:pt x="251" y="56"/>
                </a:cubicBezTo>
                <a:cubicBezTo>
                  <a:pt x="250" y="56"/>
                  <a:pt x="250" y="56"/>
                  <a:pt x="250" y="56"/>
                </a:cubicBezTo>
                <a:cubicBezTo>
                  <a:pt x="249" y="57"/>
                  <a:pt x="247" y="57"/>
                  <a:pt x="246" y="57"/>
                </a:cubicBezTo>
                <a:close/>
                <a:moveTo>
                  <a:pt x="285" y="38"/>
                </a:moveTo>
                <a:cubicBezTo>
                  <a:pt x="282" y="38"/>
                  <a:pt x="279" y="36"/>
                  <a:pt x="277" y="33"/>
                </a:cubicBezTo>
                <a:cubicBezTo>
                  <a:pt x="275" y="28"/>
                  <a:pt x="277" y="23"/>
                  <a:pt x="281" y="21"/>
                </a:cubicBezTo>
                <a:cubicBezTo>
                  <a:pt x="286" y="19"/>
                  <a:pt x="292" y="20"/>
                  <a:pt x="294" y="25"/>
                </a:cubicBezTo>
                <a:cubicBezTo>
                  <a:pt x="296" y="30"/>
                  <a:pt x="294" y="35"/>
                  <a:pt x="290" y="37"/>
                </a:cubicBezTo>
                <a:cubicBezTo>
                  <a:pt x="289" y="37"/>
                  <a:pt x="289" y="37"/>
                  <a:pt x="289" y="37"/>
                </a:cubicBezTo>
                <a:cubicBezTo>
                  <a:pt x="288" y="38"/>
                  <a:pt x="287" y="38"/>
                  <a:pt x="285" y="38"/>
                </a:cubicBezTo>
                <a:close/>
                <a:moveTo>
                  <a:pt x="325" y="19"/>
                </a:moveTo>
                <a:cubicBezTo>
                  <a:pt x="321" y="19"/>
                  <a:pt x="318" y="17"/>
                  <a:pt x="316" y="14"/>
                </a:cubicBezTo>
                <a:cubicBezTo>
                  <a:pt x="314" y="10"/>
                  <a:pt x="316" y="4"/>
                  <a:pt x="321" y="2"/>
                </a:cubicBezTo>
                <a:cubicBezTo>
                  <a:pt x="325" y="0"/>
                  <a:pt x="331" y="2"/>
                  <a:pt x="333" y="6"/>
                </a:cubicBezTo>
                <a:cubicBezTo>
                  <a:pt x="335" y="11"/>
                  <a:pt x="334" y="16"/>
                  <a:pt x="329" y="18"/>
                </a:cubicBezTo>
                <a:cubicBezTo>
                  <a:pt x="329" y="19"/>
                  <a:pt x="329" y="19"/>
                  <a:pt x="329" y="19"/>
                </a:cubicBezTo>
                <a:cubicBezTo>
                  <a:pt x="327" y="19"/>
                  <a:pt x="326" y="19"/>
                  <a:pt x="325" y="19"/>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8" name="Freeform 38">
            <a:extLst>
              <a:ext uri="{FF2B5EF4-FFF2-40B4-BE49-F238E27FC236}">
                <a16:creationId xmlns:a16="http://schemas.microsoft.com/office/drawing/2014/main" id="{7C11B444-9903-FB61-44B0-2A5B9486D9A1}"/>
              </a:ext>
            </a:extLst>
          </p:cNvPr>
          <p:cNvSpPr>
            <a:spLocks noEditPoints="1"/>
          </p:cNvSpPr>
          <p:nvPr/>
        </p:nvSpPr>
        <p:spPr bwMode="auto">
          <a:xfrm>
            <a:off x="5444786" y="4122481"/>
            <a:ext cx="408189" cy="606730"/>
          </a:xfrm>
          <a:custGeom>
            <a:avLst/>
            <a:gdLst>
              <a:gd name="T0" fmla="*/ 2 w 210"/>
              <a:gd name="T1" fmla="*/ 298 h 312"/>
              <a:gd name="T2" fmla="*/ 10 w 210"/>
              <a:gd name="T3" fmla="*/ 312 h 312"/>
              <a:gd name="T4" fmla="*/ 18 w 210"/>
              <a:gd name="T5" fmla="*/ 307 h 312"/>
              <a:gd name="T6" fmla="*/ 11 w 210"/>
              <a:gd name="T7" fmla="*/ 293 h 312"/>
              <a:gd name="T8" fmla="*/ 26 w 210"/>
              <a:gd name="T9" fmla="*/ 261 h 312"/>
              <a:gd name="T10" fmla="*/ 34 w 210"/>
              <a:gd name="T11" fmla="*/ 275 h 312"/>
              <a:gd name="T12" fmla="*/ 42 w 210"/>
              <a:gd name="T13" fmla="*/ 271 h 312"/>
              <a:gd name="T14" fmla="*/ 34 w 210"/>
              <a:gd name="T15" fmla="*/ 257 h 312"/>
              <a:gd name="T16" fmla="*/ 50 w 210"/>
              <a:gd name="T17" fmla="*/ 224 h 312"/>
              <a:gd name="T18" fmla="*/ 57 w 210"/>
              <a:gd name="T19" fmla="*/ 239 h 312"/>
              <a:gd name="T20" fmla="*/ 65 w 210"/>
              <a:gd name="T21" fmla="*/ 234 h 312"/>
              <a:gd name="T22" fmla="*/ 58 w 210"/>
              <a:gd name="T23" fmla="*/ 220 h 312"/>
              <a:gd name="T24" fmla="*/ 73 w 210"/>
              <a:gd name="T25" fmla="*/ 188 h 312"/>
              <a:gd name="T26" fmla="*/ 81 w 210"/>
              <a:gd name="T27" fmla="*/ 202 h 312"/>
              <a:gd name="T28" fmla="*/ 89 w 210"/>
              <a:gd name="T29" fmla="*/ 197 h 312"/>
              <a:gd name="T30" fmla="*/ 81 w 210"/>
              <a:gd name="T31" fmla="*/ 183 h 312"/>
              <a:gd name="T32" fmla="*/ 97 w 210"/>
              <a:gd name="T33" fmla="*/ 151 h 312"/>
              <a:gd name="T34" fmla="*/ 105 w 210"/>
              <a:gd name="T35" fmla="*/ 165 h 312"/>
              <a:gd name="T36" fmla="*/ 113 w 210"/>
              <a:gd name="T37" fmla="*/ 161 h 312"/>
              <a:gd name="T38" fmla="*/ 105 w 210"/>
              <a:gd name="T39" fmla="*/ 147 h 312"/>
              <a:gd name="T40" fmla="*/ 121 w 210"/>
              <a:gd name="T41" fmla="*/ 115 h 312"/>
              <a:gd name="T42" fmla="*/ 128 w 210"/>
              <a:gd name="T43" fmla="*/ 129 h 312"/>
              <a:gd name="T44" fmla="*/ 136 w 210"/>
              <a:gd name="T45" fmla="*/ 124 h 312"/>
              <a:gd name="T46" fmla="*/ 129 w 210"/>
              <a:gd name="T47" fmla="*/ 110 h 312"/>
              <a:gd name="T48" fmla="*/ 144 w 210"/>
              <a:gd name="T49" fmla="*/ 78 h 312"/>
              <a:gd name="T50" fmla="*/ 152 w 210"/>
              <a:gd name="T51" fmla="*/ 92 h 312"/>
              <a:gd name="T52" fmla="*/ 160 w 210"/>
              <a:gd name="T53" fmla="*/ 88 h 312"/>
              <a:gd name="T54" fmla="*/ 152 w 210"/>
              <a:gd name="T55" fmla="*/ 74 h 312"/>
              <a:gd name="T56" fmla="*/ 168 w 210"/>
              <a:gd name="T57" fmla="*/ 41 h 312"/>
              <a:gd name="T58" fmla="*/ 176 w 210"/>
              <a:gd name="T59" fmla="*/ 56 h 312"/>
              <a:gd name="T60" fmla="*/ 184 w 210"/>
              <a:gd name="T61" fmla="*/ 51 h 312"/>
              <a:gd name="T62" fmla="*/ 176 w 210"/>
              <a:gd name="T63" fmla="*/ 37 h 312"/>
              <a:gd name="T64" fmla="*/ 191 w 210"/>
              <a:gd name="T65" fmla="*/ 5 h 312"/>
              <a:gd name="T66" fmla="*/ 199 w 210"/>
              <a:gd name="T67" fmla="*/ 19 h 312"/>
              <a:gd name="T68" fmla="*/ 207 w 210"/>
              <a:gd name="T69" fmla="*/ 14 h 312"/>
              <a:gd name="T70" fmla="*/ 199 w 210"/>
              <a:gd name="T71"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312">
                <a:moveTo>
                  <a:pt x="11" y="293"/>
                </a:moveTo>
                <a:cubicBezTo>
                  <a:pt x="7" y="293"/>
                  <a:pt x="4" y="295"/>
                  <a:pt x="2" y="298"/>
                </a:cubicBezTo>
                <a:cubicBezTo>
                  <a:pt x="0" y="302"/>
                  <a:pt x="1" y="308"/>
                  <a:pt x="5" y="310"/>
                </a:cubicBezTo>
                <a:cubicBezTo>
                  <a:pt x="7" y="311"/>
                  <a:pt x="9" y="312"/>
                  <a:pt x="10" y="312"/>
                </a:cubicBezTo>
                <a:cubicBezTo>
                  <a:pt x="13" y="312"/>
                  <a:pt x="16" y="310"/>
                  <a:pt x="18" y="308"/>
                </a:cubicBezTo>
                <a:cubicBezTo>
                  <a:pt x="18" y="307"/>
                  <a:pt x="18" y="307"/>
                  <a:pt x="18" y="307"/>
                </a:cubicBezTo>
                <a:cubicBezTo>
                  <a:pt x="21" y="303"/>
                  <a:pt x="20" y="297"/>
                  <a:pt x="15" y="295"/>
                </a:cubicBezTo>
                <a:cubicBezTo>
                  <a:pt x="14" y="294"/>
                  <a:pt x="12" y="293"/>
                  <a:pt x="11" y="293"/>
                </a:cubicBezTo>
                <a:moveTo>
                  <a:pt x="34" y="257"/>
                </a:moveTo>
                <a:cubicBezTo>
                  <a:pt x="31" y="257"/>
                  <a:pt x="28" y="258"/>
                  <a:pt x="26" y="261"/>
                </a:cubicBezTo>
                <a:cubicBezTo>
                  <a:pt x="23" y="265"/>
                  <a:pt x="25" y="271"/>
                  <a:pt x="29" y="274"/>
                </a:cubicBezTo>
                <a:cubicBezTo>
                  <a:pt x="30" y="275"/>
                  <a:pt x="32" y="275"/>
                  <a:pt x="34" y="275"/>
                </a:cubicBezTo>
                <a:cubicBezTo>
                  <a:pt x="37" y="275"/>
                  <a:pt x="40" y="274"/>
                  <a:pt x="42" y="271"/>
                </a:cubicBezTo>
                <a:cubicBezTo>
                  <a:pt x="42" y="271"/>
                  <a:pt x="42" y="271"/>
                  <a:pt x="42" y="271"/>
                </a:cubicBezTo>
                <a:cubicBezTo>
                  <a:pt x="45" y="266"/>
                  <a:pt x="43" y="261"/>
                  <a:pt x="39" y="258"/>
                </a:cubicBezTo>
                <a:cubicBezTo>
                  <a:pt x="37" y="257"/>
                  <a:pt x="36" y="257"/>
                  <a:pt x="34" y="257"/>
                </a:cubicBezTo>
                <a:moveTo>
                  <a:pt x="58" y="220"/>
                </a:moveTo>
                <a:cubicBezTo>
                  <a:pt x="55" y="220"/>
                  <a:pt x="52" y="222"/>
                  <a:pt x="50" y="224"/>
                </a:cubicBezTo>
                <a:cubicBezTo>
                  <a:pt x="47" y="229"/>
                  <a:pt x="48" y="234"/>
                  <a:pt x="52" y="237"/>
                </a:cubicBezTo>
                <a:cubicBezTo>
                  <a:pt x="54" y="238"/>
                  <a:pt x="56" y="239"/>
                  <a:pt x="57" y="239"/>
                </a:cubicBezTo>
                <a:cubicBezTo>
                  <a:pt x="60" y="239"/>
                  <a:pt x="63" y="237"/>
                  <a:pt x="65" y="234"/>
                </a:cubicBezTo>
                <a:cubicBezTo>
                  <a:pt x="65" y="234"/>
                  <a:pt x="65" y="234"/>
                  <a:pt x="65" y="234"/>
                </a:cubicBezTo>
                <a:cubicBezTo>
                  <a:pt x="68" y="230"/>
                  <a:pt x="67" y="224"/>
                  <a:pt x="63" y="221"/>
                </a:cubicBezTo>
                <a:cubicBezTo>
                  <a:pt x="61" y="220"/>
                  <a:pt x="59" y="220"/>
                  <a:pt x="58" y="220"/>
                </a:cubicBezTo>
                <a:moveTo>
                  <a:pt x="81" y="183"/>
                </a:moveTo>
                <a:cubicBezTo>
                  <a:pt x="78" y="183"/>
                  <a:pt x="75" y="185"/>
                  <a:pt x="73" y="188"/>
                </a:cubicBezTo>
                <a:cubicBezTo>
                  <a:pt x="71" y="192"/>
                  <a:pt x="72" y="198"/>
                  <a:pt x="76" y="201"/>
                </a:cubicBezTo>
                <a:cubicBezTo>
                  <a:pt x="78" y="202"/>
                  <a:pt x="79" y="202"/>
                  <a:pt x="81" y="202"/>
                </a:cubicBezTo>
                <a:cubicBezTo>
                  <a:pt x="84" y="202"/>
                  <a:pt x="87" y="201"/>
                  <a:pt x="89" y="198"/>
                </a:cubicBezTo>
                <a:cubicBezTo>
                  <a:pt x="89" y="197"/>
                  <a:pt x="89" y="197"/>
                  <a:pt x="89" y="197"/>
                </a:cubicBezTo>
                <a:cubicBezTo>
                  <a:pt x="92" y="193"/>
                  <a:pt x="90" y="188"/>
                  <a:pt x="86" y="185"/>
                </a:cubicBezTo>
                <a:cubicBezTo>
                  <a:pt x="85" y="184"/>
                  <a:pt x="83" y="183"/>
                  <a:pt x="81" y="183"/>
                </a:cubicBezTo>
                <a:moveTo>
                  <a:pt x="105" y="147"/>
                </a:moveTo>
                <a:cubicBezTo>
                  <a:pt x="102" y="147"/>
                  <a:pt x="99" y="148"/>
                  <a:pt x="97" y="151"/>
                </a:cubicBezTo>
                <a:cubicBezTo>
                  <a:pt x="94" y="155"/>
                  <a:pt x="95" y="161"/>
                  <a:pt x="100" y="164"/>
                </a:cubicBezTo>
                <a:cubicBezTo>
                  <a:pt x="101" y="165"/>
                  <a:pt x="103" y="165"/>
                  <a:pt x="105" y="165"/>
                </a:cubicBezTo>
                <a:cubicBezTo>
                  <a:pt x="108" y="165"/>
                  <a:pt x="111" y="164"/>
                  <a:pt x="112" y="161"/>
                </a:cubicBezTo>
                <a:cubicBezTo>
                  <a:pt x="113" y="161"/>
                  <a:pt x="113" y="161"/>
                  <a:pt x="113" y="161"/>
                </a:cubicBezTo>
                <a:cubicBezTo>
                  <a:pt x="115" y="157"/>
                  <a:pt x="114" y="151"/>
                  <a:pt x="110" y="148"/>
                </a:cubicBezTo>
                <a:cubicBezTo>
                  <a:pt x="108" y="147"/>
                  <a:pt x="107" y="147"/>
                  <a:pt x="105" y="147"/>
                </a:cubicBezTo>
                <a:moveTo>
                  <a:pt x="129" y="110"/>
                </a:moveTo>
                <a:cubicBezTo>
                  <a:pt x="125" y="110"/>
                  <a:pt x="122" y="112"/>
                  <a:pt x="121" y="115"/>
                </a:cubicBezTo>
                <a:cubicBezTo>
                  <a:pt x="118" y="119"/>
                  <a:pt x="119" y="125"/>
                  <a:pt x="123" y="127"/>
                </a:cubicBezTo>
                <a:cubicBezTo>
                  <a:pt x="125" y="128"/>
                  <a:pt x="127" y="129"/>
                  <a:pt x="128" y="129"/>
                </a:cubicBezTo>
                <a:cubicBezTo>
                  <a:pt x="131" y="129"/>
                  <a:pt x="134" y="127"/>
                  <a:pt x="136" y="125"/>
                </a:cubicBezTo>
                <a:cubicBezTo>
                  <a:pt x="136" y="124"/>
                  <a:pt x="136" y="124"/>
                  <a:pt x="136" y="124"/>
                </a:cubicBezTo>
                <a:cubicBezTo>
                  <a:pt x="139" y="120"/>
                  <a:pt x="138" y="114"/>
                  <a:pt x="133" y="112"/>
                </a:cubicBezTo>
                <a:cubicBezTo>
                  <a:pt x="132" y="111"/>
                  <a:pt x="130" y="110"/>
                  <a:pt x="129" y="110"/>
                </a:cubicBezTo>
                <a:moveTo>
                  <a:pt x="152" y="74"/>
                </a:moveTo>
                <a:cubicBezTo>
                  <a:pt x="149" y="74"/>
                  <a:pt x="146" y="75"/>
                  <a:pt x="144" y="78"/>
                </a:cubicBezTo>
                <a:cubicBezTo>
                  <a:pt x="141" y="82"/>
                  <a:pt x="143" y="88"/>
                  <a:pt x="147" y="91"/>
                </a:cubicBezTo>
                <a:cubicBezTo>
                  <a:pt x="148" y="92"/>
                  <a:pt x="150" y="92"/>
                  <a:pt x="152" y="92"/>
                </a:cubicBezTo>
                <a:cubicBezTo>
                  <a:pt x="155" y="92"/>
                  <a:pt x="158" y="91"/>
                  <a:pt x="160" y="88"/>
                </a:cubicBezTo>
                <a:cubicBezTo>
                  <a:pt x="160" y="88"/>
                  <a:pt x="160" y="88"/>
                  <a:pt x="160" y="88"/>
                </a:cubicBezTo>
                <a:cubicBezTo>
                  <a:pt x="163" y="83"/>
                  <a:pt x="161" y="78"/>
                  <a:pt x="157" y="75"/>
                </a:cubicBezTo>
                <a:cubicBezTo>
                  <a:pt x="156" y="74"/>
                  <a:pt x="154" y="74"/>
                  <a:pt x="152" y="74"/>
                </a:cubicBezTo>
                <a:moveTo>
                  <a:pt x="176" y="37"/>
                </a:moveTo>
                <a:cubicBezTo>
                  <a:pt x="173" y="37"/>
                  <a:pt x="170" y="39"/>
                  <a:pt x="168" y="41"/>
                </a:cubicBezTo>
                <a:cubicBezTo>
                  <a:pt x="165" y="46"/>
                  <a:pt x="166" y="51"/>
                  <a:pt x="171" y="54"/>
                </a:cubicBezTo>
                <a:cubicBezTo>
                  <a:pt x="172" y="55"/>
                  <a:pt x="174" y="56"/>
                  <a:pt x="176" y="56"/>
                </a:cubicBezTo>
                <a:cubicBezTo>
                  <a:pt x="179" y="56"/>
                  <a:pt x="182" y="54"/>
                  <a:pt x="183" y="51"/>
                </a:cubicBezTo>
                <a:cubicBezTo>
                  <a:pt x="184" y="51"/>
                  <a:pt x="184" y="51"/>
                  <a:pt x="184" y="51"/>
                </a:cubicBezTo>
                <a:cubicBezTo>
                  <a:pt x="186" y="47"/>
                  <a:pt x="185" y="41"/>
                  <a:pt x="181" y="38"/>
                </a:cubicBezTo>
                <a:cubicBezTo>
                  <a:pt x="179" y="38"/>
                  <a:pt x="178" y="37"/>
                  <a:pt x="176" y="37"/>
                </a:cubicBezTo>
                <a:moveTo>
                  <a:pt x="199" y="0"/>
                </a:moveTo>
                <a:cubicBezTo>
                  <a:pt x="196" y="0"/>
                  <a:pt x="193" y="2"/>
                  <a:pt x="191" y="5"/>
                </a:cubicBezTo>
                <a:cubicBezTo>
                  <a:pt x="189" y="9"/>
                  <a:pt x="190" y="15"/>
                  <a:pt x="194" y="18"/>
                </a:cubicBezTo>
                <a:cubicBezTo>
                  <a:pt x="196" y="19"/>
                  <a:pt x="197" y="19"/>
                  <a:pt x="199" y="19"/>
                </a:cubicBezTo>
                <a:cubicBezTo>
                  <a:pt x="202" y="19"/>
                  <a:pt x="205" y="18"/>
                  <a:pt x="207" y="15"/>
                </a:cubicBezTo>
                <a:cubicBezTo>
                  <a:pt x="207" y="14"/>
                  <a:pt x="207" y="14"/>
                  <a:pt x="207" y="14"/>
                </a:cubicBezTo>
                <a:cubicBezTo>
                  <a:pt x="210" y="10"/>
                  <a:pt x="209" y="5"/>
                  <a:pt x="204" y="2"/>
                </a:cubicBezTo>
                <a:cubicBezTo>
                  <a:pt x="203" y="1"/>
                  <a:pt x="201" y="0"/>
                  <a:pt x="199"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9" name="Freeform 39">
            <a:extLst>
              <a:ext uri="{FF2B5EF4-FFF2-40B4-BE49-F238E27FC236}">
                <a16:creationId xmlns:a16="http://schemas.microsoft.com/office/drawing/2014/main" id="{96D05A31-4045-2206-96B9-2E41A9B6294C}"/>
              </a:ext>
            </a:extLst>
          </p:cNvPr>
          <p:cNvSpPr>
            <a:spLocks noEditPoints="1"/>
          </p:cNvSpPr>
          <p:nvPr/>
        </p:nvSpPr>
        <p:spPr bwMode="auto">
          <a:xfrm>
            <a:off x="6326418" y="4126646"/>
            <a:ext cx="404024" cy="610895"/>
          </a:xfrm>
          <a:custGeom>
            <a:avLst/>
            <a:gdLst>
              <a:gd name="T0" fmla="*/ 197 w 208"/>
              <a:gd name="T1" fmla="*/ 314 h 314"/>
              <a:gd name="T2" fmla="*/ 189 w 208"/>
              <a:gd name="T3" fmla="*/ 310 h 314"/>
              <a:gd name="T4" fmla="*/ 192 w 208"/>
              <a:gd name="T5" fmla="*/ 297 h 314"/>
              <a:gd name="T6" fmla="*/ 205 w 208"/>
              <a:gd name="T7" fmla="*/ 300 h 314"/>
              <a:gd name="T8" fmla="*/ 205 w 208"/>
              <a:gd name="T9" fmla="*/ 300 h 314"/>
              <a:gd name="T10" fmla="*/ 202 w 208"/>
              <a:gd name="T11" fmla="*/ 313 h 314"/>
              <a:gd name="T12" fmla="*/ 197 w 208"/>
              <a:gd name="T13" fmla="*/ 314 h 314"/>
              <a:gd name="T14" fmla="*/ 174 w 208"/>
              <a:gd name="T15" fmla="*/ 277 h 314"/>
              <a:gd name="T16" fmla="*/ 166 w 208"/>
              <a:gd name="T17" fmla="*/ 273 h 314"/>
              <a:gd name="T18" fmla="*/ 169 w 208"/>
              <a:gd name="T19" fmla="*/ 260 h 314"/>
              <a:gd name="T20" fmla="*/ 181 w 208"/>
              <a:gd name="T21" fmla="*/ 263 h 314"/>
              <a:gd name="T22" fmla="*/ 182 w 208"/>
              <a:gd name="T23" fmla="*/ 263 h 314"/>
              <a:gd name="T24" fmla="*/ 179 w 208"/>
              <a:gd name="T25" fmla="*/ 276 h 314"/>
              <a:gd name="T26" fmla="*/ 174 w 208"/>
              <a:gd name="T27" fmla="*/ 277 h 314"/>
              <a:gd name="T28" fmla="*/ 151 w 208"/>
              <a:gd name="T29" fmla="*/ 240 h 314"/>
              <a:gd name="T30" fmla="*/ 143 w 208"/>
              <a:gd name="T31" fmla="*/ 236 h 314"/>
              <a:gd name="T32" fmla="*/ 145 w 208"/>
              <a:gd name="T33" fmla="*/ 223 h 314"/>
              <a:gd name="T34" fmla="*/ 158 w 208"/>
              <a:gd name="T35" fmla="*/ 226 h 314"/>
              <a:gd name="T36" fmla="*/ 158 w 208"/>
              <a:gd name="T37" fmla="*/ 226 h 314"/>
              <a:gd name="T38" fmla="*/ 155 w 208"/>
              <a:gd name="T39" fmla="*/ 239 h 314"/>
              <a:gd name="T40" fmla="*/ 151 w 208"/>
              <a:gd name="T41" fmla="*/ 240 h 314"/>
              <a:gd name="T42" fmla="*/ 127 w 208"/>
              <a:gd name="T43" fmla="*/ 204 h 314"/>
              <a:gd name="T44" fmla="*/ 119 w 208"/>
              <a:gd name="T45" fmla="*/ 199 h 314"/>
              <a:gd name="T46" fmla="*/ 122 w 208"/>
              <a:gd name="T47" fmla="*/ 186 h 314"/>
              <a:gd name="T48" fmla="*/ 135 w 208"/>
              <a:gd name="T49" fmla="*/ 189 h 314"/>
              <a:gd name="T50" fmla="*/ 135 w 208"/>
              <a:gd name="T51" fmla="*/ 189 h 314"/>
              <a:gd name="T52" fmla="*/ 132 w 208"/>
              <a:gd name="T53" fmla="*/ 202 h 314"/>
              <a:gd name="T54" fmla="*/ 127 w 208"/>
              <a:gd name="T55" fmla="*/ 204 h 314"/>
              <a:gd name="T56" fmla="*/ 104 w 208"/>
              <a:gd name="T57" fmla="*/ 167 h 314"/>
              <a:gd name="T58" fmla="*/ 96 w 208"/>
              <a:gd name="T59" fmla="*/ 163 h 314"/>
              <a:gd name="T60" fmla="*/ 99 w 208"/>
              <a:gd name="T61" fmla="*/ 150 h 314"/>
              <a:gd name="T62" fmla="*/ 111 w 208"/>
              <a:gd name="T63" fmla="*/ 152 h 314"/>
              <a:gd name="T64" fmla="*/ 112 w 208"/>
              <a:gd name="T65" fmla="*/ 153 h 314"/>
              <a:gd name="T66" fmla="*/ 109 w 208"/>
              <a:gd name="T67" fmla="*/ 165 h 314"/>
              <a:gd name="T68" fmla="*/ 104 w 208"/>
              <a:gd name="T69" fmla="*/ 167 h 314"/>
              <a:gd name="T70" fmla="*/ 81 w 208"/>
              <a:gd name="T71" fmla="*/ 130 h 314"/>
              <a:gd name="T72" fmla="*/ 73 w 208"/>
              <a:gd name="T73" fmla="*/ 126 h 314"/>
              <a:gd name="T74" fmla="*/ 76 w 208"/>
              <a:gd name="T75" fmla="*/ 113 h 314"/>
              <a:gd name="T76" fmla="*/ 88 w 208"/>
              <a:gd name="T77" fmla="*/ 116 h 314"/>
              <a:gd name="T78" fmla="*/ 88 w 208"/>
              <a:gd name="T79" fmla="*/ 116 h 314"/>
              <a:gd name="T80" fmla="*/ 86 w 208"/>
              <a:gd name="T81" fmla="*/ 129 h 314"/>
              <a:gd name="T82" fmla="*/ 81 w 208"/>
              <a:gd name="T83" fmla="*/ 130 h 314"/>
              <a:gd name="T84" fmla="*/ 57 w 208"/>
              <a:gd name="T85" fmla="*/ 93 h 314"/>
              <a:gd name="T86" fmla="*/ 50 w 208"/>
              <a:gd name="T87" fmla="*/ 89 h 314"/>
              <a:gd name="T88" fmla="*/ 52 w 208"/>
              <a:gd name="T89" fmla="*/ 76 h 314"/>
              <a:gd name="T90" fmla="*/ 65 w 208"/>
              <a:gd name="T91" fmla="*/ 79 h 314"/>
              <a:gd name="T92" fmla="*/ 65 w 208"/>
              <a:gd name="T93" fmla="*/ 79 h 314"/>
              <a:gd name="T94" fmla="*/ 62 w 208"/>
              <a:gd name="T95" fmla="*/ 92 h 314"/>
              <a:gd name="T96" fmla="*/ 57 w 208"/>
              <a:gd name="T97" fmla="*/ 93 h 314"/>
              <a:gd name="T98" fmla="*/ 34 w 208"/>
              <a:gd name="T99" fmla="*/ 56 h 314"/>
              <a:gd name="T100" fmla="*/ 26 w 208"/>
              <a:gd name="T101" fmla="*/ 52 h 314"/>
              <a:gd name="T102" fmla="*/ 29 w 208"/>
              <a:gd name="T103" fmla="*/ 39 h 314"/>
              <a:gd name="T104" fmla="*/ 42 w 208"/>
              <a:gd name="T105" fmla="*/ 42 h 314"/>
              <a:gd name="T106" fmla="*/ 42 w 208"/>
              <a:gd name="T107" fmla="*/ 42 h 314"/>
              <a:gd name="T108" fmla="*/ 39 w 208"/>
              <a:gd name="T109" fmla="*/ 55 h 314"/>
              <a:gd name="T110" fmla="*/ 34 w 208"/>
              <a:gd name="T111" fmla="*/ 56 h 314"/>
              <a:gd name="T112" fmla="*/ 11 w 208"/>
              <a:gd name="T113" fmla="*/ 20 h 314"/>
              <a:gd name="T114" fmla="*/ 3 w 208"/>
              <a:gd name="T115" fmla="*/ 15 h 314"/>
              <a:gd name="T116" fmla="*/ 6 w 208"/>
              <a:gd name="T117" fmla="*/ 2 h 314"/>
              <a:gd name="T118" fmla="*/ 18 w 208"/>
              <a:gd name="T119" fmla="*/ 5 h 314"/>
              <a:gd name="T120" fmla="*/ 19 w 208"/>
              <a:gd name="T121" fmla="*/ 5 h 314"/>
              <a:gd name="T122" fmla="*/ 16 w 208"/>
              <a:gd name="T123" fmla="*/ 18 h 314"/>
              <a:gd name="T124" fmla="*/ 11 w 208"/>
              <a:gd name="T125" fmla="*/ 2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314">
                <a:moveTo>
                  <a:pt x="197" y="314"/>
                </a:moveTo>
                <a:cubicBezTo>
                  <a:pt x="194" y="314"/>
                  <a:pt x="191" y="312"/>
                  <a:pt x="189" y="310"/>
                </a:cubicBezTo>
                <a:cubicBezTo>
                  <a:pt x="187" y="305"/>
                  <a:pt x="188" y="299"/>
                  <a:pt x="192" y="297"/>
                </a:cubicBezTo>
                <a:cubicBezTo>
                  <a:pt x="196" y="294"/>
                  <a:pt x="202" y="295"/>
                  <a:pt x="205" y="300"/>
                </a:cubicBezTo>
                <a:cubicBezTo>
                  <a:pt x="205" y="300"/>
                  <a:pt x="205" y="300"/>
                  <a:pt x="205" y="300"/>
                </a:cubicBezTo>
                <a:cubicBezTo>
                  <a:pt x="208" y="304"/>
                  <a:pt x="206" y="310"/>
                  <a:pt x="202" y="313"/>
                </a:cubicBezTo>
                <a:cubicBezTo>
                  <a:pt x="200" y="314"/>
                  <a:pt x="199" y="314"/>
                  <a:pt x="197" y="314"/>
                </a:cubicBezTo>
                <a:close/>
                <a:moveTo>
                  <a:pt x="174" y="277"/>
                </a:moveTo>
                <a:cubicBezTo>
                  <a:pt x="171" y="277"/>
                  <a:pt x="168" y="276"/>
                  <a:pt x="166" y="273"/>
                </a:cubicBezTo>
                <a:cubicBezTo>
                  <a:pt x="163" y="269"/>
                  <a:pt x="164" y="263"/>
                  <a:pt x="169" y="260"/>
                </a:cubicBezTo>
                <a:cubicBezTo>
                  <a:pt x="173" y="257"/>
                  <a:pt x="179" y="258"/>
                  <a:pt x="181" y="263"/>
                </a:cubicBezTo>
                <a:cubicBezTo>
                  <a:pt x="182" y="263"/>
                  <a:pt x="182" y="263"/>
                  <a:pt x="182" y="263"/>
                </a:cubicBezTo>
                <a:cubicBezTo>
                  <a:pt x="184" y="267"/>
                  <a:pt x="183" y="273"/>
                  <a:pt x="179" y="276"/>
                </a:cubicBezTo>
                <a:cubicBezTo>
                  <a:pt x="177" y="277"/>
                  <a:pt x="175" y="277"/>
                  <a:pt x="174" y="277"/>
                </a:cubicBezTo>
                <a:close/>
                <a:moveTo>
                  <a:pt x="151" y="240"/>
                </a:moveTo>
                <a:cubicBezTo>
                  <a:pt x="147" y="240"/>
                  <a:pt x="144" y="239"/>
                  <a:pt x="143" y="236"/>
                </a:cubicBezTo>
                <a:cubicBezTo>
                  <a:pt x="140" y="232"/>
                  <a:pt x="141" y="226"/>
                  <a:pt x="145" y="223"/>
                </a:cubicBezTo>
                <a:cubicBezTo>
                  <a:pt x="150" y="220"/>
                  <a:pt x="155" y="222"/>
                  <a:pt x="158" y="226"/>
                </a:cubicBezTo>
                <a:cubicBezTo>
                  <a:pt x="158" y="226"/>
                  <a:pt x="158" y="226"/>
                  <a:pt x="158" y="226"/>
                </a:cubicBezTo>
                <a:cubicBezTo>
                  <a:pt x="161" y="231"/>
                  <a:pt x="160" y="236"/>
                  <a:pt x="155" y="239"/>
                </a:cubicBezTo>
                <a:cubicBezTo>
                  <a:pt x="154" y="240"/>
                  <a:pt x="152" y="240"/>
                  <a:pt x="151" y="240"/>
                </a:cubicBezTo>
                <a:close/>
                <a:moveTo>
                  <a:pt x="127" y="204"/>
                </a:moveTo>
                <a:cubicBezTo>
                  <a:pt x="124" y="204"/>
                  <a:pt x="121" y="202"/>
                  <a:pt x="119" y="199"/>
                </a:cubicBezTo>
                <a:cubicBezTo>
                  <a:pt x="117" y="195"/>
                  <a:pt x="118" y="189"/>
                  <a:pt x="122" y="186"/>
                </a:cubicBezTo>
                <a:cubicBezTo>
                  <a:pt x="126" y="184"/>
                  <a:pt x="132" y="185"/>
                  <a:pt x="135" y="189"/>
                </a:cubicBezTo>
                <a:cubicBezTo>
                  <a:pt x="135" y="189"/>
                  <a:pt x="135" y="189"/>
                  <a:pt x="135" y="189"/>
                </a:cubicBezTo>
                <a:cubicBezTo>
                  <a:pt x="138" y="194"/>
                  <a:pt x="136" y="200"/>
                  <a:pt x="132" y="202"/>
                </a:cubicBezTo>
                <a:cubicBezTo>
                  <a:pt x="131" y="203"/>
                  <a:pt x="129" y="204"/>
                  <a:pt x="127" y="204"/>
                </a:cubicBezTo>
                <a:close/>
                <a:moveTo>
                  <a:pt x="104" y="167"/>
                </a:moveTo>
                <a:cubicBezTo>
                  <a:pt x="101" y="167"/>
                  <a:pt x="98" y="165"/>
                  <a:pt x="96" y="163"/>
                </a:cubicBezTo>
                <a:cubicBezTo>
                  <a:pt x="93" y="158"/>
                  <a:pt x="95" y="152"/>
                  <a:pt x="99" y="150"/>
                </a:cubicBezTo>
                <a:cubicBezTo>
                  <a:pt x="103" y="147"/>
                  <a:pt x="109" y="148"/>
                  <a:pt x="111" y="152"/>
                </a:cubicBezTo>
                <a:cubicBezTo>
                  <a:pt x="112" y="153"/>
                  <a:pt x="112" y="153"/>
                  <a:pt x="112" y="153"/>
                </a:cubicBezTo>
                <a:cubicBezTo>
                  <a:pt x="114" y="157"/>
                  <a:pt x="113" y="163"/>
                  <a:pt x="109" y="165"/>
                </a:cubicBezTo>
                <a:cubicBezTo>
                  <a:pt x="107" y="166"/>
                  <a:pt x="106" y="167"/>
                  <a:pt x="104" y="167"/>
                </a:cubicBezTo>
                <a:close/>
                <a:moveTo>
                  <a:pt x="81" y="130"/>
                </a:moveTo>
                <a:cubicBezTo>
                  <a:pt x="78" y="130"/>
                  <a:pt x="75" y="128"/>
                  <a:pt x="73" y="126"/>
                </a:cubicBezTo>
                <a:cubicBezTo>
                  <a:pt x="70" y="121"/>
                  <a:pt x="71" y="115"/>
                  <a:pt x="76" y="113"/>
                </a:cubicBezTo>
                <a:cubicBezTo>
                  <a:pt x="80" y="110"/>
                  <a:pt x="85" y="111"/>
                  <a:pt x="88" y="116"/>
                </a:cubicBezTo>
                <a:cubicBezTo>
                  <a:pt x="88" y="116"/>
                  <a:pt x="88" y="116"/>
                  <a:pt x="88" y="116"/>
                </a:cubicBezTo>
                <a:cubicBezTo>
                  <a:pt x="91" y="120"/>
                  <a:pt x="90" y="126"/>
                  <a:pt x="86" y="129"/>
                </a:cubicBezTo>
                <a:cubicBezTo>
                  <a:pt x="84" y="130"/>
                  <a:pt x="82" y="130"/>
                  <a:pt x="81" y="130"/>
                </a:cubicBezTo>
                <a:close/>
                <a:moveTo>
                  <a:pt x="57" y="93"/>
                </a:moveTo>
                <a:cubicBezTo>
                  <a:pt x="54" y="93"/>
                  <a:pt x="51" y="92"/>
                  <a:pt x="50" y="89"/>
                </a:cubicBezTo>
                <a:cubicBezTo>
                  <a:pt x="47" y="85"/>
                  <a:pt x="48" y="79"/>
                  <a:pt x="52" y="76"/>
                </a:cubicBezTo>
                <a:cubicBezTo>
                  <a:pt x="57" y="73"/>
                  <a:pt x="62" y="74"/>
                  <a:pt x="65" y="79"/>
                </a:cubicBezTo>
                <a:cubicBezTo>
                  <a:pt x="65" y="79"/>
                  <a:pt x="65" y="79"/>
                  <a:pt x="65" y="79"/>
                </a:cubicBezTo>
                <a:cubicBezTo>
                  <a:pt x="68" y="83"/>
                  <a:pt x="67" y="89"/>
                  <a:pt x="62" y="92"/>
                </a:cubicBezTo>
                <a:cubicBezTo>
                  <a:pt x="61" y="93"/>
                  <a:pt x="59" y="93"/>
                  <a:pt x="57" y="93"/>
                </a:cubicBezTo>
                <a:close/>
                <a:moveTo>
                  <a:pt x="34" y="56"/>
                </a:moveTo>
                <a:cubicBezTo>
                  <a:pt x="31" y="56"/>
                  <a:pt x="28" y="55"/>
                  <a:pt x="26" y="52"/>
                </a:cubicBezTo>
                <a:cubicBezTo>
                  <a:pt x="24" y="48"/>
                  <a:pt x="25" y="42"/>
                  <a:pt x="29" y="39"/>
                </a:cubicBezTo>
                <a:cubicBezTo>
                  <a:pt x="33" y="36"/>
                  <a:pt x="39" y="38"/>
                  <a:pt x="42" y="42"/>
                </a:cubicBezTo>
                <a:cubicBezTo>
                  <a:pt x="42" y="42"/>
                  <a:pt x="42" y="42"/>
                  <a:pt x="42" y="42"/>
                </a:cubicBezTo>
                <a:cubicBezTo>
                  <a:pt x="45" y="47"/>
                  <a:pt x="43" y="52"/>
                  <a:pt x="39" y="55"/>
                </a:cubicBezTo>
                <a:cubicBezTo>
                  <a:pt x="37" y="56"/>
                  <a:pt x="36" y="56"/>
                  <a:pt x="34" y="56"/>
                </a:cubicBezTo>
                <a:close/>
                <a:moveTo>
                  <a:pt x="11" y="20"/>
                </a:moveTo>
                <a:cubicBezTo>
                  <a:pt x="8" y="20"/>
                  <a:pt x="5" y="18"/>
                  <a:pt x="3" y="15"/>
                </a:cubicBezTo>
                <a:cubicBezTo>
                  <a:pt x="0" y="11"/>
                  <a:pt x="1" y="5"/>
                  <a:pt x="6" y="2"/>
                </a:cubicBezTo>
                <a:cubicBezTo>
                  <a:pt x="10" y="0"/>
                  <a:pt x="16" y="1"/>
                  <a:pt x="18" y="5"/>
                </a:cubicBezTo>
                <a:cubicBezTo>
                  <a:pt x="19" y="5"/>
                  <a:pt x="19" y="5"/>
                  <a:pt x="19" y="5"/>
                </a:cubicBezTo>
                <a:cubicBezTo>
                  <a:pt x="21" y="10"/>
                  <a:pt x="20" y="15"/>
                  <a:pt x="16" y="18"/>
                </a:cubicBezTo>
                <a:cubicBezTo>
                  <a:pt x="14" y="19"/>
                  <a:pt x="12" y="20"/>
                  <a:pt x="11" y="2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0" name="Freeform 40">
            <a:extLst>
              <a:ext uri="{FF2B5EF4-FFF2-40B4-BE49-F238E27FC236}">
                <a16:creationId xmlns:a16="http://schemas.microsoft.com/office/drawing/2014/main" id="{A7C0AB6C-A33A-12EF-4E90-C94AE8F9577D}"/>
              </a:ext>
            </a:extLst>
          </p:cNvPr>
          <p:cNvSpPr>
            <a:spLocks noEditPoints="1"/>
          </p:cNvSpPr>
          <p:nvPr/>
        </p:nvSpPr>
        <p:spPr bwMode="auto">
          <a:xfrm>
            <a:off x="6691567" y="3701796"/>
            <a:ext cx="653936" cy="326274"/>
          </a:xfrm>
          <a:custGeom>
            <a:avLst/>
            <a:gdLst>
              <a:gd name="T0" fmla="*/ 326 w 337"/>
              <a:gd name="T1" fmla="*/ 168 h 168"/>
              <a:gd name="T2" fmla="*/ 323 w 337"/>
              <a:gd name="T3" fmla="*/ 167 h 168"/>
              <a:gd name="T4" fmla="*/ 318 w 337"/>
              <a:gd name="T5" fmla="*/ 155 h 168"/>
              <a:gd name="T6" fmla="*/ 330 w 337"/>
              <a:gd name="T7" fmla="*/ 150 h 168"/>
              <a:gd name="T8" fmla="*/ 330 w 337"/>
              <a:gd name="T9" fmla="*/ 150 h 168"/>
              <a:gd name="T10" fmla="*/ 335 w 337"/>
              <a:gd name="T11" fmla="*/ 163 h 168"/>
              <a:gd name="T12" fmla="*/ 326 w 337"/>
              <a:gd name="T13" fmla="*/ 168 h 168"/>
              <a:gd name="T14" fmla="*/ 287 w 337"/>
              <a:gd name="T15" fmla="*/ 150 h 168"/>
              <a:gd name="T16" fmla="*/ 283 w 337"/>
              <a:gd name="T17" fmla="*/ 149 h 168"/>
              <a:gd name="T18" fmla="*/ 278 w 337"/>
              <a:gd name="T19" fmla="*/ 136 h 168"/>
              <a:gd name="T20" fmla="*/ 291 w 337"/>
              <a:gd name="T21" fmla="*/ 132 h 168"/>
              <a:gd name="T22" fmla="*/ 291 w 337"/>
              <a:gd name="T23" fmla="*/ 132 h 168"/>
              <a:gd name="T24" fmla="*/ 295 w 337"/>
              <a:gd name="T25" fmla="*/ 144 h 168"/>
              <a:gd name="T26" fmla="*/ 287 w 337"/>
              <a:gd name="T27" fmla="*/ 150 h 168"/>
              <a:gd name="T28" fmla="*/ 248 w 337"/>
              <a:gd name="T29" fmla="*/ 131 h 168"/>
              <a:gd name="T30" fmla="*/ 244 w 337"/>
              <a:gd name="T31" fmla="*/ 130 h 168"/>
              <a:gd name="T32" fmla="*/ 239 w 337"/>
              <a:gd name="T33" fmla="*/ 118 h 168"/>
              <a:gd name="T34" fmla="*/ 251 w 337"/>
              <a:gd name="T35" fmla="*/ 113 h 168"/>
              <a:gd name="T36" fmla="*/ 252 w 337"/>
              <a:gd name="T37" fmla="*/ 114 h 168"/>
              <a:gd name="T38" fmla="*/ 256 w 337"/>
              <a:gd name="T39" fmla="*/ 126 h 168"/>
              <a:gd name="T40" fmla="*/ 248 w 337"/>
              <a:gd name="T41" fmla="*/ 131 h 168"/>
              <a:gd name="T42" fmla="*/ 208 w 337"/>
              <a:gd name="T43" fmla="*/ 113 h 168"/>
              <a:gd name="T44" fmla="*/ 204 w 337"/>
              <a:gd name="T45" fmla="*/ 112 h 168"/>
              <a:gd name="T46" fmla="*/ 200 w 337"/>
              <a:gd name="T47" fmla="*/ 99 h 168"/>
              <a:gd name="T48" fmla="*/ 212 w 337"/>
              <a:gd name="T49" fmla="*/ 95 h 168"/>
              <a:gd name="T50" fmla="*/ 212 w 337"/>
              <a:gd name="T51" fmla="*/ 95 h 168"/>
              <a:gd name="T52" fmla="*/ 216 w 337"/>
              <a:gd name="T53" fmla="*/ 107 h 168"/>
              <a:gd name="T54" fmla="*/ 208 w 337"/>
              <a:gd name="T55" fmla="*/ 113 h 168"/>
              <a:gd name="T56" fmla="*/ 169 w 337"/>
              <a:gd name="T57" fmla="*/ 94 h 168"/>
              <a:gd name="T58" fmla="*/ 165 w 337"/>
              <a:gd name="T59" fmla="*/ 93 h 168"/>
              <a:gd name="T60" fmla="*/ 160 w 337"/>
              <a:gd name="T61" fmla="*/ 81 h 168"/>
              <a:gd name="T62" fmla="*/ 172 w 337"/>
              <a:gd name="T63" fmla="*/ 76 h 168"/>
              <a:gd name="T64" fmla="*/ 173 w 337"/>
              <a:gd name="T65" fmla="*/ 77 h 168"/>
              <a:gd name="T66" fmla="*/ 177 w 337"/>
              <a:gd name="T67" fmla="*/ 89 h 168"/>
              <a:gd name="T68" fmla="*/ 169 w 337"/>
              <a:gd name="T69" fmla="*/ 94 h 168"/>
              <a:gd name="T70" fmla="*/ 129 w 337"/>
              <a:gd name="T71" fmla="*/ 76 h 168"/>
              <a:gd name="T72" fmla="*/ 125 w 337"/>
              <a:gd name="T73" fmla="*/ 75 h 168"/>
              <a:gd name="T74" fmla="*/ 121 w 337"/>
              <a:gd name="T75" fmla="*/ 62 h 168"/>
              <a:gd name="T76" fmla="*/ 133 w 337"/>
              <a:gd name="T77" fmla="*/ 58 h 168"/>
              <a:gd name="T78" fmla="*/ 133 w 337"/>
              <a:gd name="T79" fmla="*/ 58 h 168"/>
              <a:gd name="T80" fmla="*/ 138 w 337"/>
              <a:gd name="T81" fmla="*/ 70 h 168"/>
              <a:gd name="T82" fmla="*/ 129 w 337"/>
              <a:gd name="T83" fmla="*/ 76 h 168"/>
              <a:gd name="T84" fmla="*/ 90 w 337"/>
              <a:gd name="T85" fmla="*/ 57 h 168"/>
              <a:gd name="T86" fmla="*/ 86 w 337"/>
              <a:gd name="T87" fmla="*/ 56 h 168"/>
              <a:gd name="T88" fmla="*/ 81 w 337"/>
              <a:gd name="T89" fmla="*/ 44 h 168"/>
              <a:gd name="T90" fmla="*/ 93 w 337"/>
              <a:gd name="T91" fmla="*/ 39 h 168"/>
              <a:gd name="T92" fmla="*/ 94 w 337"/>
              <a:gd name="T93" fmla="*/ 40 h 168"/>
              <a:gd name="T94" fmla="*/ 98 w 337"/>
              <a:gd name="T95" fmla="*/ 52 h 168"/>
              <a:gd name="T96" fmla="*/ 90 w 337"/>
              <a:gd name="T97" fmla="*/ 57 h 168"/>
              <a:gd name="T98" fmla="*/ 50 w 337"/>
              <a:gd name="T99" fmla="*/ 39 h 168"/>
              <a:gd name="T100" fmla="*/ 46 w 337"/>
              <a:gd name="T101" fmla="*/ 38 h 168"/>
              <a:gd name="T102" fmla="*/ 42 w 337"/>
              <a:gd name="T103" fmla="*/ 25 h 168"/>
              <a:gd name="T104" fmla="*/ 54 w 337"/>
              <a:gd name="T105" fmla="*/ 21 h 168"/>
              <a:gd name="T106" fmla="*/ 54 w 337"/>
              <a:gd name="T107" fmla="*/ 21 h 168"/>
              <a:gd name="T108" fmla="*/ 59 w 337"/>
              <a:gd name="T109" fmla="*/ 33 h 168"/>
              <a:gd name="T110" fmla="*/ 50 w 337"/>
              <a:gd name="T111" fmla="*/ 39 h 168"/>
              <a:gd name="T112" fmla="*/ 11 w 337"/>
              <a:gd name="T113" fmla="*/ 20 h 168"/>
              <a:gd name="T114" fmla="*/ 7 w 337"/>
              <a:gd name="T115" fmla="*/ 19 h 168"/>
              <a:gd name="T116" fmla="*/ 2 w 337"/>
              <a:gd name="T117" fmla="*/ 7 h 168"/>
              <a:gd name="T118" fmla="*/ 14 w 337"/>
              <a:gd name="T119" fmla="*/ 2 h 168"/>
              <a:gd name="T120" fmla="*/ 15 w 337"/>
              <a:gd name="T121" fmla="*/ 3 h 168"/>
              <a:gd name="T122" fmla="*/ 19 w 337"/>
              <a:gd name="T123" fmla="*/ 15 h 168"/>
              <a:gd name="T124" fmla="*/ 11 w 337"/>
              <a:gd name="T125"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7" h="168">
                <a:moveTo>
                  <a:pt x="326" y="168"/>
                </a:moveTo>
                <a:cubicBezTo>
                  <a:pt x="325" y="168"/>
                  <a:pt x="324" y="168"/>
                  <a:pt x="323" y="167"/>
                </a:cubicBezTo>
                <a:cubicBezTo>
                  <a:pt x="318" y="165"/>
                  <a:pt x="316" y="160"/>
                  <a:pt x="318" y="155"/>
                </a:cubicBezTo>
                <a:cubicBezTo>
                  <a:pt x="320" y="150"/>
                  <a:pt x="325" y="148"/>
                  <a:pt x="330" y="150"/>
                </a:cubicBezTo>
                <a:cubicBezTo>
                  <a:pt x="330" y="150"/>
                  <a:pt x="330" y="150"/>
                  <a:pt x="330" y="150"/>
                </a:cubicBezTo>
                <a:cubicBezTo>
                  <a:pt x="335" y="153"/>
                  <a:pt x="337" y="158"/>
                  <a:pt x="335" y="163"/>
                </a:cubicBezTo>
                <a:cubicBezTo>
                  <a:pt x="333" y="166"/>
                  <a:pt x="330" y="168"/>
                  <a:pt x="326" y="168"/>
                </a:cubicBezTo>
                <a:close/>
                <a:moveTo>
                  <a:pt x="287" y="150"/>
                </a:moveTo>
                <a:cubicBezTo>
                  <a:pt x="286" y="150"/>
                  <a:pt x="284" y="149"/>
                  <a:pt x="283" y="149"/>
                </a:cubicBezTo>
                <a:cubicBezTo>
                  <a:pt x="278" y="147"/>
                  <a:pt x="276" y="141"/>
                  <a:pt x="278" y="136"/>
                </a:cubicBezTo>
                <a:cubicBezTo>
                  <a:pt x="281" y="132"/>
                  <a:pt x="286" y="130"/>
                  <a:pt x="291" y="132"/>
                </a:cubicBezTo>
                <a:cubicBezTo>
                  <a:pt x="291" y="132"/>
                  <a:pt x="291" y="132"/>
                  <a:pt x="291" y="132"/>
                </a:cubicBezTo>
                <a:cubicBezTo>
                  <a:pt x="296" y="134"/>
                  <a:pt x="298" y="140"/>
                  <a:pt x="295" y="144"/>
                </a:cubicBezTo>
                <a:cubicBezTo>
                  <a:pt x="294" y="148"/>
                  <a:pt x="290" y="150"/>
                  <a:pt x="287" y="150"/>
                </a:cubicBezTo>
                <a:close/>
                <a:moveTo>
                  <a:pt x="248" y="131"/>
                </a:moveTo>
                <a:cubicBezTo>
                  <a:pt x="246" y="131"/>
                  <a:pt x="245" y="131"/>
                  <a:pt x="244" y="130"/>
                </a:cubicBezTo>
                <a:cubicBezTo>
                  <a:pt x="239" y="128"/>
                  <a:pt x="237" y="122"/>
                  <a:pt x="239" y="118"/>
                </a:cubicBezTo>
                <a:cubicBezTo>
                  <a:pt x="241" y="113"/>
                  <a:pt x="246" y="111"/>
                  <a:pt x="251" y="113"/>
                </a:cubicBezTo>
                <a:cubicBezTo>
                  <a:pt x="252" y="114"/>
                  <a:pt x="252" y="114"/>
                  <a:pt x="252" y="114"/>
                </a:cubicBezTo>
                <a:cubicBezTo>
                  <a:pt x="256" y="116"/>
                  <a:pt x="258" y="121"/>
                  <a:pt x="256" y="126"/>
                </a:cubicBezTo>
                <a:cubicBezTo>
                  <a:pt x="254" y="129"/>
                  <a:pt x="251" y="131"/>
                  <a:pt x="248" y="131"/>
                </a:cubicBezTo>
                <a:close/>
                <a:moveTo>
                  <a:pt x="208" y="113"/>
                </a:moveTo>
                <a:cubicBezTo>
                  <a:pt x="207" y="113"/>
                  <a:pt x="205" y="112"/>
                  <a:pt x="204" y="112"/>
                </a:cubicBezTo>
                <a:cubicBezTo>
                  <a:pt x="200" y="110"/>
                  <a:pt x="197" y="104"/>
                  <a:pt x="200" y="99"/>
                </a:cubicBezTo>
                <a:cubicBezTo>
                  <a:pt x="202" y="95"/>
                  <a:pt x="207" y="93"/>
                  <a:pt x="212" y="95"/>
                </a:cubicBezTo>
                <a:cubicBezTo>
                  <a:pt x="212" y="95"/>
                  <a:pt x="212" y="95"/>
                  <a:pt x="212" y="95"/>
                </a:cubicBezTo>
                <a:cubicBezTo>
                  <a:pt x="217" y="97"/>
                  <a:pt x="219" y="103"/>
                  <a:pt x="216" y="107"/>
                </a:cubicBezTo>
                <a:cubicBezTo>
                  <a:pt x="215" y="111"/>
                  <a:pt x="212" y="113"/>
                  <a:pt x="208" y="113"/>
                </a:cubicBezTo>
                <a:close/>
                <a:moveTo>
                  <a:pt x="169" y="94"/>
                </a:moveTo>
                <a:cubicBezTo>
                  <a:pt x="167" y="94"/>
                  <a:pt x="166" y="94"/>
                  <a:pt x="165" y="93"/>
                </a:cubicBezTo>
                <a:cubicBezTo>
                  <a:pt x="160" y="91"/>
                  <a:pt x="158" y="86"/>
                  <a:pt x="160" y="81"/>
                </a:cubicBezTo>
                <a:cubicBezTo>
                  <a:pt x="162" y="76"/>
                  <a:pt x="168" y="74"/>
                  <a:pt x="172" y="76"/>
                </a:cubicBezTo>
                <a:cubicBezTo>
                  <a:pt x="173" y="77"/>
                  <a:pt x="173" y="77"/>
                  <a:pt x="173" y="77"/>
                </a:cubicBezTo>
                <a:cubicBezTo>
                  <a:pt x="177" y="79"/>
                  <a:pt x="179" y="84"/>
                  <a:pt x="177" y="89"/>
                </a:cubicBezTo>
                <a:cubicBezTo>
                  <a:pt x="175" y="92"/>
                  <a:pt x="172" y="94"/>
                  <a:pt x="169" y="94"/>
                </a:cubicBezTo>
                <a:close/>
                <a:moveTo>
                  <a:pt x="129" y="76"/>
                </a:moveTo>
                <a:cubicBezTo>
                  <a:pt x="128" y="76"/>
                  <a:pt x="127" y="75"/>
                  <a:pt x="125" y="75"/>
                </a:cubicBezTo>
                <a:cubicBezTo>
                  <a:pt x="121" y="73"/>
                  <a:pt x="119" y="67"/>
                  <a:pt x="121" y="62"/>
                </a:cubicBezTo>
                <a:cubicBezTo>
                  <a:pt x="123" y="58"/>
                  <a:pt x="128" y="56"/>
                  <a:pt x="133" y="58"/>
                </a:cubicBezTo>
                <a:cubicBezTo>
                  <a:pt x="133" y="58"/>
                  <a:pt x="133" y="58"/>
                  <a:pt x="133" y="58"/>
                </a:cubicBezTo>
                <a:cubicBezTo>
                  <a:pt x="138" y="60"/>
                  <a:pt x="140" y="66"/>
                  <a:pt x="138" y="70"/>
                </a:cubicBezTo>
                <a:cubicBezTo>
                  <a:pt x="136" y="74"/>
                  <a:pt x="133" y="76"/>
                  <a:pt x="129" y="76"/>
                </a:cubicBezTo>
                <a:close/>
                <a:moveTo>
                  <a:pt x="90" y="57"/>
                </a:moveTo>
                <a:cubicBezTo>
                  <a:pt x="89" y="57"/>
                  <a:pt x="87" y="57"/>
                  <a:pt x="86" y="56"/>
                </a:cubicBezTo>
                <a:cubicBezTo>
                  <a:pt x="81" y="54"/>
                  <a:pt x="79" y="49"/>
                  <a:pt x="81" y="44"/>
                </a:cubicBezTo>
                <a:cubicBezTo>
                  <a:pt x="83" y="39"/>
                  <a:pt x="89" y="37"/>
                  <a:pt x="93" y="39"/>
                </a:cubicBezTo>
                <a:cubicBezTo>
                  <a:pt x="94" y="40"/>
                  <a:pt x="94" y="40"/>
                  <a:pt x="94" y="40"/>
                </a:cubicBezTo>
                <a:cubicBezTo>
                  <a:pt x="98" y="42"/>
                  <a:pt x="100" y="47"/>
                  <a:pt x="98" y="52"/>
                </a:cubicBezTo>
                <a:cubicBezTo>
                  <a:pt x="97" y="55"/>
                  <a:pt x="93" y="57"/>
                  <a:pt x="90" y="57"/>
                </a:cubicBezTo>
                <a:close/>
                <a:moveTo>
                  <a:pt x="50" y="39"/>
                </a:moveTo>
                <a:cubicBezTo>
                  <a:pt x="49" y="39"/>
                  <a:pt x="48" y="38"/>
                  <a:pt x="46" y="38"/>
                </a:cubicBezTo>
                <a:cubicBezTo>
                  <a:pt x="42" y="36"/>
                  <a:pt x="40" y="30"/>
                  <a:pt x="42" y="25"/>
                </a:cubicBezTo>
                <a:cubicBezTo>
                  <a:pt x="44" y="21"/>
                  <a:pt x="49" y="19"/>
                  <a:pt x="54" y="21"/>
                </a:cubicBezTo>
                <a:cubicBezTo>
                  <a:pt x="54" y="21"/>
                  <a:pt x="54" y="21"/>
                  <a:pt x="54" y="21"/>
                </a:cubicBezTo>
                <a:cubicBezTo>
                  <a:pt x="59" y="23"/>
                  <a:pt x="61" y="29"/>
                  <a:pt x="59" y="33"/>
                </a:cubicBezTo>
                <a:cubicBezTo>
                  <a:pt x="57" y="37"/>
                  <a:pt x="54" y="39"/>
                  <a:pt x="50" y="39"/>
                </a:cubicBezTo>
                <a:close/>
                <a:moveTo>
                  <a:pt x="11" y="20"/>
                </a:moveTo>
                <a:cubicBezTo>
                  <a:pt x="10" y="20"/>
                  <a:pt x="8" y="20"/>
                  <a:pt x="7" y="19"/>
                </a:cubicBezTo>
                <a:cubicBezTo>
                  <a:pt x="2" y="17"/>
                  <a:pt x="0" y="12"/>
                  <a:pt x="2" y="7"/>
                </a:cubicBezTo>
                <a:cubicBezTo>
                  <a:pt x="5" y="2"/>
                  <a:pt x="10" y="0"/>
                  <a:pt x="14" y="2"/>
                </a:cubicBezTo>
                <a:cubicBezTo>
                  <a:pt x="15" y="3"/>
                  <a:pt x="15" y="3"/>
                  <a:pt x="15" y="3"/>
                </a:cubicBezTo>
                <a:cubicBezTo>
                  <a:pt x="20" y="5"/>
                  <a:pt x="21" y="10"/>
                  <a:pt x="19" y="15"/>
                </a:cubicBezTo>
                <a:cubicBezTo>
                  <a:pt x="18" y="18"/>
                  <a:pt x="14" y="20"/>
                  <a:pt x="11" y="2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1" name="Freeform 41">
            <a:extLst>
              <a:ext uri="{FF2B5EF4-FFF2-40B4-BE49-F238E27FC236}">
                <a16:creationId xmlns:a16="http://schemas.microsoft.com/office/drawing/2014/main" id="{1DA6872A-58B9-E764-D15F-753D40D4D927}"/>
              </a:ext>
            </a:extLst>
          </p:cNvPr>
          <p:cNvSpPr>
            <a:spLocks noEditPoints="1"/>
          </p:cNvSpPr>
          <p:nvPr/>
        </p:nvSpPr>
        <p:spPr bwMode="auto">
          <a:xfrm>
            <a:off x="6781812" y="3286666"/>
            <a:ext cx="1053794" cy="36098"/>
          </a:xfrm>
          <a:custGeom>
            <a:avLst/>
            <a:gdLst>
              <a:gd name="T0" fmla="*/ 9 w 542"/>
              <a:gd name="T1" fmla="*/ 0 h 18"/>
              <a:gd name="T2" fmla="*/ 10 w 542"/>
              <a:gd name="T3" fmla="*/ 18 h 18"/>
              <a:gd name="T4" fmla="*/ 10 w 542"/>
              <a:gd name="T5" fmla="*/ 0 h 18"/>
              <a:gd name="T6" fmla="*/ 53 w 542"/>
              <a:gd name="T7" fmla="*/ 0 h 18"/>
              <a:gd name="T8" fmla="*/ 53 w 542"/>
              <a:gd name="T9" fmla="*/ 18 h 18"/>
              <a:gd name="T10" fmla="*/ 53 w 542"/>
              <a:gd name="T11" fmla="*/ 0 h 18"/>
              <a:gd name="T12" fmla="*/ 96 w 542"/>
              <a:gd name="T13" fmla="*/ 0 h 18"/>
              <a:gd name="T14" fmla="*/ 97 w 542"/>
              <a:gd name="T15" fmla="*/ 18 h 18"/>
              <a:gd name="T16" fmla="*/ 97 w 542"/>
              <a:gd name="T17" fmla="*/ 0 h 18"/>
              <a:gd name="T18" fmla="*/ 140 w 542"/>
              <a:gd name="T19" fmla="*/ 0 h 18"/>
              <a:gd name="T20" fmla="*/ 140 w 542"/>
              <a:gd name="T21" fmla="*/ 18 h 18"/>
              <a:gd name="T22" fmla="*/ 140 w 542"/>
              <a:gd name="T23" fmla="*/ 0 h 18"/>
              <a:gd name="T24" fmla="*/ 184 w 542"/>
              <a:gd name="T25" fmla="*/ 0 h 18"/>
              <a:gd name="T26" fmla="*/ 184 w 542"/>
              <a:gd name="T27" fmla="*/ 18 h 18"/>
              <a:gd name="T28" fmla="*/ 184 w 542"/>
              <a:gd name="T29" fmla="*/ 0 h 18"/>
              <a:gd name="T30" fmla="*/ 227 w 542"/>
              <a:gd name="T31" fmla="*/ 0 h 18"/>
              <a:gd name="T32" fmla="*/ 228 w 542"/>
              <a:gd name="T33" fmla="*/ 18 h 18"/>
              <a:gd name="T34" fmla="*/ 228 w 542"/>
              <a:gd name="T35" fmla="*/ 0 h 18"/>
              <a:gd name="T36" fmla="*/ 271 w 542"/>
              <a:gd name="T37" fmla="*/ 0 h 18"/>
              <a:gd name="T38" fmla="*/ 271 w 542"/>
              <a:gd name="T39" fmla="*/ 18 h 18"/>
              <a:gd name="T40" fmla="*/ 271 w 542"/>
              <a:gd name="T41" fmla="*/ 0 h 18"/>
              <a:gd name="T42" fmla="*/ 314 w 542"/>
              <a:gd name="T43" fmla="*/ 0 h 18"/>
              <a:gd name="T44" fmla="*/ 315 w 542"/>
              <a:gd name="T45" fmla="*/ 18 h 18"/>
              <a:gd name="T46" fmla="*/ 315 w 542"/>
              <a:gd name="T47" fmla="*/ 0 h 18"/>
              <a:gd name="T48" fmla="*/ 358 w 542"/>
              <a:gd name="T49" fmla="*/ 0 h 18"/>
              <a:gd name="T50" fmla="*/ 358 w 542"/>
              <a:gd name="T51" fmla="*/ 18 h 18"/>
              <a:gd name="T52" fmla="*/ 358 w 542"/>
              <a:gd name="T53" fmla="*/ 0 h 18"/>
              <a:gd name="T54" fmla="*/ 401 w 542"/>
              <a:gd name="T55" fmla="*/ 0 h 18"/>
              <a:gd name="T56" fmla="*/ 402 w 542"/>
              <a:gd name="T57" fmla="*/ 18 h 18"/>
              <a:gd name="T58" fmla="*/ 402 w 542"/>
              <a:gd name="T59" fmla="*/ 0 h 18"/>
              <a:gd name="T60" fmla="*/ 445 w 542"/>
              <a:gd name="T61" fmla="*/ 0 h 18"/>
              <a:gd name="T62" fmla="*/ 445 w 542"/>
              <a:gd name="T63" fmla="*/ 18 h 18"/>
              <a:gd name="T64" fmla="*/ 445 w 542"/>
              <a:gd name="T65" fmla="*/ 0 h 18"/>
              <a:gd name="T66" fmla="*/ 488 w 542"/>
              <a:gd name="T67" fmla="*/ 0 h 18"/>
              <a:gd name="T68" fmla="*/ 489 w 542"/>
              <a:gd name="T69" fmla="*/ 18 h 18"/>
              <a:gd name="T70" fmla="*/ 489 w 542"/>
              <a:gd name="T71" fmla="*/ 0 h 18"/>
              <a:gd name="T72" fmla="*/ 532 w 542"/>
              <a:gd name="T73" fmla="*/ 0 h 18"/>
              <a:gd name="T74" fmla="*/ 532 w 542"/>
              <a:gd name="T75" fmla="*/ 18 h 18"/>
              <a:gd name="T76" fmla="*/ 532 w 542"/>
              <a:gd name="T7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2" h="18">
                <a:moveTo>
                  <a:pt x="10" y="0"/>
                </a:moveTo>
                <a:cubicBezTo>
                  <a:pt x="9" y="0"/>
                  <a:pt x="9" y="0"/>
                  <a:pt x="9" y="0"/>
                </a:cubicBezTo>
                <a:cubicBezTo>
                  <a:pt x="4" y="0"/>
                  <a:pt x="0" y="4"/>
                  <a:pt x="0" y="9"/>
                </a:cubicBezTo>
                <a:cubicBezTo>
                  <a:pt x="0" y="14"/>
                  <a:pt x="5" y="18"/>
                  <a:pt x="10" y="18"/>
                </a:cubicBezTo>
                <a:cubicBezTo>
                  <a:pt x="15" y="18"/>
                  <a:pt x="19" y="14"/>
                  <a:pt x="19" y="9"/>
                </a:cubicBezTo>
                <a:cubicBezTo>
                  <a:pt x="19" y="4"/>
                  <a:pt x="15" y="0"/>
                  <a:pt x="10" y="0"/>
                </a:cubicBezTo>
                <a:moveTo>
                  <a:pt x="53" y="0"/>
                </a:moveTo>
                <a:cubicBezTo>
                  <a:pt x="53" y="0"/>
                  <a:pt x="53" y="0"/>
                  <a:pt x="53" y="0"/>
                </a:cubicBezTo>
                <a:cubicBezTo>
                  <a:pt x="48" y="0"/>
                  <a:pt x="44" y="4"/>
                  <a:pt x="44" y="9"/>
                </a:cubicBezTo>
                <a:cubicBezTo>
                  <a:pt x="44" y="14"/>
                  <a:pt x="48" y="18"/>
                  <a:pt x="53" y="18"/>
                </a:cubicBezTo>
                <a:cubicBezTo>
                  <a:pt x="58" y="18"/>
                  <a:pt x="63" y="14"/>
                  <a:pt x="63" y="9"/>
                </a:cubicBezTo>
                <a:cubicBezTo>
                  <a:pt x="63" y="4"/>
                  <a:pt x="58" y="0"/>
                  <a:pt x="53" y="0"/>
                </a:cubicBezTo>
                <a:moveTo>
                  <a:pt x="97" y="0"/>
                </a:moveTo>
                <a:cubicBezTo>
                  <a:pt x="96" y="0"/>
                  <a:pt x="96" y="0"/>
                  <a:pt x="96" y="0"/>
                </a:cubicBezTo>
                <a:cubicBezTo>
                  <a:pt x="91" y="0"/>
                  <a:pt x="87" y="4"/>
                  <a:pt x="87" y="9"/>
                </a:cubicBezTo>
                <a:cubicBezTo>
                  <a:pt x="87" y="14"/>
                  <a:pt x="92" y="18"/>
                  <a:pt x="97" y="18"/>
                </a:cubicBezTo>
                <a:cubicBezTo>
                  <a:pt x="102" y="18"/>
                  <a:pt x="106" y="14"/>
                  <a:pt x="106" y="9"/>
                </a:cubicBezTo>
                <a:cubicBezTo>
                  <a:pt x="106" y="4"/>
                  <a:pt x="102" y="0"/>
                  <a:pt x="97" y="0"/>
                </a:cubicBezTo>
                <a:moveTo>
                  <a:pt x="140" y="0"/>
                </a:moveTo>
                <a:cubicBezTo>
                  <a:pt x="140" y="0"/>
                  <a:pt x="140" y="0"/>
                  <a:pt x="140" y="0"/>
                </a:cubicBezTo>
                <a:cubicBezTo>
                  <a:pt x="135" y="0"/>
                  <a:pt x="131" y="4"/>
                  <a:pt x="131" y="9"/>
                </a:cubicBezTo>
                <a:cubicBezTo>
                  <a:pt x="131" y="14"/>
                  <a:pt x="135" y="18"/>
                  <a:pt x="140" y="18"/>
                </a:cubicBezTo>
                <a:cubicBezTo>
                  <a:pt x="146" y="18"/>
                  <a:pt x="150" y="14"/>
                  <a:pt x="150" y="9"/>
                </a:cubicBezTo>
                <a:cubicBezTo>
                  <a:pt x="150" y="4"/>
                  <a:pt x="146" y="0"/>
                  <a:pt x="140" y="0"/>
                </a:cubicBezTo>
                <a:moveTo>
                  <a:pt x="184" y="0"/>
                </a:moveTo>
                <a:cubicBezTo>
                  <a:pt x="184" y="0"/>
                  <a:pt x="184" y="0"/>
                  <a:pt x="184" y="0"/>
                </a:cubicBezTo>
                <a:cubicBezTo>
                  <a:pt x="178" y="0"/>
                  <a:pt x="175" y="4"/>
                  <a:pt x="175" y="9"/>
                </a:cubicBezTo>
                <a:cubicBezTo>
                  <a:pt x="175" y="14"/>
                  <a:pt x="179" y="18"/>
                  <a:pt x="184" y="18"/>
                </a:cubicBezTo>
                <a:cubicBezTo>
                  <a:pt x="189" y="18"/>
                  <a:pt x="193" y="14"/>
                  <a:pt x="193" y="9"/>
                </a:cubicBezTo>
                <a:cubicBezTo>
                  <a:pt x="193" y="4"/>
                  <a:pt x="189" y="0"/>
                  <a:pt x="184" y="0"/>
                </a:cubicBezTo>
                <a:moveTo>
                  <a:pt x="228" y="0"/>
                </a:moveTo>
                <a:cubicBezTo>
                  <a:pt x="227" y="0"/>
                  <a:pt x="227" y="0"/>
                  <a:pt x="227" y="0"/>
                </a:cubicBezTo>
                <a:cubicBezTo>
                  <a:pt x="222" y="0"/>
                  <a:pt x="218" y="4"/>
                  <a:pt x="218" y="9"/>
                </a:cubicBezTo>
                <a:cubicBezTo>
                  <a:pt x="218" y="14"/>
                  <a:pt x="222" y="18"/>
                  <a:pt x="228" y="18"/>
                </a:cubicBezTo>
                <a:cubicBezTo>
                  <a:pt x="233" y="18"/>
                  <a:pt x="237" y="14"/>
                  <a:pt x="237" y="9"/>
                </a:cubicBezTo>
                <a:cubicBezTo>
                  <a:pt x="237" y="4"/>
                  <a:pt x="233" y="0"/>
                  <a:pt x="228" y="0"/>
                </a:cubicBezTo>
                <a:moveTo>
                  <a:pt x="271" y="0"/>
                </a:moveTo>
                <a:cubicBezTo>
                  <a:pt x="271" y="0"/>
                  <a:pt x="271" y="0"/>
                  <a:pt x="271" y="0"/>
                </a:cubicBezTo>
                <a:cubicBezTo>
                  <a:pt x="266" y="0"/>
                  <a:pt x="262" y="4"/>
                  <a:pt x="262" y="9"/>
                </a:cubicBezTo>
                <a:cubicBezTo>
                  <a:pt x="262" y="14"/>
                  <a:pt x="266" y="18"/>
                  <a:pt x="271" y="18"/>
                </a:cubicBezTo>
                <a:cubicBezTo>
                  <a:pt x="276" y="18"/>
                  <a:pt x="280" y="14"/>
                  <a:pt x="280" y="9"/>
                </a:cubicBezTo>
                <a:cubicBezTo>
                  <a:pt x="280" y="4"/>
                  <a:pt x="276" y="0"/>
                  <a:pt x="271" y="0"/>
                </a:cubicBezTo>
                <a:moveTo>
                  <a:pt x="315" y="0"/>
                </a:moveTo>
                <a:cubicBezTo>
                  <a:pt x="314" y="0"/>
                  <a:pt x="314" y="0"/>
                  <a:pt x="314" y="0"/>
                </a:cubicBezTo>
                <a:cubicBezTo>
                  <a:pt x="309" y="0"/>
                  <a:pt x="305" y="4"/>
                  <a:pt x="305" y="9"/>
                </a:cubicBezTo>
                <a:cubicBezTo>
                  <a:pt x="305" y="14"/>
                  <a:pt x="310" y="18"/>
                  <a:pt x="315" y="18"/>
                </a:cubicBezTo>
                <a:cubicBezTo>
                  <a:pt x="320" y="18"/>
                  <a:pt x="324" y="14"/>
                  <a:pt x="324" y="9"/>
                </a:cubicBezTo>
                <a:cubicBezTo>
                  <a:pt x="324" y="4"/>
                  <a:pt x="320" y="0"/>
                  <a:pt x="315" y="0"/>
                </a:cubicBezTo>
                <a:moveTo>
                  <a:pt x="358" y="0"/>
                </a:moveTo>
                <a:cubicBezTo>
                  <a:pt x="358" y="0"/>
                  <a:pt x="358" y="0"/>
                  <a:pt x="358" y="0"/>
                </a:cubicBezTo>
                <a:cubicBezTo>
                  <a:pt x="353" y="0"/>
                  <a:pt x="349" y="4"/>
                  <a:pt x="349" y="9"/>
                </a:cubicBezTo>
                <a:cubicBezTo>
                  <a:pt x="349" y="14"/>
                  <a:pt x="353" y="18"/>
                  <a:pt x="358" y="18"/>
                </a:cubicBezTo>
                <a:cubicBezTo>
                  <a:pt x="363" y="18"/>
                  <a:pt x="367" y="14"/>
                  <a:pt x="367" y="9"/>
                </a:cubicBezTo>
                <a:cubicBezTo>
                  <a:pt x="367" y="4"/>
                  <a:pt x="363" y="0"/>
                  <a:pt x="358" y="0"/>
                </a:cubicBezTo>
                <a:moveTo>
                  <a:pt x="402" y="0"/>
                </a:moveTo>
                <a:cubicBezTo>
                  <a:pt x="401" y="0"/>
                  <a:pt x="401" y="0"/>
                  <a:pt x="401" y="0"/>
                </a:cubicBezTo>
                <a:cubicBezTo>
                  <a:pt x="396" y="0"/>
                  <a:pt x="392" y="4"/>
                  <a:pt x="392" y="9"/>
                </a:cubicBezTo>
                <a:cubicBezTo>
                  <a:pt x="392" y="14"/>
                  <a:pt x="397" y="18"/>
                  <a:pt x="402" y="18"/>
                </a:cubicBezTo>
                <a:cubicBezTo>
                  <a:pt x="407" y="18"/>
                  <a:pt x="411" y="14"/>
                  <a:pt x="411" y="9"/>
                </a:cubicBezTo>
                <a:cubicBezTo>
                  <a:pt x="411" y="4"/>
                  <a:pt x="407" y="0"/>
                  <a:pt x="402" y="0"/>
                </a:cubicBezTo>
                <a:moveTo>
                  <a:pt x="445" y="0"/>
                </a:moveTo>
                <a:cubicBezTo>
                  <a:pt x="445" y="0"/>
                  <a:pt x="445" y="0"/>
                  <a:pt x="445" y="0"/>
                </a:cubicBezTo>
                <a:cubicBezTo>
                  <a:pt x="440" y="0"/>
                  <a:pt x="436" y="4"/>
                  <a:pt x="436" y="9"/>
                </a:cubicBezTo>
                <a:cubicBezTo>
                  <a:pt x="436" y="14"/>
                  <a:pt x="440" y="18"/>
                  <a:pt x="445" y="18"/>
                </a:cubicBezTo>
                <a:cubicBezTo>
                  <a:pt x="450" y="18"/>
                  <a:pt x="455" y="14"/>
                  <a:pt x="455" y="9"/>
                </a:cubicBezTo>
                <a:cubicBezTo>
                  <a:pt x="455" y="4"/>
                  <a:pt x="450" y="0"/>
                  <a:pt x="445" y="0"/>
                </a:cubicBezTo>
                <a:moveTo>
                  <a:pt x="489" y="0"/>
                </a:moveTo>
                <a:cubicBezTo>
                  <a:pt x="488" y="0"/>
                  <a:pt x="488" y="0"/>
                  <a:pt x="488" y="0"/>
                </a:cubicBezTo>
                <a:cubicBezTo>
                  <a:pt x="483" y="0"/>
                  <a:pt x="479" y="4"/>
                  <a:pt x="479" y="9"/>
                </a:cubicBezTo>
                <a:cubicBezTo>
                  <a:pt x="479" y="14"/>
                  <a:pt x="484" y="18"/>
                  <a:pt x="489" y="18"/>
                </a:cubicBezTo>
                <a:cubicBezTo>
                  <a:pt x="494" y="18"/>
                  <a:pt x="498" y="14"/>
                  <a:pt x="498" y="9"/>
                </a:cubicBezTo>
                <a:cubicBezTo>
                  <a:pt x="498" y="4"/>
                  <a:pt x="494" y="0"/>
                  <a:pt x="489" y="0"/>
                </a:cubicBezTo>
                <a:moveTo>
                  <a:pt x="532" y="0"/>
                </a:moveTo>
                <a:cubicBezTo>
                  <a:pt x="532" y="0"/>
                  <a:pt x="532" y="0"/>
                  <a:pt x="532" y="0"/>
                </a:cubicBezTo>
                <a:cubicBezTo>
                  <a:pt x="527" y="0"/>
                  <a:pt x="523" y="4"/>
                  <a:pt x="523" y="9"/>
                </a:cubicBezTo>
                <a:cubicBezTo>
                  <a:pt x="523" y="14"/>
                  <a:pt x="527" y="18"/>
                  <a:pt x="532" y="18"/>
                </a:cubicBezTo>
                <a:cubicBezTo>
                  <a:pt x="538" y="18"/>
                  <a:pt x="542" y="14"/>
                  <a:pt x="542" y="9"/>
                </a:cubicBezTo>
                <a:cubicBezTo>
                  <a:pt x="542" y="4"/>
                  <a:pt x="538" y="0"/>
                  <a:pt x="532"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2" name="Freeform 42">
            <a:extLst>
              <a:ext uri="{FF2B5EF4-FFF2-40B4-BE49-F238E27FC236}">
                <a16:creationId xmlns:a16="http://schemas.microsoft.com/office/drawing/2014/main" id="{5C0430C6-0021-A186-E949-DCAD74612CA0}"/>
              </a:ext>
            </a:extLst>
          </p:cNvPr>
          <p:cNvSpPr>
            <a:spLocks noEditPoints="1"/>
          </p:cNvSpPr>
          <p:nvPr/>
        </p:nvSpPr>
        <p:spPr bwMode="auto">
          <a:xfrm>
            <a:off x="6681847" y="2585525"/>
            <a:ext cx="653936" cy="322108"/>
          </a:xfrm>
          <a:custGeom>
            <a:avLst/>
            <a:gdLst>
              <a:gd name="T0" fmla="*/ 7 w 337"/>
              <a:gd name="T1" fmla="*/ 149 h 166"/>
              <a:gd name="T2" fmla="*/ 2 w 337"/>
              <a:gd name="T3" fmla="*/ 161 h 166"/>
              <a:gd name="T4" fmla="*/ 15 w 337"/>
              <a:gd name="T5" fmla="*/ 165 h 166"/>
              <a:gd name="T6" fmla="*/ 11 w 337"/>
              <a:gd name="T7" fmla="*/ 148 h 166"/>
              <a:gd name="T8" fmla="*/ 46 w 337"/>
              <a:gd name="T9" fmla="*/ 130 h 166"/>
              <a:gd name="T10" fmla="*/ 42 w 337"/>
              <a:gd name="T11" fmla="*/ 143 h 166"/>
              <a:gd name="T12" fmla="*/ 54 w 337"/>
              <a:gd name="T13" fmla="*/ 147 h 166"/>
              <a:gd name="T14" fmla="*/ 50 w 337"/>
              <a:gd name="T15" fmla="*/ 129 h 166"/>
              <a:gd name="T16" fmla="*/ 86 w 337"/>
              <a:gd name="T17" fmla="*/ 112 h 166"/>
              <a:gd name="T18" fmla="*/ 81 w 337"/>
              <a:gd name="T19" fmla="*/ 124 h 166"/>
              <a:gd name="T20" fmla="*/ 94 w 337"/>
              <a:gd name="T21" fmla="*/ 129 h 166"/>
              <a:gd name="T22" fmla="*/ 90 w 337"/>
              <a:gd name="T23" fmla="*/ 111 h 166"/>
              <a:gd name="T24" fmla="*/ 125 w 337"/>
              <a:gd name="T25" fmla="*/ 93 h 166"/>
              <a:gd name="T26" fmla="*/ 121 w 337"/>
              <a:gd name="T27" fmla="*/ 106 h 166"/>
              <a:gd name="T28" fmla="*/ 133 w 337"/>
              <a:gd name="T29" fmla="*/ 110 h 166"/>
              <a:gd name="T30" fmla="*/ 129 w 337"/>
              <a:gd name="T31" fmla="*/ 92 h 166"/>
              <a:gd name="T32" fmla="*/ 165 w 337"/>
              <a:gd name="T33" fmla="*/ 75 h 166"/>
              <a:gd name="T34" fmla="*/ 160 w 337"/>
              <a:gd name="T35" fmla="*/ 87 h 166"/>
              <a:gd name="T36" fmla="*/ 172 w 337"/>
              <a:gd name="T37" fmla="*/ 92 h 166"/>
              <a:gd name="T38" fmla="*/ 169 w 337"/>
              <a:gd name="T39" fmla="*/ 74 h 166"/>
              <a:gd name="T40" fmla="*/ 204 w 337"/>
              <a:gd name="T41" fmla="*/ 56 h 166"/>
              <a:gd name="T42" fmla="*/ 199 w 337"/>
              <a:gd name="T43" fmla="*/ 69 h 166"/>
              <a:gd name="T44" fmla="*/ 212 w 337"/>
              <a:gd name="T45" fmla="*/ 73 h 166"/>
              <a:gd name="T46" fmla="*/ 208 w 337"/>
              <a:gd name="T47" fmla="*/ 56 h 166"/>
              <a:gd name="T48" fmla="*/ 244 w 337"/>
              <a:gd name="T49" fmla="*/ 38 h 166"/>
              <a:gd name="T50" fmla="*/ 239 w 337"/>
              <a:gd name="T51" fmla="*/ 50 h 166"/>
              <a:gd name="T52" fmla="*/ 251 w 337"/>
              <a:gd name="T53" fmla="*/ 55 h 166"/>
              <a:gd name="T54" fmla="*/ 247 w 337"/>
              <a:gd name="T55" fmla="*/ 37 h 166"/>
              <a:gd name="T56" fmla="*/ 283 w 337"/>
              <a:gd name="T57" fmla="*/ 19 h 166"/>
              <a:gd name="T58" fmla="*/ 278 w 337"/>
              <a:gd name="T59" fmla="*/ 32 h 166"/>
              <a:gd name="T60" fmla="*/ 291 w 337"/>
              <a:gd name="T61" fmla="*/ 36 h 166"/>
              <a:gd name="T62" fmla="*/ 287 w 337"/>
              <a:gd name="T63" fmla="*/ 19 h 166"/>
              <a:gd name="T64" fmla="*/ 322 w 337"/>
              <a:gd name="T65" fmla="*/ 1 h 166"/>
              <a:gd name="T66" fmla="*/ 318 w 337"/>
              <a:gd name="T67" fmla="*/ 13 h 166"/>
              <a:gd name="T68" fmla="*/ 330 w 337"/>
              <a:gd name="T69" fmla="*/ 18 h 166"/>
              <a:gd name="T70" fmla="*/ 326 w 337"/>
              <a:gd name="T71"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7" h="166">
                <a:moveTo>
                  <a:pt x="11" y="148"/>
                </a:moveTo>
                <a:cubicBezTo>
                  <a:pt x="9" y="148"/>
                  <a:pt x="8" y="148"/>
                  <a:pt x="7" y="149"/>
                </a:cubicBezTo>
                <a:cubicBezTo>
                  <a:pt x="6" y="149"/>
                  <a:pt x="6" y="149"/>
                  <a:pt x="6" y="149"/>
                </a:cubicBezTo>
                <a:cubicBezTo>
                  <a:pt x="2" y="151"/>
                  <a:pt x="0" y="157"/>
                  <a:pt x="2" y="161"/>
                </a:cubicBezTo>
                <a:cubicBezTo>
                  <a:pt x="4" y="164"/>
                  <a:pt x="7" y="166"/>
                  <a:pt x="11" y="166"/>
                </a:cubicBezTo>
                <a:cubicBezTo>
                  <a:pt x="12" y="166"/>
                  <a:pt x="13" y="166"/>
                  <a:pt x="15" y="165"/>
                </a:cubicBezTo>
                <a:cubicBezTo>
                  <a:pt x="19" y="163"/>
                  <a:pt x="21" y="158"/>
                  <a:pt x="19" y="153"/>
                </a:cubicBezTo>
                <a:cubicBezTo>
                  <a:pt x="18" y="150"/>
                  <a:pt x="14" y="148"/>
                  <a:pt x="11" y="148"/>
                </a:cubicBezTo>
                <a:moveTo>
                  <a:pt x="50" y="129"/>
                </a:moveTo>
                <a:cubicBezTo>
                  <a:pt x="49" y="129"/>
                  <a:pt x="48" y="130"/>
                  <a:pt x="46" y="130"/>
                </a:cubicBezTo>
                <a:cubicBezTo>
                  <a:pt x="46" y="131"/>
                  <a:pt x="46" y="131"/>
                  <a:pt x="46" y="131"/>
                </a:cubicBezTo>
                <a:cubicBezTo>
                  <a:pt x="41" y="133"/>
                  <a:pt x="40" y="138"/>
                  <a:pt x="42" y="143"/>
                </a:cubicBezTo>
                <a:cubicBezTo>
                  <a:pt x="43" y="146"/>
                  <a:pt x="47" y="148"/>
                  <a:pt x="50" y="148"/>
                </a:cubicBezTo>
                <a:cubicBezTo>
                  <a:pt x="51" y="148"/>
                  <a:pt x="53" y="148"/>
                  <a:pt x="54" y="147"/>
                </a:cubicBezTo>
                <a:cubicBezTo>
                  <a:pt x="59" y="145"/>
                  <a:pt x="61" y="139"/>
                  <a:pt x="59" y="135"/>
                </a:cubicBezTo>
                <a:cubicBezTo>
                  <a:pt x="57" y="131"/>
                  <a:pt x="54" y="129"/>
                  <a:pt x="50" y="129"/>
                </a:cubicBezTo>
                <a:moveTo>
                  <a:pt x="90" y="111"/>
                </a:moveTo>
                <a:cubicBezTo>
                  <a:pt x="88" y="111"/>
                  <a:pt x="87" y="111"/>
                  <a:pt x="86" y="112"/>
                </a:cubicBezTo>
                <a:cubicBezTo>
                  <a:pt x="85" y="112"/>
                  <a:pt x="85" y="112"/>
                  <a:pt x="85" y="112"/>
                </a:cubicBezTo>
                <a:cubicBezTo>
                  <a:pt x="81" y="114"/>
                  <a:pt x="79" y="120"/>
                  <a:pt x="81" y="124"/>
                </a:cubicBezTo>
                <a:cubicBezTo>
                  <a:pt x="83" y="128"/>
                  <a:pt x="86" y="129"/>
                  <a:pt x="90" y="129"/>
                </a:cubicBezTo>
                <a:cubicBezTo>
                  <a:pt x="91" y="129"/>
                  <a:pt x="92" y="129"/>
                  <a:pt x="94" y="129"/>
                </a:cubicBezTo>
                <a:cubicBezTo>
                  <a:pt x="98" y="126"/>
                  <a:pt x="100" y="121"/>
                  <a:pt x="98" y="116"/>
                </a:cubicBezTo>
                <a:cubicBezTo>
                  <a:pt x="96" y="113"/>
                  <a:pt x="93" y="111"/>
                  <a:pt x="90" y="111"/>
                </a:cubicBezTo>
                <a:moveTo>
                  <a:pt x="129" y="92"/>
                </a:moveTo>
                <a:cubicBezTo>
                  <a:pt x="128" y="92"/>
                  <a:pt x="126" y="93"/>
                  <a:pt x="125" y="93"/>
                </a:cubicBezTo>
                <a:cubicBezTo>
                  <a:pt x="125" y="94"/>
                  <a:pt x="125" y="94"/>
                  <a:pt x="125" y="94"/>
                </a:cubicBezTo>
                <a:cubicBezTo>
                  <a:pt x="120" y="96"/>
                  <a:pt x="118" y="101"/>
                  <a:pt x="121" y="106"/>
                </a:cubicBezTo>
                <a:cubicBezTo>
                  <a:pt x="122" y="109"/>
                  <a:pt x="126" y="111"/>
                  <a:pt x="129" y="111"/>
                </a:cubicBezTo>
                <a:cubicBezTo>
                  <a:pt x="130" y="111"/>
                  <a:pt x="132" y="111"/>
                  <a:pt x="133" y="110"/>
                </a:cubicBezTo>
                <a:cubicBezTo>
                  <a:pt x="138" y="108"/>
                  <a:pt x="140" y="102"/>
                  <a:pt x="137" y="98"/>
                </a:cubicBezTo>
                <a:cubicBezTo>
                  <a:pt x="136" y="94"/>
                  <a:pt x="133" y="92"/>
                  <a:pt x="129" y="92"/>
                </a:cubicBezTo>
                <a:moveTo>
                  <a:pt x="169" y="74"/>
                </a:moveTo>
                <a:cubicBezTo>
                  <a:pt x="167" y="74"/>
                  <a:pt x="166" y="74"/>
                  <a:pt x="165" y="75"/>
                </a:cubicBezTo>
                <a:cubicBezTo>
                  <a:pt x="164" y="75"/>
                  <a:pt x="164" y="75"/>
                  <a:pt x="164" y="75"/>
                </a:cubicBezTo>
                <a:cubicBezTo>
                  <a:pt x="160" y="77"/>
                  <a:pt x="158" y="83"/>
                  <a:pt x="160" y="87"/>
                </a:cubicBezTo>
                <a:cubicBezTo>
                  <a:pt x="162" y="91"/>
                  <a:pt x="165" y="92"/>
                  <a:pt x="168" y="92"/>
                </a:cubicBezTo>
                <a:cubicBezTo>
                  <a:pt x="170" y="92"/>
                  <a:pt x="171" y="92"/>
                  <a:pt x="172" y="92"/>
                </a:cubicBezTo>
                <a:cubicBezTo>
                  <a:pt x="177" y="89"/>
                  <a:pt x="179" y="84"/>
                  <a:pt x="177" y="79"/>
                </a:cubicBezTo>
                <a:cubicBezTo>
                  <a:pt x="175" y="76"/>
                  <a:pt x="172" y="74"/>
                  <a:pt x="169" y="74"/>
                </a:cubicBezTo>
                <a:moveTo>
                  <a:pt x="208" y="56"/>
                </a:moveTo>
                <a:cubicBezTo>
                  <a:pt x="207" y="56"/>
                  <a:pt x="205" y="56"/>
                  <a:pt x="204" y="56"/>
                </a:cubicBezTo>
                <a:cubicBezTo>
                  <a:pt x="204" y="57"/>
                  <a:pt x="204" y="57"/>
                  <a:pt x="204" y="57"/>
                </a:cubicBezTo>
                <a:cubicBezTo>
                  <a:pt x="199" y="59"/>
                  <a:pt x="197" y="64"/>
                  <a:pt x="199" y="69"/>
                </a:cubicBezTo>
                <a:cubicBezTo>
                  <a:pt x="201" y="72"/>
                  <a:pt x="204" y="74"/>
                  <a:pt x="208" y="74"/>
                </a:cubicBezTo>
                <a:cubicBezTo>
                  <a:pt x="209" y="74"/>
                  <a:pt x="211" y="74"/>
                  <a:pt x="212" y="73"/>
                </a:cubicBezTo>
                <a:cubicBezTo>
                  <a:pt x="217" y="71"/>
                  <a:pt x="219" y="65"/>
                  <a:pt x="216" y="61"/>
                </a:cubicBezTo>
                <a:cubicBezTo>
                  <a:pt x="215" y="58"/>
                  <a:pt x="211" y="56"/>
                  <a:pt x="208" y="56"/>
                </a:cubicBezTo>
                <a:moveTo>
                  <a:pt x="247" y="37"/>
                </a:moveTo>
                <a:cubicBezTo>
                  <a:pt x="246" y="37"/>
                  <a:pt x="245" y="37"/>
                  <a:pt x="244" y="38"/>
                </a:cubicBezTo>
                <a:cubicBezTo>
                  <a:pt x="243" y="38"/>
                  <a:pt x="243" y="38"/>
                  <a:pt x="243" y="38"/>
                </a:cubicBezTo>
                <a:cubicBezTo>
                  <a:pt x="238" y="40"/>
                  <a:pt x="237" y="46"/>
                  <a:pt x="239" y="50"/>
                </a:cubicBezTo>
                <a:cubicBezTo>
                  <a:pt x="240" y="54"/>
                  <a:pt x="244" y="56"/>
                  <a:pt x="247" y="56"/>
                </a:cubicBezTo>
                <a:cubicBezTo>
                  <a:pt x="249" y="56"/>
                  <a:pt x="250" y="55"/>
                  <a:pt x="251" y="55"/>
                </a:cubicBezTo>
                <a:cubicBezTo>
                  <a:pt x="256" y="52"/>
                  <a:pt x="258" y="47"/>
                  <a:pt x="256" y="42"/>
                </a:cubicBezTo>
                <a:cubicBezTo>
                  <a:pt x="254" y="39"/>
                  <a:pt x="251" y="37"/>
                  <a:pt x="247" y="37"/>
                </a:cubicBezTo>
                <a:moveTo>
                  <a:pt x="287" y="19"/>
                </a:moveTo>
                <a:cubicBezTo>
                  <a:pt x="286" y="19"/>
                  <a:pt x="284" y="19"/>
                  <a:pt x="283" y="19"/>
                </a:cubicBezTo>
                <a:cubicBezTo>
                  <a:pt x="283" y="20"/>
                  <a:pt x="283" y="20"/>
                  <a:pt x="283" y="20"/>
                </a:cubicBezTo>
                <a:cubicBezTo>
                  <a:pt x="278" y="22"/>
                  <a:pt x="276" y="27"/>
                  <a:pt x="278" y="32"/>
                </a:cubicBezTo>
                <a:cubicBezTo>
                  <a:pt x="280" y="35"/>
                  <a:pt x="283" y="37"/>
                  <a:pt x="287" y="37"/>
                </a:cubicBezTo>
                <a:cubicBezTo>
                  <a:pt x="288" y="37"/>
                  <a:pt x="290" y="37"/>
                  <a:pt x="291" y="36"/>
                </a:cubicBezTo>
                <a:cubicBezTo>
                  <a:pt x="295" y="34"/>
                  <a:pt x="297" y="29"/>
                  <a:pt x="295" y="24"/>
                </a:cubicBezTo>
                <a:cubicBezTo>
                  <a:pt x="294" y="21"/>
                  <a:pt x="290" y="19"/>
                  <a:pt x="287" y="19"/>
                </a:cubicBezTo>
                <a:moveTo>
                  <a:pt x="326" y="0"/>
                </a:moveTo>
                <a:cubicBezTo>
                  <a:pt x="325" y="0"/>
                  <a:pt x="324" y="0"/>
                  <a:pt x="322" y="1"/>
                </a:cubicBezTo>
                <a:cubicBezTo>
                  <a:pt x="322" y="1"/>
                  <a:pt x="322" y="1"/>
                  <a:pt x="322" y="1"/>
                </a:cubicBezTo>
                <a:cubicBezTo>
                  <a:pt x="317" y="3"/>
                  <a:pt x="316" y="9"/>
                  <a:pt x="318" y="13"/>
                </a:cubicBezTo>
                <a:cubicBezTo>
                  <a:pt x="319" y="17"/>
                  <a:pt x="323" y="19"/>
                  <a:pt x="326" y="19"/>
                </a:cubicBezTo>
                <a:cubicBezTo>
                  <a:pt x="328" y="19"/>
                  <a:pt x="329" y="18"/>
                  <a:pt x="330" y="18"/>
                </a:cubicBezTo>
                <a:cubicBezTo>
                  <a:pt x="335" y="16"/>
                  <a:pt x="337" y="10"/>
                  <a:pt x="335" y="5"/>
                </a:cubicBezTo>
                <a:cubicBezTo>
                  <a:pt x="333" y="2"/>
                  <a:pt x="330" y="0"/>
                  <a:pt x="326"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4" name="Freeform 44">
            <a:extLst>
              <a:ext uri="{FF2B5EF4-FFF2-40B4-BE49-F238E27FC236}">
                <a16:creationId xmlns:a16="http://schemas.microsoft.com/office/drawing/2014/main" id="{D4F67143-0CB7-406F-EDE1-966D9BB5EFDF}"/>
              </a:ext>
            </a:extLst>
          </p:cNvPr>
          <p:cNvSpPr>
            <a:spLocks noEditPoints="1"/>
          </p:cNvSpPr>
          <p:nvPr/>
        </p:nvSpPr>
        <p:spPr bwMode="auto">
          <a:xfrm>
            <a:off x="4345175" y="3286666"/>
            <a:ext cx="1051017" cy="36098"/>
          </a:xfrm>
          <a:custGeom>
            <a:avLst/>
            <a:gdLst>
              <a:gd name="T0" fmla="*/ 532 w 541"/>
              <a:gd name="T1" fmla="*/ 18 h 18"/>
              <a:gd name="T2" fmla="*/ 532 w 541"/>
              <a:gd name="T3" fmla="*/ 0 h 18"/>
              <a:gd name="T4" fmla="*/ 532 w 541"/>
              <a:gd name="T5" fmla="*/ 18 h 18"/>
              <a:gd name="T6" fmla="*/ 488 w 541"/>
              <a:gd name="T7" fmla="*/ 18 h 18"/>
              <a:gd name="T8" fmla="*/ 488 w 541"/>
              <a:gd name="T9" fmla="*/ 0 h 18"/>
              <a:gd name="T10" fmla="*/ 489 w 541"/>
              <a:gd name="T11" fmla="*/ 18 h 18"/>
              <a:gd name="T12" fmla="*/ 444 w 541"/>
              <a:gd name="T13" fmla="*/ 18 h 18"/>
              <a:gd name="T14" fmla="*/ 444 w 541"/>
              <a:gd name="T15" fmla="*/ 0 h 18"/>
              <a:gd name="T16" fmla="*/ 445 w 541"/>
              <a:gd name="T17" fmla="*/ 18 h 18"/>
              <a:gd name="T18" fmla="*/ 401 w 541"/>
              <a:gd name="T19" fmla="*/ 18 h 18"/>
              <a:gd name="T20" fmla="*/ 401 w 541"/>
              <a:gd name="T21" fmla="*/ 0 h 18"/>
              <a:gd name="T22" fmla="*/ 401 w 541"/>
              <a:gd name="T23" fmla="*/ 18 h 18"/>
              <a:gd name="T24" fmla="*/ 357 w 541"/>
              <a:gd name="T25" fmla="*/ 18 h 18"/>
              <a:gd name="T26" fmla="*/ 357 w 541"/>
              <a:gd name="T27" fmla="*/ 0 h 18"/>
              <a:gd name="T28" fmla="*/ 358 w 541"/>
              <a:gd name="T29" fmla="*/ 18 h 18"/>
              <a:gd name="T30" fmla="*/ 314 w 541"/>
              <a:gd name="T31" fmla="*/ 18 h 18"/>
              <a:gd name="T32" fmla="*/ 314 w 541"/>
              <a:gd name="T33" fmla="*/ 0 h 18"/>
              <a:gd name="T34" fmla="*/ 314 w 541"/>
              <a:gd name="T35" fmla="*/ 18 h 18"/>
              <a:gd name="T36" fmla="*/ 270 w 541"/>
              <a:gd name="T37" fmla="*/ 18 h 18"/>
              <a:gd name="T38" fmla="*/ 270 w 541"/>
              <a:gd name="T39" fmla="*/ 0 h 18"/>
              <a:gd name="T40" fmla="*/ 271 w 541"/>
              <a:gd name="T41" fmla="*/ 18 h 18"/>
              <a:gd name="T42" fmla="*/ 227 w 541"/>
              <a:gd name="T43" fmla="*/ 18 h 18"/>
              <a:gd name="T44" fmla="*/ 227 w 541"/>
              <a:gd name="T45" fmla="*/ 0 h 18"/>
              <a:gd name="T46" fmla="*/ 227 w 541"/>
              <a:gd name="T47" fmla="*/ 18 h 18"/>
              <a:gd name="T48" fmla="*/ 183 w 541"/>
              <a:gd name="T49" fmla="*/ 18 h 18"/>
              <a:gd name="T50" fmla="*/ 183 w 541"/>
              <a:gd name="T51" fmla="*/ 0 h 18"/>
              <a:gd name="T52" fmla="*/ 184 w 541"/>
              <a:gd name="T53" fmla="*/ 18 h 18"/>
              <a:gd name="T54" fmla="*/ 140 w 541"/>
              <a:gd name="T55" fmla="*/ 18 h 18"/>
              <a:gd name="T56" fmla="*/ 140 w 541"/>
              <a:gd name="T57" fmla="*/ 0 h 18"/>
              <a:gd name="T58" fmla="*/ 140 w 541"/>
              <a:gd name="T59" fmla="*/ 18 h 18"/>
              <a:gd name="T60" fmla="*/ 96 w 541"/>
              <a:gd name="T61" fmla="*/ 18 h 18"/>
              <a:gd name="T62" fmla="*/ 96 w 541"/>
              <a:gd name="T63" fmla="*/ 0 h 18"/>
              <a:gd name="T64" fmla="*/ 97 w 541"/>
              <a:gd name="T65" fmla="*/ 18 h 18"/>
              <a:gd name="T66" fmla="*/ 52 w 541"/>
              <a:gd name="T67" fmla="*/ 18 h 18"/>
              <a:gd name="T68" fmla="*/ 52 w 541"/>
              <a:gd name="T69" fmla="*/ 0 h 18"/>
              <a:gd name="T70" fmla="*/ 53 w 541"/>
              <a:gd name="T71" fmla="*/ 18 h 18"/>
              <a:gd name="T72" fmla="*/ 9 w 541"/>
              <a:gd name="T73" fmla="*/ 18 h 18"/>
              <a:gd name="T74" fmla="*/ 9 w 541"/>
              <a:gd name="T75" fmla="*/ 0 h 18"/>
              <a:gd name="T76" fmla="*/ 9 w 541"/>
              <a:gd name="T7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1" h="18">
                <a:moveTo>
                  <a:pt x="532" y="18"/>
                </a:moveTo>
                <a:cubicBezTo>
                  <a:pt x="532" y="18"/>
                  <a:pt x="532" y="18"/>
                  <a:pt x="532" y="18"/>
                </a:cubicBezTo>
                <a:cubicBezTo>
                  <a:pt x="526" y="18"/>
                  <a:pt x="522" y="14"/>
                  <a:pt x="522" y="9"/>
                </a:cubicBezTo>
                <a:cubicBezTo>
                  <a:pt x="522" y="4"/>
                  <a:pt x="526" y="0"/>
                  <a:pt x="532" y="0"/>
                </a:cubicBezTo>
                <a:cubicBezTo>
                  <a:pt x="537" y="0"/>
                  <a:pt x="541" y="4"/>
                  <a:pt x="541" y="9"/>
                </a:cubicBezTo>
                <a:cubicBezTo>
                  <a:pt x="541" y="14"/>
                  <a:pt x="537" y="18"/>
                  <a:pt x="532" y="18"/>
                </a:cubicBezTo>
                <a:close/>
                <a:moveTo>
                  <a:pt x="489" y="18"/>
                </a:moveTo>
                <a:cubicBezTo>
                  <a:pt x="488" y="18"/>
                  <a:pt x="488" y="18"/>
                  <a:pt x="488" y="18"/>
                </a:cubicBezTo>
                <a:cubicBezTo>
                  <a:pt x="483" y="18"/>
                  <a:pt x="479" y="14"/>
                  <a:pt x="479" y="9"/>
                </a:cubicBezTo>
                <a:cubicBezTo>
                  <a:pt x="479" y="4"/>
                  <a:pt x="483" y="0"/>
                  <a:pt x="488" y="0"/>
                </a:cubicBezTo>
                <a:cubicBezTo>
                  <a:pt x="493" y="0"/>
                  <a:pt x="497" y="4"/>
                  <a:pt x="497" y="9"/>
                </a:cubicBezTo>
                <a:cubicBezTo>
                  <a:pt x="497" y="14"/>
                  <a:pt x="494" y="18"/>
                  <a:pt x="489" y="18"/>
                </a:cubicBezTo>
                <a:close/>
                <a:moveTo>
                  <a:pt x="445" y="18"/>
                </a:moveTo>
                <a:cubicBezTo>
                  <a:pt x="444" y="18"/>
                  <a:pt x="444" y="18"/>
                  <a:pt x="444" y="18"/>
                </a:cubicBezTo>
                <a:cubicBezTo>
                  <a:pt x="439" y="18"/>
                  <a:pt x="435" y="14"/>
                  <a:pt x="435" y="9"/>
                </a:cubicBezTo>
                <a:cubicBezTo>
                  <a:pt x="435" y="4"/>
                  <a:pt x="439" y="0"/>
                  <a:pt x="444" y="0"/>
                </a:cubicBezTo>
                <a:cubicBezTo>
                  <a:pt x="450" y="0"/>
                  <a:pt x="454" y="4"/>
                  <a:pt x="454" y="9"/>
                </a:cubicBezTo>
                <a:cubicBezTo>
                  <a:pt x="454" y="14"/>
                  <a:pt x="450" y="18"/>
                  <a:pt x="445" y="18"/>
                </a:cubicBezTo>
                <a:close/>
                <a:moveTo>
                  <a:pt x="401" y="18"/>
                </a:moveTo>
                <a:cubicBezTo>
                  <a:pt x="401" y="18"/>
                  <a:pt x="401" y="18"/>
                  <a:pt x="401" y="18"/>
                </a:cubicBezTo>
                <a:cubicBezTo>
                  <a:pt x="396" y="18"/>
                  <a:pt x="392" y="14"/>
                  <a:pt x="392" y="9"/>
                </a:cubicBezTo>
                <a:cubicBezTo>
                  <a:pt x="392" y="4"/>
                  <a:pt x="396" y="0"/>
                  <a:pt x="401" y="0"/>
                </a:cubicBezTo>
                <a:cubicBezTo>
                  <a:pt x="406" y="0"/>
                  <a:pt x="410" y="4"/>
                  <a:pt x="410" y="9"/>
                </a:cubicBezTo>
                <a:cubicBezTo>
                  <a:pt x="410" y="14"/>
                  <a:pt x="406" y="18"/>
                  <a:pt x="401" y="18"/>
                </a:cubicBezTo>
                <a:close/>
                <a:moveTo>
                  <a:pt x="358" y="18"/>
                </a:moveTo>
                <a:cubicBezTo>
                  <a:pt x="357" y="18"/>
                  <a:pt x="357" y="18"/>
                  <a:pt x="357" y="18"/>
                </a:cubicBezTo>
                <a:cubicBezTo>
                  <a:pt x="352" y="18"/>
                  <a:pt x="348" y="14"/>
                  <a:pt x="348" y="9"/>
                </a:cubicBezTo>
                <a:cubicBezTo>
                  <a:pt x="348" y="4"/>
                  <a:pt x="352" y="0"/>
                  <a:pt x="357" y="0"/>
                </a:cubicBezTo>
                <a:cubicBezTo>
                  <a:pt x="362" y="0"/>
                  <a:pt x="367" y="4"/>
                  <a:pt x="367" y="9"/>
                </a:cubicBezTo>
                <a:cubicBezTo>
                  <a:pt x="367" y="14"/>
                  <a:pt x="363" y="18"/>
                  <a:pt x="358" y="18"/>
                </a:cubicBezTo>
                <a:close/>
                <a:moveTo>
                  <a:pt x="314" y="18"/>
                </a:moveTo>
                <a:cubicBezTo>
                  <a:pt x="314" y="18"/>
                  <a:pt x="314" y="18"/>
                  <a:pt x="314" y="18"/>
                </a:cubicBezTo>
                <a:cubicBezTo>
                  <a:pt x="309" y="18"/>
                  <a:pt x="305" y="14"/>
                  <a:pt x="305" y="9"/>
                </a:cubicBezTo>
                <a:cubicBezTo>
                  <a:pt x="305" y="4"/>
                  <a:pt x="309" y="0"/>
                  <a:pt x="314" y="0"/>
                </a:cubicBezTo>
                <a:cubicBezTo>
                  <a:pt x="319" y="0"/>
                  <a:pt x="323" y="4"/>
                  <a:pt x="323" y="9"/>
                </a:cubicBezTo>
                <a:cubicBezTo>
                  <a:pt x="323" y="14"/>
                  <a:pt x="319" y="18"/>
                  <a:pt x="314" y="18"/>
                </a:cubicBezTo>
                <a:close/>
                <a:moveTo>
                  <a:pt x="271" y="18"/>
                </a:moveTo>
                <a:cubicBezTo>
                  <a:pt x="270" y="18"/>
                  <a:pt x="270" y="18"/>
                  <a:pt x="270" y="18"/>
                </a:cubicBezTo>
                <a:cubicBezTo>
                  <a:pt x="265" y="18"/>
                  <a:pt x="261" y="14"/>
                  <a:pt x="261" y="9"/>
                </a:cubicBezTo>
                <a:cubicBezTo>
                  <a:pt x="261" y="4"/>
                  <a:pt x="265" y="0"/>
                  <a:pt x="270" y="0"/>
                </a:cubicBezTo>
                <a:cubicBezTo>
                  <a:pt x="275" y="0"/>
                  <a:pt x="280" y="4"/>
                  <a:pt x="280" y="9"/>
                </a:cubicBezTo>
                <a:cubicBezTo>
                  <a:pt x="280" y="14"/>
                  <a:pt x="276" y="18"/>
                  <a:pt x="271" y="18"/>
                </a:cubicBezTo>
                <a:close/>
                <a:moveTo>
                  <a:pt x="227" y="18"/>
                </a:moveTo>
                <a:cubicBezTo>
                  <a:pt x="227" y="18"/>
                  <a:pt x="227" y="18"/>
                  <a:pt x="227" y="18"/>
                </a:cubicBezTo>
                <a:cubicBezTo>
                  <a:pt x="222" y="18"/>
                  <a:pt x="217" y="14"/>
                  <a:pt x="217" y="9"/>
                </a:cubicBezTo>
                <a:cubicBezTo>
                  <a:pt x="217" y="4"/>
                  <a:pt x="222" y="0"/>
                  <a:pt x="227" y="0"/>
                </a:cubicBezTo>
                <a:cubicBezTo>
                  <a:pt x="232" y="0"/>
                  <a:pt x="236" y="4"/>
                  <a:pt x="236" y="9"/>
                </a:cubicBezTo>
                <a:cubicBezTo>
                  <a:pt x="236" y="14"/>
                  <a:pt x="232" y="18"/>
                  <a:pt x="227" y="18"/>
                </a:cubicBezTo>
                <a:close/>
                <a:moveTo>
                  <a:pt x="184" y="18"/>
                </a:moveTo>
                <a:cubicBezTo>
                  <a:pt x="183" y="18"/>
                  <a:pt x="183" y="18"/>
                  <a:pt x="183" y="18"/>
                </a:cubicBezTo>
                <a:cubicBezTo>
                  <a:pt x="178" y="18"/>
                  <a:pt x="174" y="14"/>
                  <a:pt x="174" y="9"/>
                </a:cubicBezTo>
                <a:cubicBezTo>
                  <a:pt x="174" y="4"/>
                  <a:pt x="178" y="0"/>
                  <a:pt x="183" y="0"/>
                </a:cubicBezTo>
                <a:cubicBezTo>
                  <a:pt x="188" y="0"/>
                  <a:pt x="193" y="4"/>
                  <a:pt x="193" y="9"/>
                </a:cubicBezTo>
                <a:cubicBezTo>
                  <a:pt x="193" y="14"/>
                  <a:pt x="189" y="18"/>
                  <a:pt x="184" y="18"/>
                </a:cubicBezTo>
                <a:close/>
                <a:moveTo>
                  <a:pt x="140" y="18"/>
                </a:moveTo>
                <a:cubicBezTo>
                  <a:pt x="140" y="18"/>
                  <a:pt x="140" y="18"/>
                  <a:pt x="140" y="18"/>
                </a:cubicBezTo>
                <a:cubicBezTo>
                  <a:pt x="134" y="18"/>
                  <a:pt x="130" y="14"/>
                  <a:pt x="130" y="9"/>
                </a:cubicBezTo>
                <a:cubicBezTo>
                  <a:pt x="130" y="4"/>
                  <a:pt x="134" y="0"/>
                  <a:pt x="140" y="0"/>
                </a:cubicBezTo>
                <a:cubicBezTo>
                  <a:pt x="145" y="0"/>
                  <a:pt x="149" y="4"/>
                  <a:pt x="149" y="9"/>
                </a:cubicBezTo>
                <a:cubicBezTo>
                  <a:pt x="149" y="14"/>
                  <a:pt x="145" y="18"/>
                  <a:pt x="140" y="18"/>
                </a:cubicBezTo>
                <a:close/>
                <a:moveTo>
                  <a:pt x="97" y="18"/>
                </a:moveTo>
                <a:cubicBezTo>
                  <a:pt x="96" y="18"/>
                  <a:pt x="96" y="18"/>
                  <a:pt x="96" y="18"/>
                </a:cubicBezTo>
                <a:cubicBezTo>
                  <a:pt x="91" y="18"/>
                  <a:pt x="87" y="14"/>
                  <a:pt x="87" y="9"/>
                </a:cubicBezTo>
                <a:cubicBezTo>
                  <a:pt x="87" y="4"/>
                  <a:pt x="91" y="0"/>
                  <a:pt x="96" y="0"/>
                </a:cubicBezTo>
                <a:cubicBezTo>
                  <a:pt x="101" y="0"/>
                  <a:pt x="106" y="4"/>
                  <a:pt x="106" y="9"/>
                </a:cubicBezTo>
                <a:cubicBezTo>
                  <a:pt x="106" y="14"/>
                  <a:pt x="102" y="18"/>
                  <a:pt x="97" y="18"/>
                </a:cubicBezTo>
                <a:close/>
                <a:moveTo>
                  <a:pt x="53" y="18"/>
                </a:moveTo>
                <a:cubicBezTo>
                  <a:pt x="52" y="18"/>
                  <a:pt x="52" y="18"/>
                  <a:pt x="52" y="18"/>
                </a:cubicBezTo>
                <a:cubicBezTo>
                  <a:pt x="47" y="18"/>
                  <a:pt x="43" y="14"/>
                  <a:pt x="43" y="9"/>
                </a:cubicBezTo>
                <a:cubicBezTo>
                  <a:pt x="43" y="4"/>
                  <a:pt x="47" y="0"/>
                  <a:pt x="52" y="0"/>
                </a:cubicBezTo>
                <a:cubicBezTo>
                  <a:pt x="58" y="0"/>
                  <a:pt x="62" y="4"/>
                  <a:pt x="62" y="9"/>
                </a:cubicBezTo>
                <a:cubicBezTo>
                  <a:pt x="62" y="14"/>
                  <a:pt x="58" y="18"/>
                  <a:pt x="53" y="18"/>
                </a:cubicBezTo>
                <a:close/>
                <a:moveTo>
                  <a:pt x="9" y="18"/>
                </a:moveTo>
                <a:cubicBezTo>
                  <a:pt x="9" y="18"/>
                  <a:pt x="9" y="18"/>
                  <a:pt x="9" y="18"/>
                </a:cubicBezTo>
                <a:cubicBezTo>
                  <a:pt x="4" y="18"/>
                  <a:pt x="0" y="14"/>
                  <a:pt x="0" y="9"/>
                </a:cubicBezTo>
                <a:cubicBezTo>
                  <a:pt x="0" y="4"/>
                  <a:pt x="4" y="0"/>
                  <a:pt x="9" y="0"/>
                </a:cubicBezTo>
                <a:cubicBezTo>
                  <a:pt x="14" y="0"/>
                  <a:pt x="18" y="4"/>
                  <a:pt x="18" y="9"/>
                </a:cubicBezTo>
                <a:cubicBezTo>
                  <a:pt x="18" y="14"/>
                  <a:pt x="15" y="18"/>
                  <a:pt x="9" y="18"/>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5" name="Oval 45">
            <a:extLst>
              <a:ext uri="{FF2B5EF4-FFF2-40B4-BE49-F238E27FC236}">
                <a16:creationId xmlns:a16="http://schemas.microsoft.com/office/drawing/2014/main" id="{E7917AB7-2003-A878-4708-1DD1F33FFDD9}"/>
              </a:ext>
            </a:extLst>
          </p:cNvPr>
          <p:cNvSpPr>
            <a:spLocks noChangeArrowheads="1"/>
          </p:cNvSpPr>
          <p:nvPr/>
        </p:nvSpPr>
        <p:spPr bwMode="auto">
          <a:xfrm>
            <a:off x="5167106" y="2378654"/>
            <a:ext cx="1852122" cy="1850734"/>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6" name="Oval 46">
            <a:extLst>
              <a:ext uri="{FF2B5EF4-FFF2-40B4-BE49-F238E27FC236}">
                <a16:creationId xmlns:a16="http://schemas.microsoft.com/office/drawing/2014/main" id="{3F216F50-D384-0DE4-37F6-7702CC05FD70}"/>
              </a:ext>
            </a:extLst>
          </p:cNvPr>
          <p:cNvSpPr>
            <a:spLocks noChangeArrowheads="1"/>
          </p:cNvSpPr>
          <p:nvPr/>
        </p:nvSpPr>
        <p:spPr bwMode="auto">
          <a:xfrm>
            <a:off x="5311500" y="2521659"/>
            <a:ext cx="1564724" cy="1564724"/>
          </a:xfrm>
          <a:prstGeom prst="ellipse">
            <a:avLst/>
          </a:prstGeom>
          <a:gradFill>
            <a:gsLst>
              <a:gs pos="0">
                <a:schemeClr val="bg1"/>
              </a:gs>
              <a:gs pos="100000">
                <a:schemeClr val="bg1">
                  <a:lumMod val="85000"/>
                </a:schemeClr>
              </a:gs>
            </a:gsLst>
            <a:path path="circle">
              <a:fillToRect l="50000" t="50000" r="50000" b="50000"/>
            </a:path>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50" name="Inhaltsplatzhalter 4">
            <a:extLst>
              <a:ext uri="{FF2B5EF4-FFF2-40B4-BE49-F238E27FC236}">
                <a16:creationId xmlns:a16="http://schemas.microsoft.com/office/drawing/2014/main" id="{B7C1FFE2-F89D-9F13-8C9A-4917BC78B8B7}"/>
              </a:ext>
            </a:extLst>
          </p:cNvPr>
          <p:cNvSpPr txBox="1">
            <a:spLocks/>
          </p:cNvSpPr>
          <p:nvPr/>
        </p:nvSpPr>
        <p:spPr>
          <a:xfrm>
            <a:off x="2761492" y="587335"/>
            <a:ext cx="6663349" cy="55399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defRPr/>
            </a:pPr>
            <a:r>
              <a:rPr lang="tr-TR" sz="3600" b="1" dirty="0">
                <a:solidFill>
                  <a:srgbClr val="1C407D"/>
                </a:solidFill>
                <a:latin typeface="Calibri" panose="020F0502020204030204" pitchFamily="34" charset="0"/>
                <a:cs typeface="Calibri" panose="020F0502020204030204" pitchFamily="34" charset="0"/>
              </a:rPr>
              <a:t>İÇ KONTROLÜN VARLIĞI</a:t>
            </a:r>
            <a:endPar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endParaRPr>
          </a:p>
        </p:txBody>
      </p:sp>
      <p:sp>
        <p:nvSpPr>
          <p:cNvPr id="51" name="Inhaltsplatzhalter 4">
            <a:extLst>
              <a:ext uri="{FF2B5EF4-FFF2-40B4-BE49-F238E27FC236}">
                <a16:creationId xmlns:a16="http://schemas.microsoft.com/office/drawing/2014/main" id="{0AEC3A5E-E539-7F33-385F-3A17678C2976}"/>
              </a:ext>
            </a:extLst>
          </p:cNvPr>
          <p:cNvSpPr txBox="1">
            <a:spLocks/>
          </p:cNvSpPr>
          <p:nvPr/>
        </p:nvSpPr>
        <p:spPr>
          <a:xfrm>
            <a:off x="412621" y="2128536"/>
            <a:ext cx="3360315" cy="600164"/>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00000"/>
              </a:lnSpc>
              <a:spcAft>
                <a:spcPts val="1200"/>
              </a:spcAft>
              <a:buNone/>
              <a:defRPr/>
            </a:pPr>
            <a:r>
              <a:rPr lang="en-US" sz="1400" b="1" dirty="0">
                <a:solidFill>
                  <a:srgbClr val="E6C133"/>
                </a:solidFill>
                <a:latin typeface="Roboto"/>
              </a:rPr>
              <a:t>Mali </a:t>
            </a:r>
            <a:r>
              <a:rPr lang="en-US" sz="1400" b="1" dirty="0" err="1">
                <a:solidFill>
                  <a:srgbClr val="E6C133"/>
                </a:solidFill>
                <a:latin typeface="Roboto"/>
              </a:rPr>
              <a:t>saydamlık</a:t>
            </a:r>
            <a:r>
              <a:rPr lang="en-US" sz="1400" b="1" dirty="0">
                <a:solidFill>
                  <a:srgbClr val="E6C133"/>
                </a:solidFill>
                <a:latin typeface="Roboto"/>
              </a:rPr>
              <a:t> </a:t>
            </a:r>
            <a:r>
              <a:rPr lang="en-US" sz="1400" b="1" dirty="0" err="1">
                <a:solidFill>
                  <a:srgbClr val="E6C133"/>
                </a:solidFill>
                <a:latin typeface="Roboto"/>
              </a:rPr>
              <a:t>ve</a:t>
            </a:r>
            <a:r>
              <a:rPr lang="en-US" sz="1400" b="1" dirty="0">
                <a:solidFill>
                  <a:srgbClr val="E6C133"/>
                </a:solidFill>
                <a:latin typeface="Roboto"/>
              </a:rPr>
              <a:t> </a:t>
            </a:r>
            <a:r>
              <a:rPr lang="en-US" sz="1400" b="1" dirty="0" err="1">
                <a:solidFill>
                  <a:srgbClr val="E6C133"/>
                </a:solidFill>
                <a:latin typeface="Roboto"/>
              </a:rPr>
              <a:t>hesap</a:t>
            </a:r>
            <a:r>
              <a:rPr lang="en-US" sz="1400" b="1" dirty="0">
                <a:solidFill>
                  <a:srgbClr val="E6C133"/>
                </a:solidFill>
                <a:latin typeface="Roboto"/>
              </a:rPr>
              <a:t> </a:t>
            </a:r>
            <a:r>
              <a:rPr lang="en-US" sz="1400" b="1" dirty="0" err="1">
                <a:solidFill>
                  <a:srgbClr val="E6C133"/>
                </a:solidFill>
                <a:latin typeface="Roboto"/>
              </a:rPr>
              <a:t>verebilirliği</a:t>
            </a:r>
            <a:r>
              <a:rPr lang="en-US" sz="1400" b="1" dirty="0">
                <a:solidFill>
                  <a:srgbClr val="E6C133"/>
                </a:solidFill>
                <a:latin typeface="Roboto"/>
              </a:rPr>
              <a:t> </a:t>
            </a:r>
            <a:r>
              <a:rPr lang="en-US" sz="1400" b="1" dirty="0" err="1">
                <a:solidFill>
                  <a:srgbClr val="E6C133"/>
                </a:solidFill>
                <a:latin typeface="Roboto"/>
              </a:rPr>
              <a:t>sağlar</a:t>
            </a:r>
            <a:r>
              <a:rPr lang="en-US" sz="1400" b="1" dirty="0">
                <a:solidFill>
                  <a:srgbClr val="E6C133"/>
                </a:solidFill>
                <a:latin typeface="Roboto"/>
              </a:rPr>
              <a:t>.</a:t>
            </a:r>
            <a:br>
              <a:rPr kumimoji="0" lang="en-US" sz="1400" b="1" i="0" u="none" strike="noStrike" kern="1200" cap="none" spc="0" normalizeH="0" baseline="0" noProof="0" dirty="0">
                <a:ln>
                  <a:noFill/>
                </a:ln>
                <a:solidFill>
                  <a:srgbClr val="E6C133"/>
                </a:solidFill>
                <a:effectLst/>
                <a:uLnTx/>
                <a:uFillTx/>
                <a:latin typeface="Roboto"/>
                <a:ea typeface="+mn-ea"/>
                <a:cs typeface="+mn-cs"/>
              </a:rPr>
            </a:br>
            <a:r>
              <a:rPr kumimoji="0" lang="en-US" sz="1100" b="0" i="0" u="none" strike="noStrike" kern="1200" cap="none" spc="0" normalizeH="0" baseline="0" noProof="0" dirty="0">
                <a:ln>
                  <a:noFill/>
                </a:ln>
                <a:solidFill>
                  <a:srgbClr val="E6C133"/>
                </a:solidFill>
                <a:effectLst/>
                <a:uLnTx/>
                <a:uFillTx/>
                <a:latin typeface="Roboto"/>
                <a:ea typeface="+mn-ea"/>
                <a:cs typeface="+mn-cs"/>
              </a:rPr>
              <a:t>.</a:t>
            </a:r>
          </a:p>
        </p:txBody>
      </p:sp>
      <p:sp>
        <p:nvSpPr>
          <p:cNvPr id="62" name="Inhaltsplatzhalter 4">
            <a:extLst>
              <a:ext uri="{FF2B5EF4-FFF2-40B4-BE49-F238E27FC236}">
                <a16:creationId xmlns:a16="http://schemas.microsoft.com/office/drawing/2014/main" id="{79E1369A-CFCD-17AD-8995-B3E7A2EADB88}"/>
              </a:ext>
            </a:extLst>
          </p:cNvPr>
          <p:cNvSpPr txBox="1">
            <a:spLocks/>
          </p:cNvSpPr>
          <p:nvPr/>
        </p:nvSpPr>
        <p:spPr>
          <a:xfrm>
            <a:off x="412621" y="2967323"/>
            <a:ext cx="2621955" cy="646331"/>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00000"/>
              </a:lnSpc>
              <a:spcAft>
                <a:spcPts val="1200"/>
              </a:spcAft>
              <a:buNone/>
              <a:defRPr/>
            </a:pPr>
            <a:r>
              <a:rPr lang="en-US" sz="1400" b="1" dirty="0" err="1">
                <a:solidFill>
                  <a:srgbClr val="EF7A24"/>
                </a:solidFill>
                <a:latin typeface="Roboto"/>
              </a:rPr>
              <a:t>Hizmetlerin</a:t>
            </a:r>
            <a:r>
              <a:rPr lang="en-US" sz="1400" b="1" dirty="0">
                <a:solidFill>
                  <a:srgbClr val="EF7A24"/>
                </a:solidFill>
                <a:latin typeface="Roboto"/>
              </a:rPr>
              <a:t> </a:t>
            </a:r>
            <a:r>
              <a:rPr lang="en-US" sz="1400" b="1" dirty="0" err="1">
                <a:solidFill>
                  <a:srgbClr val="EF7A24"/>
                </a:solidFill>
                <a:latin typeface="Roboto"/>
              </a:rPr>
              <a:t>kalitesini</a:t>
            </a:r>
            <a:r>
              <a:rPr lang="en-US" sz="1400" b="1" dirty="0">
                <a:solidFill>
                  <a:srgbClr val="EF7A24"/>
                </a:solidFill>
                <a:latin typeface="Roboto"/>
              </a:rPr>
              <a:t> </a:t>
            </a:r>
            <a:r>
              <a:rPr lang="en-US" sz="1400" b="1" dirty="0" err="1">
                <a:solidFill>
                  <a:srgbClr val="EF7A24"/>
                </a:solidFill>
                <a:latin typeface="Roboto"/>
              </a:rPr>
              <a:t>ve</a:t>
            </a:r>
            <a:r>
              <a:rPr lang="en-US" sz="1400" b="1" dirty="0">
                <a:solidFill>
                  <a:srgbClr val="EF7A24"/>
                </a:solidFill>
                <a:latin typeface="Roboto"/>
              </a:rPr>
              <a:t> </a:t>
            </a:r>
            <a:r>
              <a:rPr lang="en-US" sz="1400" b="1" dirty="0" err="1">
                <a:solidFill>
                  <a:srgbClr val="EF7A24"/>
                </a:solidFill>
                <a:latin typeface="Roboto"/>
              </a:rPr>
              <a:t>hizmetlere</a:t>
            </a:r>
            <a:r>
              <a:rPr lang="en-US" sz="1400" b="1" dirty="0">
                <a:solidFill>
                  <a:srgbClr val="EF7A24"/>
                </a:solidFill>
                <a:latin typeface="Roboto"/>
              </a:rPr>
              <a:t> </a:t>
            </a:r>
            <a:r>
              <a:rPr lang="en-US" sz="1400" b="1" dirty="0" err="1">
                <a:solidFill>
                  <a:srgbClr val="EF7A24"/>
                </a:solidFill>
                <a:latin typeface="Roboto"/>
              </a:rPr>
              <a:t>olan</a:t>
            </a:r>
            <a:r>
              <a:rPr lang="en-US" sz="1400" b="1" dirty="0">
                <a:solidFill>
                  <a:srgbClr val="EF7A24"/>
                </a:solidFill>
                <a:latin typeface="Roboto"/>
              </a:rPr>
              <a:t> </a:t>
            </a:r>
            <a:r>
              <a:rPr lang="en-US" sz="1400" b="1" dirty="0" err="1">
                <a:solidFill>
                  <a:srgbClr val="EF7A24"/>
                </a:solidFill>
                <a:latin typeface="Roboto"/>
              </a:rPr>
              <a:t>memnuniyet</a:t>
            </a:r>
            <a:r>
              <a:rPr lang="en-US" sz="1400" b="1" dirty="0">
                <a:solidFill>
                  <a:srgbClr val="EF7A24"/>
                </a:solidFill>
                <a:latin typeface="Roboto"/>
              </a:rPr>
              <a:t> </a:t>
            </a:r>
            <a:r>
              <a:rPr lang="en-US" sz="1400" b="1" dirty="0" err="1">
                <a:solidFill>
                  <a:srgbClr val="EF7A24"/>
                </a:solidFill>
                <a:latin typeface="Roboto"/>
              </a:rPr>
              <a:t>düzeyini</a:t>
            </a:r>
            <a:r>
              <a:rPr lang="en-US" sz="1400" b="1" dirty="0">
                <a:solidFill>
                  <a:srgbClr val="EF7A24"/>
                </a:solidFill>
                <a:latin typeface="Roboto"/>
              </a:rPr>
              <a:t> </a:t>
            </a:r>
            <a:r>
              <a:rPr lang="en-US" sz="1400" b="1" dirty="0" err="1">
                <a:solidFill>
                  <a:srgbClr val="EF7A24"/>
                </a:solidFill>
                <a:latin typeface="Roboto"/>
              </a:rPr>
              <a:t>artırır</a:t>
            </a:r>
            <a:r>
              <a:rPr lang="en-US" sz="1400" b="1" dirty="0">
                <a:solidFill>
                  <a:srgbClr val="EF7A24"/>
                </a:solidFill>
                <a:latin typeface="Roboto"/>
              </a:rPr>
              <a:t>.</a:t>
            </a:r>
            <a:r>
              <a:rPr kumimoji="0" lang="en-US" sz="1100" b="0" i="0" u="none" strike="noStrike" kern="1200" cap="none" spc="0" normalizeH="0" baseline="0" noProof="0" dirty="0">
                <a:ln>
                  <a:noFill/>
                </a:ln>
                <a:solidFill>
                  <a:srgbClr val="EF7A24"/>
                </a:solidFill>
                <a:effectLst/>
                <a:uLnTx/>
                <a:uFillTx/>
                <a:latin typeface="Roboto"/>
                <a:ea typeface="+mn-ea"/>
                <a:cs typeface="+mn-cs"/>
              </a:rPr>
              <a:t>.</a:t>
            </a:r>
          </a:p>
        </p:txBody>
      </p:sp>
      <p:sp>
        <p:nvSpPr>
          <p:cNvPr id="63" name="Inhaltsplatzhalter 4">
            <a:extLst>
              <a:ext uri="{FF2B5EF4-FFF2-40B4-BE49-F238E27FC236}">
                <a16:creationId xmlns:a16="http://schemas.microsoft.com/office/drawing/2014/main" id="{E9AE6E07-DD8C-9EA2-58B3-18BEE9B58090}"/>
              </a:ext>
            </a:extLst>
          </p:cNvPr>
          <p:cNvSpPr txBox="1">
            <a:spLocks/>
          </p:cNvSpPr>
          <p:nvPr/>
        </p:nvSpPr>
        <p:spPr>
          <a:xfrm>
            <a:off x="412621" y="3946835"/>
            <a:ext cx="3360315" cy="600164"/>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00000"/>
              </a:lnSpc>
              <a:spcAft>
                <a:spcPts val="1200"/>
              </a:spcAft>
              <a:buNone/>
              <a:defRPr/>
            </a:pPr>
            <a:r>
              <a:rPr lang="en-US" sz="1400" b="1" dirty="0" err="1">
                <a:solidFill>
                  <a:srgbClr val="6BAAF6"/>
                </a:solidFill>
                <a:latin typeface="Roboto"/>
              </a:rPr>
              <a:t>Kaynakların</a:t>
            </a:r>
            <a:r>
              <a:rPr lang="en-US" sz="1400" b="1" dirty="0">
                <a:solidFill>
                  <a:srgbClr val="6BAAF6"/>
                </a:solidFill>
                <a:latin typeface="Roboto"/>
              </a:rPr>
              <a:t> </a:t>
            </a:r>
            <a:r>
              <a:rPr lang="en-US" sz="1400" b="1" dirty="0" err="1">
                <a:solidFill>
                  <a:srgbClr val="6BAAF6"/>
                </a:solidFill>
                <a:latin typeface="Roboto"/>
              </a:rPr>
              <a:t>ekonomik</a:t>
            </a:r>
            <a:r>
              <a:rPr lang="en-US" sz="1400" b="1" dirty="0">
                <a:solidFill>
                  <a:srgbClr val="6BAAF6"/>
                </a:solidFill>
                <a:latin typeface="Roboto"/>
              </a:rPr>
              <a:t>, </a:t>
            </a:r>
            <a:r>
              <a:rPr lang="en-US" sz="1400" b="1" dirty="0" err="1">
                <a:solidFill>
                  <a:srgbClr val="6BAAF6"/>
                </a:solidFill>
                <a:latin typeface="Roboto"/>
              </a:rPr>
              <a:t>etkin</a:t>
            </a:r>
            <a:r>
              <a:rPr lang="en-US" sz="1400" b="1" dirty="0">
                <a:solidFill>
                  <a:srgbClr val="6BAAF6"/>
                </a:solidFill>
                <a:latin typeface="Roboto"/>
              </a:rPr>
              <a:t> </a:t>
            </a:r>
            <a:r>
              <a:rPr lang="en-US" sz="1400" b="1" dirty="0" err="1">
                <a:solidFill>
                  <a:srgbClr val="6BAAF6"/>
                </a:solidFill>
                <a:latin typeface="Roboto"/>
              </a:rPr>
              <a:t>ve</a:t>
            </a:r>
            <a:r>
              <a:rPr lang="en-US" sz="1400" b="1" dirty="0">
                <a:solidFill>
                  <a:srgbClr val="6BAAF6"/>
                </a:solidFill>
                <a:latin typeface="Roboto"/>
              </a:rPr>
              <a:t> </a:t>
            </a:r>
            <a:r>
              <a:rPr lang="en-US" sz="1400" b="1" dirty="0" err="1">
                <a:solidFill>
                  <a:srgbClr val="6BAAF6"/>
                </a:solidFill>
                <a:latin typeface="Roboto"/>
              </a:rPr>
              <a:t>verimli</a:t>
            </a:r>
            <a:r>
              <a:rPr lang="en-US" sz="1400" b="1" dirty="0">
                <a:solidFill>
                  <a:srgbClr val="6BAAF6"/>
                </a:solidFill>
                <a:latin typeface="Roboto"/>
              </a:rPr>
              <a:t> </a:t>
            </a:r>
            <a:r>
              <a:rPr lang="en-US" sz="1400" b="1" dirty="0" err="1">
                <a:solidFill>
                  <a:srgbClr val="6BAAF6"/>
                </a:solidFill>
                <a:latin typeface="Roboto"/>
              </a:rPr>
              <a:t>kullanılmasını</a:t>
            </a:r>
            <a:r>
              <a:rPr lang="en-US" sz="1400" b="1" dirty="0">
                <a:solidFill>
                  <a:srgbClr val="6BAAF6"/>
                </a:solidFill>
                <a:latin typeface="Roboto"/>
              </a:rPr>
              <a:t> </a:t>
            </a:r>
            <a:r>
              <a:rPr lang="en-US" sz="1400" b="1" dirty="0" err="1">
                <a:solidFill>
                  <a:srgbClr val="6BAAF6"/>
                </a:solidFill>
                <a:latin typeface="Roboto"/>
              </a:rPr>
              <a:t>sağlar</a:t>
            </a:r>
            <a:r>
              <a:rPr lang="en-US" sz="1400" b="1" dirty="0">
                <a:solidFill>
                  <a:srgbClr val="6BAAF6"/>
                </a:solidFill>
                <a:latin typeface="Roboto"/>
              </a:rPr>
              <a:t>.</a:t>
            </a:r>
            <a:br>
              <a:rPr kumimoji="0" lang="en-US" sz="1400" b="1" i="0" u="none" strike="noStrike" kern="1200" cap="none" spc="0" normalizeH="0" baseline="0" noProof="0" dirty="0">
                <a:ln>
                  <a:noFill/>
                </a:ln>
                <a:solidFill>
                  <a:srgbClr val="6BAAF6"/>
                </a:solidFill>
                <a:effectLst/>
                <a:uLnTx/>
                <a:uFillTx/>
                <a:latin typeface="Roboto"/>
                <a:ea typeface="+mn-ea"/>
                <a:cs typeface="+mn-cs"/>
              </a:rPr>
            </a:br>
            <a:r>
              <a:rPr kumimoji="0" lang="en-US" sz="1100" b="0" i="0" u="none" strike="noStrike" kern="1200" cap="none" spc="0" normalizeH="0" baseline="0" noProof="0" dirty="0">
                <a:ln>
                  <a:noFill/>
                </a:ln>
                <a:solidFill>
                  <a:srgbClr val="6BAAF6"/>
                </a:solidFill>
                <a:effectLst/>
                <a:uLnTx/>
                <a:uFillTx/>
                <a:latin typeface="Roboto"/>
                <a:ea typeface="+mn-ea"/>
                <a:cs typeface="+mn-cs"/>
              </a:rPr>
              <a:t>.</a:t>
            </a:r>
          </a:p>
        </p:txBody>
      </p:sp>
      <p:sp>
        <p:nvSpPr>
          <p:cNvPr id="64" name="Inhaltsplatzhalter 4">
            <a:extLst>
              <a:ext uri="{FF2B5EF4-FFF2-40B4-BE49-F238E27FC236}">
                <a16:creationId xmlns:a16="http://schemas.microsoft.com/office/drawing/2014/main" id="{24197DB4-59EF-61C3-8039-CE18764F28A0}"/>
              </a:ext>
            </a:extLst>
          </p:cNvPr>
          <p:cNvSpPr txBox="1">
            <a:spLocks/>
          </p:cNvSpPr>
          <p:nvPr/>
        </p:nvSpPr>
        <p:spPr>
          <a:xfrm>
            <a:off x="412621" y="4866725"/>
            <a:ext cx="3952395" cy="600164"/>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00000"/>
              </a:lnSpc>
              <a:spcAft>
                <a:spcPts val="1200"/>
              </a:spcAft>
              <a:buNone/>
              <a:defRPr/>
            </a:pPr>
            <a:r>
              <a:rPr lang="en-US" sz="1400" b="1" dirty="0">
                <a:solidFill>
                  <a:srgbClr val="6BAAF6"/>
                </a:solidFill>
                <a:latin typeface="Roboto"/>
              </a:rPr>
              <a:t>Yeni </a:t>
            </a:r>
            <a:r>
              <a:rPr lang="en-US" sz="1400" b="1" dirty="0" err="1">
                <a:solidFill>
                  <a:srgbClr val="6BAAF6"/>
                </a:solidFill>
                <a:latin typeface="Roboto"/>
              </a:rPr>
              <a:t>başlayan</a:t>
            </a:r>
            <a:r>
              <a:rPr lang="en-US" sz="1400" b="1" dirty="0">
                <a:solidFill>
                  <a:srgbClr val="6BAAF6"/>
                </a:solidFill>
                <a:latin typeface="Roboto"/>
              </a:rPr>
              <a:t> </a:t>
            </a:r>
            <a:r>
              <a:rPr lang="en-US" sz="1400" b="1" dirty="0" err="1">
                <a:solidFill>
                  <a:srgbClr val="6BAAF6"/>
                </a:solidFill>
                <a:latin typeface="Roboto"/>
              </a:rPr>
              <a:t>yönetici</a:t>
            </a:r>
            <a:r>
              <a:rPr lang="en-US" sz="1400" b="1" dirty="0">
                <a:solidFill>
                  <a:srgbClr val="6BAAF6"/>
                </a:solidFill>
                <a:latin typeface="Roboto"/>
              </a:rPr>
              <a:t> </a:t>
            </a:r>
            <a:r>
              <a:rPr lang="en-US" sz="1400" b="1" dirty="0" err="1">
                <a:solidFill>
                  <a:srgbClr val="6BAAF6"/>
                </a:solidFill>
                <a:latin typeface="Roboto"/>
              </a:rPr>
              <a:t>ve</a:t>
            </a:r>
            <a:r>
              <a:rPr lang="en-US" sz="1400" b="1" dirty="0">
                <a:solidFill>
                  <a:srgbClr val="6BAAF6"/>
                </a:solidFill>
                <a:latin typeface="Roboto"/>
              </a:rPr>
              <a:t> </a:t>
            </a:r>
            <a:r>
              <a:rPr lang="en-US" sz="1400" b="1" dirty="0" err="1">
                <a:solidFill>
                  <a:srgbClr val="6BAAF6"/>
                </a:solidFill>
                <a:latin typeface="Roboto"/>
              </a:rPr>
              <a:t>personelin</a:t>
            </a:r>
            <a:r>
              <a:rPr lang="en-US" sz="1400" b="1" dirty="0">
                <a:solidFill>
                  <a:srgbClr val="6BAAF6"/>
                </a:solidFill>
                <a:latin typeface="Roboto"/>
              </a:rPr>
              <a:t> </a:t>
            </a:r>
            <a:r>
              <a:rPr lang="en-US" sz="1400" b="1" dirty="0" err="1">
                <a:solidFill>
                  <a:srgbClr val="6BAAF6"/>
                </a:solidFill>
                <a:latin typeface="Roboto"/>
              </a:rPr>
              <a:t>işlere</a:t>
            </a:r>
            <a:r>
              <a:rPr lang="en-US" sz="1400" b="1" dirty="0">
                <a:solidFill>
                  <a:srgbClr val="6BAAF6"/>
                </a:solidFill>
                <a:latin typeface="Roboto"/>
              </a:rPr>
              <a:t> </a:t>
            </a:r>
            <a:r>
              <a:rPr lang="en-US" sz="1400" b="1" dirty="0" err="1">
                <a:solidFill>
                  <a:srgbClr val="6BAAF6"/>
                </a:solidFill>
                <a:latin typeface="Roboto"/>
              </a:rPr>
              <a:t>bütüncül</a:t>
            </a:r>
            <a:r>
              <a:rPr lang="en-US" sz="1400" b="1" dirty="0">
                <a:solidFill>
                  <a:srgbClr val="6BAAF6"/>
                </a:solidFill>
                <a:latin typeface="Roboto"/>
              </a:rPr>
              <a:t> </a:t>
            </a:r>
            <a:r>
              <a:rPr lang="en-US" sz="1400" b="1" dirty="0" err="1">
                <a:solidFill>
                  <a:srgbClr val="6BAAF6"/>
                </a:solidFill>
                <a:latin typeface="Roboto"/>
              </a:rPr>
              <a:t>bir</a:t>
            </a:r>
            <a:r>
              <a:rPr lang="en-US" sz="1400" b="1" dirty="0">
                <a:solidFill>
                  <a:srgbClr val="6BAAF6"/>
                </a:solidFill>
                <a:latin typeface="Roboto"/>
              </a:rPr>
              <a:t> </a:t>
            </a:r>
            <a:r>
              <a:rPr lang="en-US" sz="1400" b="1" dirty="0" err="1">
                <a:solidFill>
                  <a:srgbClr val="6BAAF6"/>
                </a:solidFill>
                <a:latin typeface="Roboto"/>
              </a:rPr>
              <a:t>yaklaşımla</a:t>
            </a:r>
            <a:r>
              <a:rPr lang="en-US" sz="1400" b="1" dirty="0">
                <a:solidFill>
                  <a:srgbClr val="6BAAF6"/>
                </a:solidFill>
                <a:latin typeface="Roboto"/>
              </a:rPr>
              <a:t> hakim </a:t>
            </a:r>
            <a:r>
              <a:rPr lang="en-US" sz="1400" b="1" dirty="0" err="1">
                <a:solidFill>
                  <a:srgbClr val="6BAAF6"/>
                </a:solidFill>
                <a:latin typeface="Roboto"/>
              </a:rPr>
              <a:t>olmasını</a:t>
            </a:r>
            <a:r>
              <a:rPr lang="en-US" sz="1400" b="1" dirty="0">
                <a:solidFill>
                  <a:srgbClr val="6BAAF6"/>
                </a:solidFill>
                <a:latin typeface="Roboto"/>
              </a:rPr>
              <a:t> </a:t>
            </a:r>
            <a:r>
              <a:rPr lang="en-US" sz="1400" b="1" dirty="0" err="1">
                <a:solidFill>
                  <a:srgbClr val="6BAAF6"/>
                </a:solidFill>
                <a:latin typeface="Roboto"/>
              </a:rPr>
              <a:t>sağlar</a:t>
            </a:r>
            <a:r>
              <a:rPr lang="en-US" sz="1400" b="1" dirty="0">
                <a:solidFill>
                  <a:srgbClr val="6BAAF6"/>
                </a:solidFill>
                <a:latin typeface="Roboto"/>
              </a:rPr>
              <a:t>.</a:t>
            </a:r>
            <a:br>
              <a:rPr kumimoji="0" lang="en-US" sz="1400" b="1" i="0" u="none" strike="noStrike" kern="1200" cap="none" spc="0" normalizeH="0" baseline="0" noProof="0" dirty="0">
                <a:ln>
                  <a:noFill/>
                </a:ln>
                <a:solidFill>
                  <a:srgbClr val="6BAAF6"/>
                </a:solidFill>
                <a:effectLst/>
                <a:uLnTx/>
                <a:uFillTx/>
                <a:latin typeface="Roboto"/>
                <a:ea typeface="+mn-ea"/>
                <a:cs typeface="+mn-cs"/>
              </a:rPr>
            </a:br>
            <a:r>
              <a:rPr kumimoji="0" lang="en-US" sz="1100" b="0" i="0" u="none" strike="noStrike" kern="1200" cap="none" spc="0" normalizeH="0" baseline="0" noProof="0" dirty="0">
                <a:ln>
                  <a:noFill/>
                </a:ln>
                <a:solidFill>
                  <a:srgbClr val="6BAAF6"/>
                </a:solidFill>
                <a:effectLst/>
                <a:uLnTx/>
                <a:uFillTx/>
                <a:latin typeface="Roboto"/>
                <a:ea typeface="+mn-ea"/>
                <a:cs typeface="+mn-cs"/>
              </a:rPr>
              <a:t>.</a:t>
            </a:r>
          </a:p>
        </p:txBody>
      </p:sp>
      <p:sp>
        <p:nvSpPr>
          <p:cNvPr id="66" name="Inhaltsplatzhalter 4">
            <a:extLst>
              <a:ext uri="{FF2B5EF4-FFF2-40B4-BE49-F238E27FC236}">
                <a16:creationId xmlns:a16="http://schemas.microsoft.com/office/drawing/2014/main" id="{964A4261-AA22-5E4C-AA0B-B70DD9D385D9}"/>
              </a:ext>
            </a:extLst>
          </p:cNvPr>
          <p:cNvSpPr txBox="1">
            <a:spLocks/>
          </p:cNvSpPr>
          <p:nvPr/>
        </p:nvSpPr>
        <p:spPr>
          <a:xfrm>
            <a:off x="8430435" y="2128536"/>
            <a:ext cx="3222941" cy="43088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tr-TR" sz="1400" b="1" dirty="0">
                <a:solidFill>
                  <a:srgbClr val="E6C133"/>
                </a:solidFill>
                <a:latin typeface="Roboto"/>
              </a:rPr>
              <a:t>İsabetli yönetim kararları almamızı sağlar.</a:t>
            </a:r>
            <a:endParaRPr kumimoji="0" lang="en-US" sz="1100" b="0" i="0" u="none" strike="noStrike" kern="1200" cap="none" spc="0" normalizeH="0" baseline="0" noProof="0" dirty="0">
              <a:ln>
                <a:noFill/>
              </a:ln>
              <a:solidFill>
                <a:srgbClr val="E6C133"/>
              </a:solidFill>
              <a:effectLst/>
              <a:uLnTx/>
              <a:uFillTx/>
              <a:latin typeface="Roboto"/>
            </a:endParaRPr>
          </a:p>
        </p:txBody>
      </p:sp>
      <p:sp>
        <p:nvSpPr>
          <p:cNvPr id="67" name="Inhaltsplatzhalter 4">
            <a:extLst>
              <a:ext uri="{FF2B5EF4-FFF2-40B4-BE49-F238E27FC236}">
                <a16:creationId xmlns:a16="http://schemas.microsoft.com/office/drawing/2014/main" id="{41D7062C-1B7A-DA90-9B0A-41EEE3BB1B40}"/>
              </a:ext>
            </a:extLst>
          </p:cNvPr>
          <p:cNvSpPr txBox="1">
            <a:spLocks/>
          </p:cNvSpPr>
          <p:nvPr/>
        </p:nvSpPr>
        <p:spPr>
          <a:xfrm>
            <a:off x="9031421" y="2967323"/>
            <a:ext cx="2621955" cy="646331"/>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en-US" sz="1400" b="1" dirty="0" err="1">
                <a:solidFill>
                  <a:srgbClr val="EF7A24"/>
                </a:solidFill>
                <a:latin typeface="Roboto"/>
              </a:rPr>
              <a:t>İşlerin</a:t>
            </a:r>
            <a:r>
              <a:rPr lang="en-US" sz="1400" b="1" dirty="0">
                <a:solidFill>
                  <a:srgbClr val="EF7A24"/>
                </a:solidFill>
                <a:latin typeface="Roboto"/>
              </a:rPr>
              <a:t> </a:t>
            </a:r>
            <a:r>
              <a:rPr lang="en-US" sz="1400" b="1" dirty="0" err="1">
                <a:solidFill>
                  <a:srgbClr val="EF7A24"/>
                </a:solidFill>
                <a:latin typeface="Roboto"/>
              </a:rPr>
              <a:t>yapılış</a:t>
            </a:r>
            <a:r>
              <a:rPr lang="en-US" sz="1400" b="1" dirty="0">
                <a:solidFill>
                  <a:srgbClr val="EF7A24"/>
                </a:solidFill>
                <a:latin typeface="Roboto"/>
              </a:rPr>
              <a:t> </a:t>
            </a:r>
            <a:r>
              <a:rPr lang="en-US" sz="1400" b="1" dirty="0" err="1">
                <a:solidFill>
                  <a:srgbClr val="EF7A24"/>
                </a:solidFill>
                <a:latin typeface="Roboto"/>
              </a:rPr>
              <a:t>biçimini</a:t>
            </a:r>
            <a:r>
              <a:rPr lang="en-US" sz="1400" b="1" dirty="0">
                <a:solidFill>
                  <a:srgbClr val="EF7A24"/>
                </a:solidFill>
                <a:latin typeface="Roboto"/>
              </a:rPr>
              <a:t> standardize </a:t>
            </a:r>
            <a:r>
              <a:rPr lang="en-US" sz="1400" b="1" dirty="0" err="1">
                <a:solidFill>
                  <a:srgbClr val="EF7A24"/>
                </a:solidFill>
                <a:latin typeface="Roboto"/>
              </a:rPr>
              <a:t>ederek</a:t>
            </a:r>
            <a:r>
              <a:rPr lang="en-US" sz="1400" b="1" dirty="0">
                <a:solidFill>
                  <a:srgbClr val="EF7A24"/>
                </a:solidFill>
                <a:latin typeface="Roboto"/>
              </a:rPr>
              <a:t>, </a:t>
            </a:r>
            <a:r>
              <a:rPr lang="en-US" sz="1400" b="1" dirty="0" err="1">
                <a:solidFill>
                  <a:srgbClr val="EF7A24"/>
                </a:solidFill>
                <a:latin typeface="Roboto"/>
              </a:rPr>
              <a:t>işleri</a:t>
            </a:r>
            <a:r>
              <a:rPr lang="en-US" sz="1400" b="1" dirty="0">
                <a:solidFill>
                  <a:srgbClr val="EF7A24"/>
                </a:solidFill>
                <a:latin typeface="Roboto"/>
              </a:rPr>
              <a:t> </a:t>
            </a:r>
            <a:r>
              <a:rPr lang="en-US" sz="1400" b="1" dirty="0" err="1">
                <a:solidFill>
                  <a:srgbClr val="EF7A24"/>
                </a:solidFill>
                <a:latin typeface="Roboto"/>
              </a:rPr>
              <a:t>kişilere</a:t>
            </a:r>
            <a:r>
              <a:rPr lang="en-US" sz="1400" b="1" dirty="0">
                <a:solidFill>
                  <a:srgbClr val="EF7A24"/>
                </a:solidFill>
                <a:latin typeface="Roboto"/>
              </a:rPr>
              <a:t> </a:t>
            </a:r>
            <a:r>
              <a:rPr lang="en-US" sz="1400" b="1" dirty="0" err="1">
                <a:solidFill>
                  <a:srgbClr val="EF7A24"/>
                </a:solidFill>
                <a:latin typeface="Roboto"/>
              </a:rPr>
              <a:t>bağımlılıktan</a:t>
            </a:r>
            <a:r>
              <a:rPr lang="en-US" sz="1400" b="1" dirty="0">
                <a:solidFill>
                  <a:srgbClr val="EF7A24"/>
                </a:solidFill>
                <a:latin typeface="Roboto"/>
              </a:rPr>
              <a:t> </a:t>
            </a:r>
            <a:r>
              <a:rPr lang="en-US" sz="1400" b="1" dirty="0" err="1">
                <a:solidFill>
                  <a:srgbClr val="EF7A24"/>
                </a:solidFill>
                <a:latin typeface="Roboto"/>
              </a:rPr>
              <a:t>kurtarır</a:t>
            </a:r>
            <a:r>
              <a:rPr lang="en-US" sz="1400" b="1" dirty="0">
                <a:solidFill>
                  <a:srgbClr val="EF7A24"/>
                </a:solidFill>
                <a:latin typeface="Roboto"/>
              </a:rPr>
              <a:t>.</a:t>
            </a:r>
            <a:endParaRPr kumimoji="0" lang="en-US" sz="1100" b="0" i="0" u="none" strike="noStrike" kern="1200" cap="none" spc="0" normalizeH="0" baseline="0" noProof="0" dirty="0">
              <a:ln>
                <a:noFill/>
              </a:ln>
              <a:solidFill>
                <a:srgbClr val="EF7A24"/>
              </a:solidFill>
              <a:effectLst/>
              <a:uLnTx/>
              <a:uFillTx/>
              <a:latin typeface="Roboto"/>
            </a:endParaRPr>
          </a:p>
        </p:txBody>
      </p:sp>
      <p:sp>
        <p:nvSpPr>
          <p:cNvPr id="68" name="Inhaltsplatzhalter 4">
            <a:extLst>
              <a:ext uri="{FF2B5EF4-FFF2-40B4-BE49-F238E27FC236}">
                <a16:creationId xmlns:a16="http://schemas.microsoft.com/office/drawing/2014/main" id="{1B9BB9E9-22BA-F4F9-9552-4D380060E396}"/>
              </a:ext>
            </a:extLst>
          </p:cNvPr>
          <p:cNvSpPr txBox="1">
            <a:spLocks/>
          </p:cNvSpPr>
          <p:nvPr/>
        </p:nvSpPr>
        <p:spPr>
          <a:xfrm>
            <a:off x="8424279" y="3946835"/>
            <a:ext cx="3229097" cy="43088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en-US" sz="1400" b="1" dirty="0" err="1">
                <a:solidFill>
                  <a:srgbClr val="6BAAF6"/>
                </a:solidFill>
                <a:latin typeface="Roboto"/>
              </a:rPr>
              <a:t>Çalışanların</a:t>
            </a:r>
            <a:r>
              <a:rPr lang="en-US" sz="1400" b="1" dirty="0">
                <a:solidFill>
                  <a:srgbClr val="6BAAF6"/>
                </a:solidFill>
                <a:latin typeface="Roboto"/>
              </a:rPr>
              <a:t> </a:t>
            </a:r>
            <a:r>
              <a:rPr lang="en-US" sz="1400" b="1" dirty="0" err="1">
                <a:solidFill>
                  <a:srgbClr val="6BAAF6"/>
                </a:solidFill>
                <a:latin typeface="Roboto"/>
              </a:rPr>
              <a:t>kuruma</a:t>
            </a:r>
            <a:r>
              <a:rPr lang="en-US" sz="1400" b="1" dirty="0">
                <a:solidFill>
                  <a:srgbClr val="6BAAF6"/>
                </a:solidFill>
                <a:latin typeface="Roboto"/>
              </a:rPr>
              <a:t> </a:t>
            </a:r>
            <a:r>
              <a:rPr lang="en-US" sz="1400" b="1" dirty="0" err="1">
                <a:solidFill>
                  <a:srgbClr val="6BAAF6"/>
                </a:solidFill>
                <a:latin typeface="Roboto"/>
              </a:rPr>
              <a:t>bağlılık</a:t>
            </a:r>
            <a:r>
              <a:rPr lang="en-US" sz="1400" b="1" dirty="0">
                <a:solidFill>
                  <a:srgbClr val="6BAAF6"/>
                </a:solidFill>
                <a:latin typeface="Roboto"/>
              </a:rPr>
              <a:t> </a:t>
            </a:r>
            <a:r>
              <a:rPr lang="en-US" sz="1400" b="1" dirty="0" err="1">
                <a:solidFill>
                  <a:srgbClr val="6BAAF6"/>
                </a:solidFill>
                <a:latin typeface="Roboto"/>
              </a:rPr>
              <a:t>düzeyini</a:t>
            </a:r>
            <a:r>
              <a:rPr lang="en-US" sz="1400" b="1" dirty="0">
                <a:solidFill>
                  <a:srgbClr val="6BAAF6"/>
                </a:solidFill>
                <a:latin typeface="Roboto"/>
              </a:rPr>
              <a:t> </a:t>
            </a:r>
            <a:r>
              <a:rPr lang="en-US" sz="1400" b="1" dirty="0" err="1">
                <a:solidFill>
                  <a:srgbClr val="6BAAF6"/>
                </a:solidFill>
                <a:latin typeface="Roboto"/>
              </a:rPr>
              <a:t>ve</a:t>
            </a:r>
            <a:r>
              <a:rPr lang="en-US" sz="1400" b="1" dirty="0">
                <a:solidFill>
                  <a:srgbClr val="6BAAF6"/>
                </a:solidFill>
                <a:latin typeface="Roboto"/>
              </a:rPr>
              <a:t> </a:t>
            </a:r>
            <a:r>
              <a:rPr lang="en-US" sz="1400" b="1" dirty="0" err="1">
                <a:solidFill>
                  <a:srgbClr val="6BAAF6"/>
                </a:solidFill>
                <a:latin typeface="Roboto"/>
              </a:rPr>
              <a:t>kurumsal</a:t>
            </a:r>
            <a:r>
              <a:rPr lang="en-US" sz="1400" b="1" dirty="0">
                <a:solidFill>
                  <a:srgbClr val="6BAAF6"/>
                </a:solidFill>
                <a:latin typeface="Roboto"/>
              </a:rPr>
              <a:t> </a:t>
            </a:r>
            <a:r>
              <a:rPr lang="en-US" sz="1400" b="1" dirty="0" err="1">
                <a:solidFill>
                  <a:srgbClr val="6BAAF6"/>
                </a:solidFill>
                <a:latin typeface="Roboto"/>
              </a:rPr>
              <a:t>aidiyetini</a:t>
            </a:r>
            <a:r>
              <a:rPr lang="en-US" sz="1400" b="1" dirty="0">
                <a:solidFill>
                  <a:srgbClr val="6BAAF6"/>
                </a:solidFill>
                <a:latin typeface="Roboto"/>
              </a:rPr>
              <a:t> </a:t>
            </a:r>
            <a:r>
              <a:rPr lang="en-US" sz="1400" b="1" dirty="0" err="1">
                <a:solidFill>
                  <a:srgbClr val="6BAAF6"/>
                </a:solidFill>
                <a:latin typeface="Roboto"/>
              </a:rPr>
              <a:t>güçlendirir</a:t>
            </a:r>
            <a:r>
              <a:rPr lang="tr-TR" sz="1400" b="1" dirty="0">
                <a:solidFill>
                  <a:srgbClr val="6BAAF6"/>
                </a:solidFill>
                <a:latin typeface="Roboto"/>
              </a:rPr>
              <a:t>.</a:t>
            </a:r>
            <a:endParaRPr kumimoji="0" lang="en-US" sz="1100" b="0" i="0" u="none" strike="noStrike" kern="1200" cap="none" spc="0" normalizeH="0" baseline="0" noProof="0" dirty="0">
              <a:ln>
                <a:noFill/>
              </a:ln>
              <a:solidFill>
                <a:srgbClr val="6BAAF6"/>
              </a:solidFill>
              <a:effectLst/>
              <a:uLnTx/>
              <a:uFillTx/>
              <a:latin typeface="Roboto"/>
            </a:endParaRPr>
          </a:p>
        </p:txBody>
      </p:sp>
      <p:sp>
        <p:nvSpPr>
          <p:cNvPr id="69" name="Inhaltsplatzhalter 4">
            <a:extLst>
              <a:ext uri="{FF2B5EF4-FFF2-40B4-BE49-F238E27FC236}">
                <a16:creationId xmlns:a16="http://schemas.microsoft.com/office/drawing/2014/main" id="{121DF9B3-934D-A28B-ED4C-1B251B71F507}"/>
              </a:ext>
            </a:extLst>
          </p:cNvPr>
          <p:cNvSpPr txBox="1">
            <a:spLocks/>
          </p:cNvSpPr>
          <p:nvPr/>
        </p:nvSpPr>
        <p:spPr>
          <a:xfrm>
            <a:off x="7700981" y="4866725"/>
            <a:ext cx="3952395" cy="81560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en-US" sz="1400" b="1" dirty="0" err="1">
                <a:solidFill>
                  <a:srgbClr val="6BAAF6"/>
                </a:solidFill>
                <a:latin typeface="Roboto"/>
              </a:rPr>
              <a:t>Birim</a:t>
            </a:r>
            <a:r>
              <a:rPr lang="en-US" sz="1400" b="1" dirty="0">
                <a:solidFill>
                  <a:srgbClr val="6BAAF6"/>
                </a:solidFill>
                <a:latin typeface="Roboto"/>
              </a:rPr>
              <a:t> </a:t>
            </a:r>
            <a:r>
              <a:rPr lang="en-US" sz="1400" b="1" dirty="0" err="1">
                <a:solidFill>
                  <a:srgbClr val="6BAAF6"/>
                </a:solidFill>
                <a:latin typeface="Roboto"/>
              </a:rPr>
              <a:t>risklerinin</a:t>
            </a:r>
            <a:r>
              <a:rPr lang="en-US" sz="1400" b="1" dirty="0">
                <a:solidFill>
                  <a:srgbClr val="6BAAF6"/>
                </a:solidFill>
                <a:latin typeface="Roboto"/>
              </a:rPr>
              <a:t> </a:t>
            </a:r>
            <a:r>
              <a:rPr lang="en-US" sz="1400" b="1" dirty="0" err="1">
                <a:solidFill>
                  <a:srgbClr val="6BAAF6"/>
                </a:solidFill>
                <a:latin typeface="Roboto"/>
              </a:rPr>
              <a:t>ve</a:t>
            </a:r>
            <a:r>
              <a:rPr lang="en-US" sz="1400" b="1" dirty="0">
                <a:solidFill>
                  <a:srgbClr val="6BAAF6"/>
                </a:solidFill>
                <a:latin typeface="Roboto"/>
              </a:rPr>
              <a:t> </a:t>
            </a:r>
            <a:r>
              <a:rPr lang="en-US" sz="1400" b="1" dirty="0" err="1">
                <a:solidFill>
                  <a:srgbClr val="6BAAF6"/>
                </a:solidFill>
                <a:latin typeface="Roboto"/>
              </a:rPr>
              <a:t>hassas</a:t>
            </a:r>
            <a:r>
              <a:rPr lang="en-US" sz="1400" b="1" dirty="0">
                <a:solidFill>
                  <a:srgbClr val="6BAAF6"/>
                </a:solidFill>
                <a:latin typeface="Roboto"/>
              </a:rPr>
              <a:t> (</a:t>
            </a:r>
            <a:r>
              <a:rPr lang="en-US" sz="1400" b="1" dirty="0" err="1">
                <a:solidFill>
                  <a:srgbClr val="6BAAF6"/>
                </a:solidFill>
                <a:latin typeface="Roboto"/>
              </a:rPr>
              <a:t>kritik</a:t>
            </a:r>
            <a:r>
              <a:rPr lang="en-US" sz="1400" b="1" dirty="0">
                <a:solidFill>
                  <a:srgbClr val="6BAAF6"/>
                </a:solidFill>
                <a:latin typeface="Roboto"/>
              </a:rPr>
              <a:t>) </a:t>
            </a:r>
            <a:r>
              <a:rPr lang="en-US" sz="1400" b="1" dirty="0" err="1">
                <a:solidFill>
                  <a:srgbClr val="6BAAF6"/>
                </a:solidFill>
                <a:latin typeface="Roboto"/>
              </a:rPr>
              <a:t>görevlerin</a:t>
            </a:r>
            <a:r>
              <a:rPr lang="en-US" sz="1400" b="1" dirty="0">
                <a:solidFill>
                  <a:srgbClr val="6BAAF6"/>
                </a:solidFill>
                <a:latin typeface="Roboto"/>
              </a:rPr>
              <a:t> </a:t>
            </a:r>
            <a:r>
              <a:rPr lang="en-US" sz="1400" b="1" dirty="0" err="1">
                <a:solidFill>
                  <a:srgbClr val="6BAAF6"/>
                </a:solidFill>
                <a:latin typeface="Roboto"/>
              </a:rPr>
              <a:t>yöneticiler</a:t>
            </a:r>
            <a:r>
              <a:rPr lang="en-US" sz="1400" b="1" dirty="0">
                <a:solidFill>
                  <a:srgbClr val="6BAAF6"/>
                </a:solidFill>
                <a:latin typeface="Roboto"/>
              </a:rPr>
              <a:t> </a:t>
            </a:r>
            <a:r>
              <a:rPr lang="en-US" sz="1400" b="1" dirty="0" err="1">
                <a:solidFill>
                  <a:srgbClr val="6BAAF6"/>
                </a:solidFill>
                <a:latin typeface="Roboto"/>
              </a:rPr>
              <a:t>ve</a:t>
            </a:r>
            <a:r>
              <a:rPr lang="en-US" sz="1400" b="1" dirty="0">
                <a:solidFill>
                  <a:srgbClr val="6BAAF6"/>
                </a:solidFill>
                <a:latin typeface="Roboto"/>
              </a:rPr>
              <a:t> </a:t>
            </a:r>
            <a:r>
              <a:rPr lang="en-US" sz="1400" b="1" dirty="0" err="1">
                <a:solidFill>
                  <a:srgbClr val="6BAAF6"/>
                </a:solidFill>
                <a:latin typeface="Roboto"/>
              </a:rPr>
              <a:t>personel</a:t>
            </a:r>
            <a:r>
              <a:rPr lang="en-US" sz="1400" b="1" dirty="0">
                <a:solidFill>
                  <a:srgbClr val="6BAAF6"/>
                </a:solidFill>
                <a:latin typeface="Roboto"/>
              </a:rPr>
              <a:t> </a:t>
            </a:r>
            <a:r>
              <a:rPr lang="en-US" sz="1400" b="1" dirty="0" err="1">
                <a:solidFill>
                  <a:srgbClr val="6BAAF6"/>
                </a:solidFill>
                <a:latin typeface="Roboto"/>
              </a:rPr>
              <a:t>tarafından</a:t>
            </a:r>
            <a:r>
              <a:rPr lang="en-US" sz="1400" b="1" dirty="0">
                <a:solidFill>
                  <a:srgbClr val="6BAAF6"/>
                </a:solidFill>
                <a:latin typeface="Roboto"/>
              </a:rPr>
              <a:t> </a:t>
            </a:r>
            <a:r>
              <a:rPr lang="en-US" sz="1400" b="1" dirty="0" err="1">
                <a:solidFill>
                  <a:srgbClr val="6BAAF6"/>
                </a:solidFill>
                <a:latin typeface="Roboto"/>
              </a:rPr>
              <a:t>bilinmesini</a:t>
            </a:r>
            <a:r>
              <a:rPr lang="en-US" sz="1400" b="1" dirty="0">
                <a:solidFill>
                  <a:srgbClr val="6BAAF6"/>
                </a:solidFill>
                <a:latin typeface="Roboto"/>
              </a:rPr>
              <a:t> </a:t>
            </a:r>
            <a:r>
              <a:rPr lang="en-US" sz="1400" b="1" dirty="0" err="1">
                <a:solidFill>
                  <a:srgbClr val="6BAAF6"/>
                </a:solidFill>
                <a:latin typeface="Roboto"/>
              </a:rPr>
              <a:t>ve</a:t>
            </a:r>
            <a:r>
              <a:rPr lang="en-US" sz="1400" b="1" dirty="0">
                <a:solidFill>
                  <a:srgbClr val="6BAAF6"/>
                </a:solidFill>
                <a:latin typeface="Roboto"/>
              </a:rPr>
              <a:t> </a:t>
            </a:r>
            <a:r>
              <a:rPr lang="en-US" sz="1400" b="1" dirty="0" err="1">
                <a:solidFill>
                  <a:srgbClr val="6BAAF6"/>
                </a:solidFill>
                <a:latin typeface="Roboto"/>
              </a:rPr>
              <a:t>yönetilmesini</a:t>
            </a:r>
            <a:r>
              <a:rPr lang="en-US" sz="1400" b="1" dirty="0">
                <a:solidFill>
                  <a:srgbClr val="6BAAF6"/>
                </a:solidFill>
                <a:latin typeface="Roboto"/>
              </a:rPr>
              <a:t> </a:t>
            </a:r>
            <a:r>
              <a:rPr lang="en-US" sz="1400" b="1" dirty="0" err="1">
                <a:solidFill>
                  <a:srgbClr val="6BAAF6"/>
                </a:solidFill>
                <a:latin typeface="Roboto"/>
              </a:rPr>
              <a:t>sağla</a:t>
            </a:r>
            <a:r>
              <a:rPr lang="tr-TR" sz="1400" b="1" dirty="0">
                <a:solidFill>
                  <a:srgbClr val="6BAAF6"/>
                </a:solidFill>
                <a:latin typeface="Roboto"/>
              </a:rPr>
              <a:t>r.</a:t>
            </a:r>
            <a:br>
              <a:rPr kumimoji="0" lang="en-US" sz="1400" b="1" i="0" u="none" strike="noStrike" kern="1200" cap="none" spc="0" normalizeH="0" baseline="0" noProof="0" dirty="0">
                <a:ln>
                  <a:noFill/>
                </a:ln>
                <a:solidFill>
                  <a:srgbClr val="6BAAF6"/>
                </a:solidFill>
                <a:effectLst/>
                <a:uLnTx/>
                <a:uFillTx/>
                <a:latin typeface="Roboto"/>
                <a:ea typeface="+mn-ea"/>
                <a:cs typeface="+mn-cs"/>
              </a:rPr>
            </a:br>
            <a:endParaRPr kumimoji="0" lang="en-US" sz="1100" b="0" i="0" u="none" strike="noStrike" kern="1200" cap="none" spc="0" normalizeH="0" baseline="0" noProof="0" dirty="0">
              <a:ln>
                <a:noFill/>
              </a:ln>
              <a:solidFill>
                <a:srgbClr val="6BAAF6"/>
              </a:solidFill>
              <a:effectLst/>
              <a:uLnTx/>
              <a:uFillTx/>
              <a:latin typeface="Roboto"/>
              <a:ea typeface="+mn-ea"/>
              <a:cs typeface="+mn-cs"/>
            </a:endParaRPr>
          </a:p>
        </p:txBody>
      </p:sp>
      <p:pic>
        <p:nvPicPr>
          <p:cNvPr id="6" name="Resim 5">
            <a:extLst>
              <a:ext uri="{FF2B5EF4-FFF2-40B4-BE49-F238E27FC236}">
                <a16:creationId xmlns:a16="http://schemas.microsoft.com/office/drawing/2014/main" id="{C9B00AFD-6B49-62A5-757D-961C9AA7DA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pic>
        <p:nvPicPr>
          <p:cNvPr id="10" name="Resim 9" descr="el içeren bir resim&#10;&#10;Yapay zeka tarafından oluşturulan içerik yanlış olabilir.">
            <a:extLst>
              <a:ext uri="{FF2B5EF4-FFF2-40B4-BE49-F238E27FC236}">
                <a16:creationId xmlns:a16="http://schemas.microsoft.com/office/drawing/2014/main" id="{4690F903-5417-5001-9B05-F53C9D39B7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6499" y="2693813"/>
            <a:ext cx="1071385" cy="1071385"/>
          </a:xfrm>
          <a:prstGeom prst="rect">
            <a:avLst/>
          </a:prstGeom>
        </p:spPr>
      </p:pic>
      <p:sp>
        <p:nvSpPr>
          <p:cNvPr id="12" name="Slayt Numarası Yer Tutucusu 11">
            <a:extLst>
              <a:ext uri="{FF2B5EF4-FFF2-40B4-BE49-F238E27FC236}">
                <a16:creationId xmlns:a16="http://schemas.microsoft.com/office/drawing/2014/main" id="{5174298E-3507-E071-40CF-9E04EF8B94FF}"/>
              </a:ext>
            </a:extLst>
          </p:cNvPr>
          <p:cNvSpPr>
            <a:spLocks noGrp="1"/>
          </p:cNvSpPr>
          <p:nvPr>
            <p:ph type="sldNum" sz="quarter" idx="12"/>
          </p:nvPr>
        </p:nvSpPr>
        <p:spPr/>
        <p:txBody>
          <a:bodyPr/>
          <a:lstStyle/>
          <a:p>
            <a:fld id="{58F347EC-474C-401F-8514-590C7B9BB5FA}" type="slidenum">
              <a:rPr lang="tr-TR" smtClean="0"/>
              <a:t>9</a:t>
            </a:fld>
            <a:endParaRPr lang="tr-TR"/>
          </a:p>
        </p:txBody>
      </p:sp>
    </p:spTree>
    <p:extLst>
      <p:ext uri="{BB962C8B-B14F-4D97-AF65-F5344CB8AC3E}">
        <p14:creationId xmlns:p14="http://schemas.microsoft.com/office/powerpoint/2010/main" val="23039062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wipe(left)">
                                      <p:cBhvr>
                                        <p:cTn id="25" dur="500"/>
                                        <p:tgtEl>
                                          <p:spTgt spid="66"/>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left)">
                                      <p:cBhvr>
                                        <p:cTn id="29" dur="500"/>
                                        <p:tgtEl>
                                          <p:spTgt spid="4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left)">
                                      <p:cBhvr>
                                        <p:cTn id="43" dur="500"/>
                                        <p:tgtEl>
                                          <p:spTgt spid="67"/>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childTnLst>
                          </p:cTn>
                        </p:par>
                        <p:par>
                          <p:cTn id="53" fill="hold">
                            <p:stCondLst>
                              <p:cond delay="3000"/>
                            </p:stCondLst>
                            <p:childTnLst>
                              <p:par>
                                <p:cTn id="54" presetID="53" presetClass="entr" presetSubtype="16"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animEffect transition="in" filter="fade">
                                      <p:cBhvr>
                                        <p:cTn id="58" dur="500"/>
                                        <p:tgtEl>
                                          <p:spTgt spid="2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wipe(left)">
                                      <p:cBhvr>
                                        <p:cTn id="61" dur="500"/>
                                        <p:tgtEl>
                                          <p:spTgt spid="68"/>
                                        </p:tgtEl>
                                      </p:cBhvr>
                                    </p:animEffect>
                                  </p:childTnLst>
                                </p:cTn>
                              </p:par>
                            </p:childTnLst>
                          </p:cTn>
                        </p:par>
                        <p:par>
                          <p:cTn id="62" fill="hold">
                            <p:stCondLst>
                              <p:cond delay="3500"/>
                            </p:stCondLst>
                            <p:childTnLst>
                              <p:par>
                                <p:cTn id="63" presetID="22" presetClass="entr" presetSubtype="1"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ipe(up)">
                                      <p:cBhvr>
                                        <p:cTn id="65" dur="500"/>
                                        <p:tgtEl>
                                          <p:spTgt spid="3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p:val>
                                            <p:fltVal val="0"/>
                                          </p:val>
                                        </p:tav>
                                        <p:tav tm="100000">
                                          <p:val>
                                            <p:strVal val="#ppt_w"/>
                                          </p:val>
                                        </p:tav>
                                      </p:tavLst>
                                    </p:anim>
                                    <p:anim calcmode="lin" valueType="num">
                                      <p:cBhvr>
                                        <p:cTn id="75" dur="500" fill="hold"/>
                                        <p:tgtEl>
                                          <p:spTgt spid="23"/>
                                        </p:tgtEl>
                                        <p:attrNameLst>
                                          <p:attrName>ppt_h</p:attrName>
                                        </p:attrNameLst>
                                      </p:cBhvr>
                                      <p:tavLst>
                                        <p:tav tm="0">
                                          <p:val>
                                            <p:fltVal val="0"/>
                                          </p:val>
                                        </p:tav>
                                        <p:tav tm="100000">
                                          <p:val>
                                            <p:strVal val="#ppt_h"/>
                                          </p:val>
                                        </p:tav>
                                      </p:tavLst>
                                    </p:anim>
                                    <p:animEffect transition="in" filter="fade">
                                      <p:cBhvr>
                                        <p:cTn id="76" dur="500"/>
                                        <p:tgtEl>
                                          <p:spTgt spid="2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4500"/>
                            </p:stCondLst>
                            <p:childTnLst>
                              <p:par>
                                <p:cTn id="81" presetID="22" presetClass="entr" presetSubtype="1"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up)">
                                      <p:cBhvr>
                                        <p:cTn id="83" dur="500"/>
                                        <p:tgtEl>
                                          <p:spTgt spid="3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 calcmode="lin" valueType="num">
                                      <p:cBhvr>
                                        <p:cTn id="86" dur="500" fill="hold"/>
                                        <p:tgtEl>
                                          <p:spTgt spid="34"/>
                                        </p:tgtEl>
                                        <p:attrNameLst>
                                          <p:attrName>ppt_w</p:attrName>
                                        </p:attrNameLst>
                                      </p:cBhvr>
                                      <p:tavLst>
                                        <p:tav tm="0">
                                          <p:val>
                                            <p:fltVal val="0"/>
                                          </p:val>
                                        </p:tav>
                                        <p:tav tm="100000">
                                          <p:val>
                                            <p:strVal val="#ppt_w"/>
                                          </p:val>
                                        </p:tav>
                                      </p:tavLst>
                                    </p:anim>
                                    <p:anim calcmode="lin" valueType="num">
                                      <p:cBhvr>
                                        <p:cTn id="87" dur="500" fill="hold"/>
                                        <p:tgtEl>
                                          <p:spTgt spid="34"/>
                                        </p:tgtEl>
                                        <p:attrNameLst>
                                          <p:attrName>ppt_h</p:attrName>
                                        </p:attrNameLst>
                                      </p:cBhvr>
                                      <p:tavLst>
                                        <p:tav tm="0">
                                          <p:val>
                                            <p:fltVal val="0"/>
                                          </p:val>
                                        </p:tav>
                                        <p:tav tm="100000">
                                          <p:val>
                                            <p:strVal val="#ppt_h"/>
                                          </p:val>
                                        </p:tav>
                                      </p:tavLst>
                                    </p:anim>
                                    <p:animEffect transition="in" filter="fade">
                                      <p:cBhvr>
                                        <p:cTn id="88" dur="500"/>
                                        <p:tgtEl>
                                          <p:spTgt spid="34"/>
                                        </p:tgtEl>
                                      </p:cBhvr>
                                    </p:animEffect>
                                  </p:childTnLst>
                                </p:cTn>
                              </p:par>
                            </p:childTnLst>
                          </p:cTn>
                        </p:par>
                        <p:par>
                          <p:cTn id="89" fill="hold">
                            <p:stCondLst>
                              <p:cond delay="5000"/>
                            </p:stCondLst>
                            <p:childTnLst>
                              <p:par>
                                <p:cTn id="90" presetID="53" presetClass="entr" presetSubtype="16" fill="hold" grpId="0" nodeType="afterEffect">
                                  <p:stCondLst>
                                    <p:cond delay="0"/>
                                  </p:stCondLst>
                                  <p:childTnLst>
                                    <p:set>
                                      <p:cBhvr>
                                        <p:cTn id="91" dur="1" fill="hold">
                                          <p:stCondLst>
                                            <p:cond delay="0"/>
                                          </p:stCondLst>
                                        </p:cTn>
                                        <p:tgtEl>
                                          <p:spTgt spid="5"/>
                                        </p:tgtEl>
                                        <p:attrNameLst>
                                          <p:attrName>style.visibility</p:attrName>
                                        </p:attrNameLst>
                                      </p:cBhvr>
                                      <p:to>
                                        <p:strVal val="visible"/>
                                      </p:to>
                                    </p:set>
                                    <p:anim calcmode="lin" valueType="num">
                                      <p:cBhvr>
                                        <p:cTn id="92" dur="500" fill="hold"/>
                                        <p:tgtEl>
                                          <p:spTgt spid="5"/>
                                        </p:tgtEl>
                                        <p:attrNameLst>
                                          <p:attrName>ppt_w</p:attrName>
                                        </p:attrNameLst>
                                      </p:cBhvr>
                                      <p:tavLst>
                                        <p:tav tm="0">
                                          <p:val>
                                            <p:fltVal val="0"/>
                                          </p:val>
                                        </p:tav>
                                        <p:tav tm="100000">
                                          <p:val>
                                            <p:strVal val="#ppt_w"/>
                                          </p:val>
                                        </p:tav>
                                      </p:tavLst>
                                    </p:anim>
                                    <p:anim calcmode="lin" valueType="num">
                                      <p:cBhvr>
                                        <p:cTn id="93" dur="500" fill="hold"/>
                                        <p:tgtEl>
                                          <p:spTgt spid="5"/>
                                        </p:tgtEl>
                                        <p:attrNameLst>
                                          <p:attrName>ppt_h</p:attrName>
                                        </p:attrNameLst>
                                      </p:cBhvr>
                                      <p:tavLst>
                                        <p:tav tm="0">
                                          <p:val>
                                            <p:fltVal val="0"/>
                                          </p:val>
                                        </p:tav>
                                        <p:tav tm="100000">
                                          <p:val>
                                            <p:strVal val="#ppt_h"/>
                                          </p:val>
                                        </p:tav>
                                      </p:tavLst>
                                    </p:anim>
                                    <p:animEffect transition="in" filter="fade">
                                      <p:cBhvr>
                                        <p:cTn id="94" dur="500"/>
                                        <p:tgtEl>
                                          <p:spTgt spid="5"/>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wipe(right)">
                                      <p:cBhvr>
                                        <p:cTn id="97" dur="500"/>
                                        <p:tgtEl>
                                          <p:spTgt spid="64"/>
                                        </p:tgtEl>
                                      </p:cBhvr>
                                    </p:animEffect>
                                  </p:childTnLst>
                                </p:cTn>
                              </p:par>
                            </p:childTnLst>
                          </p:cTn>
                        </p:par>
                        <p:par>
                          <p:cTn id="98" fill="hold">
                            <p:stCondLst>
                              <p:cond delay="5500"/>
                            </p:stCondLst>
                            <p:childTnLst>
                              <p:par>
                                <p:cTn id="99" presetID="22" presetClass="entr" presetSubtype="2" fill="hold" grpId="0" nodeType="after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wipe(right)">
                                      <p:cBhvr>
                                        <p:cTn id="101" dur="500"/>
                                        <p:tgtEl>
                                          <p:spTgt spid="37"/>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500" fill="hold"/>
                                        <p:tgtEl>
                                          <p:spTgt spid="33"/>
                                        </p:tgtEl>
                                        <p:attrNameLst>
                                          <p:attrName>ppt_w</p:attrName>
                                        </p:attrNameLst>
                                      </p:cBhvr>
                                      <p:tavLst>
                                        <p:tav tm="0">
                                          <p:val>
                                            <p:fltVal val="0"/>
                                          </p:val>
                                        </p:tav>
                                        <p:tav tm="100000">
                                          <p:val>
                                            <p:strVal val="#ppt_w"/>
                                          </p:val>
                                        </p:tav>
                                      </p:tavLst>
                                    </p:anim>
                                    <p:anim calcmode="lin" valueType="num">
                                      <p:cBhvr>
                                        <p:cTn id="105" dur="500" fill="hold"/>
                                        <p:tgtEl>
                                          <p:spTgt spid="33"/>
                                        </p:tgtEl>
                                        <p:attrNameLst>
                                          <p:attrName>ppt_h</p:attrName>
                                        </p:attrNameLst>
                                      </p:cBhvr>
                                      <p:tavLst>
                                        <p:tav tm="0">
                                          <p:val>
                                            <p:fltVal val="0"/>
                                          </p:val>
                                        </p:tav>
                                        <p:tav tm="100000">
                                          <p:val>
                                            <p:strVal val="#ppt_h"/>
                                          </p:val>
                                        </p:tav>
                                      </p:tavLst>
                                    </p:anim>
                                    <p:animEffect transition="in" filter="fade">
                                      <p:cBhvr>
                                        <p:cTn id="106" dur="500"/>
                                        <p:tgtEl>
                                          <p:spTgt spid="33"/>
                                        </p:tgtEl>
                                      </p:cBhvr>
                                    </p:animEffect>
                                  </p:childTnLst>
                                </p:cTn>
                              </p:par>
                            </p:childTnLst>
                          </p:cTn>
                        </p:par>
                        <p:par>
                          <p:cTn id="107" fill="hold">
                            <p:stCondLst>
                              <p:cond delay="6000"/>
                            </p:stCondLst>
                            <p:childTnLst>
                              <p:par>
                                <p:cTn id="108" presetID="53" presetClass="entr" presetSubtype="16" fill="hold" grpId="0" nodeType="afterEffect">
                                  <p:stCondLst>
                                    <p:cond delay="0"/>
                                  </p:stCondLst>
                                  <p:childTnLst>
                                    <p:set>
                                      <p:cBhvr>
                                        <p:cTn id="109" dur="1" fill="hold">
                                          <p:stCondLst>
                                            <p:cond delay="0"/>
                                          </p:stCondLst>
                                        </p:cTn>
                                        <p:tgtEl>
                                          <p:spTgt spid="7"/>
                                        </p:tgtEl>
                                        <p:attrNameLst>
                                          <p:attrName>style.visibility</p:attrName>
                                        </p:attrNameLst>
                                      </p:cBhvr>
                                      <p:to>
                                        <p:strVal val="visible"/>
                                      </p:to>
                                    </p:set>
                                    <p:anim calcmode="lin" valueType="num">
                                      <p:cBhvr>
                                        <p:cTn id="110" dur="500" fill="hold"/>
                                        <p:tgtEl>
                                          <p:spTgt spid="7"/>
                                        </p:tgtEl>
                                        <p:attrNameLst>
                                          <p:attrName>ppt_w</p:attrName>
                                        </p:attrNameLst>
                                      </p:cBhvr>
                                      <p:tavLst>
                                        <p:tav tm="0">
                                          <p:val>
                                            <p:fltVal val="0"/>
                                          </p:val>
                                        </p:tav>
                                        <p:tav tm="100000">
                                          <p:val>
                                            <p:strVal val="#ppt_w"/>
                                          </p:val>
                                        </p:tav>
                                      </p:tavLst>
                                    </p:anim>
                                    <p:anim calcmode="lin" valueType="num">
                                      <p:cBhvr>
                                        <p:cTn id="111" dur="500" fill="hold"/>
                                        <p:tgtEl>
                                          <p:spTgt spid="7"/>
                                        </p:tgtEl>
                                        <p:attrNameLst>
                                          <p:attrName>ppt_h</p:attrName>
                                        </p:attrNameLst>
                                      </p:cBhvr>
                                      <p:tavLst>
                                        <p:tav tm="0">
                                          <p:val>
                                            <p:fltVal val="0"/>
                                          </p:val>
                                        </p:tav>
                                        <p:tav tm="100000">
                                          <p:val>
                                            <p:strVal val="#ppt_h"/>
                                          </p:val>
                                        </p:tav>
                                      </p:tavLst>
                                    </p:anim>
                                    <p:animEffect transition="in" filter="fade">
                                      <p:cBhvr>
                                        <p:cTn id="112" dur="500"/>
                                        <p:tgtEl>
                                          <p:spTgt spid="7"/>
                                        </p:tgtEl>
                                      </p:cBhvr>
                                    </p:animEffect>
                                  </p:childTnLst>
                                </p:cTn>
                              </p:par>
                              <p:par>
                                <p:cTn id="113" presetID="22" presetClass="entr" presetSubtype="2" fill="hold" grpId="0" nodeType="withEffect">
                                  <p:stCondLst>
                                    <p:cond delay="0"/>
                                  </p:stCondLst>
                                  <p:childTnLst>
                                    <p:set>
                                      <p:cBhvr>
                                        <p:cTn id="114" dur="1" fill="hold">
                                          <p:stCondLst>
                                            <p:cond delay="0"/>
                                          </p:stCondLst>
                                        </p:cTn>
                                        <p:tgtEl>
                                          <p:spTgt spid="63"/>
                                        </p:tgtEl>
                                        <p:attrNameLst>
                                          <p:attrName>style.visibility</p:attrName>
                                        </p:attrNameLst>
                                      </p:cBhvr>
                                      <p:to>
                                        <p:strVal val="visible"/>
                                      </p:to>
                                    </p:set>
                                    <p:animEffect transition="in" filter="wipe(right)">
                                      <p:cBhvr>
                                        <p:cTn id="115" dur="500"/>
                                        <p:tgtEl>
                                          <p:spTgt spid="63"/>
                                        </p:tgtEl>
                                      </p:cBhvr>
                                    </p:animEffect>
                                  </p:childTnLst>
                                </p:cTn>
                              </p:par>
                            </p:childTnLst>
                          </p:cTn>
                        </p:par>
                        <p:par>
                          <p:cTn id="116" fill="hold">
                            <p:stCondLst>
                              <p:cond delay="6500"/>
                            </p:stCondLst>
                            <p:childTnLst>
                              <p:par>
                                <p:cTn id="117" presetID="22" presetClass="entr" presetSubtype="2" fill="hold" grpId="0" nodeType="afterEffect">
                                  <p:stCondLst>
                                    <p:cond delay="0"/>
                                  </p:stCondLst>
                                  <p:childTnLst>
                                    <p:set>
                                      <p:cBhvr>
                                        <p:cTn id="118" dur="1" fill="hold">
                                          <p:stCondLst>
                                            <p:cond delay="0"/>
                                          </p:stCondLst>
                                        </p:cTn>
                                        <p:tgtEl>
                                          <p:spTgt spid="44"/>
                                        </p:tgtEl>
                                        <p:attrNameLst>
                                          <p:attrName>style.visibility</p:attrName>
                                        </p:attrNameLst>
                                      </p:cBhvr>
                                      <p:to>
                                        <p:strVal val="visible"/>
                                      </p:to>
                                    </p:set>
                                    <p:animEffect transition="in" filter="wipe(right)">
                                      <p:cBhvr>
                                        <p:cTn id="119" dur="500"/>
                                        <p:tgtEl>
                                          <p:spTgt spid="4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childTnLst>
                          </p:cTn>
                        </p:par>
                        <p:par>
                          <p:cTn id="125" fill="hold">
                            <p:stCondLst>
                              <p:cond delay="7000"/>
                            </p:stCondLst>
                            <p:childTnLst>
                              <p:par>
                                <p:cTn id="126" presetID="53" presetClass="entr" presetSubtype="16" fill="hold" grpId="0" nodeType="afterEffect">
                                  <p:stCondLst>
                                    <p:cond delay="0"/>
                                  </p:stCondLst>
                                  <p:childTnLst>
                                    <p:set>
                                      <p:cBhvr>
                                        <p:cTn id="127" dur="1" fill="hold">
                                          <p:stCondLst>
                                            <p:cond delay="0"/>
                                          </p:stCondLst>
                                        </p:cTn>
                                        <p:tgtEl>
                                          <p:spTgt spid="9"/>
                                        </p:tgtEl>
                                        <p:attrNameLst>
                                          <p:attrName>style.visibility</p:attrName>
                                        </p:attrNameLst>
                                      </p:cBhvr>
                                      <p:to>
                                        <p:strVal val="visible"/>
                                      </p:to>
                                    </p:set>
                                    <p:anim calcmode="lin" valueType="num">
                                      <p:cBhvr>
                                        <p:cTn id="128" dur="500" fill="hold"/>
                                        <p:tgtEl>
                                          <p:spTgt spid="9"/>
                                        </p:tgtEl>
                                        <p:attrNameLst>
                                          <p:attrName>ppt_w</p:attrName>
                                        </p:attrNameLst>
                                      </p:cBhvr>
                                      <p:tavLst>
                                        <p:tav tm="0">
                                          <p:val>
                                            <p:fltVal val="0"/>
                                          </p:val>
                                        </p:tav>
                                        <p:tav tm="100000">
                                          <p:val>
                                            <p:strVal val="#ppt_w"/>
                                          </p:val>
                                        </p:tav>
                                      </p:tavLst>
                                    </p:anim>
                                    <p:anim calcmode="lin" valueType="num">
                                      <p:cBhvr>
                                        <p:cTn id="129" dur="500" fill="hold"/>
                                        <p:tgtEl>
                                          <p:spTgt spid="9"/>
                                        </p:tgtEl>
                                        <p:attrNameLst>
                                          <p:attrName>ppt_h</p:attrName>
                                        </p:attrNameLst>
                                      </p:cBhvr>
                                      <p:tavLst>
                                        <p:tav tm="0">
                                          <p:val>
                                            <p:fltVal val="0"/>
                                          </p:val>
                                        </p:tav>
                                        <p:tav tm="100000">
                                          <p:val>
                                            <p:strVal val="#ppt_h"/>
                                          </p:val>
                                        </p:tav>
                                      </p:tavLst>
                                    </p:anim>
                                    <p:animEffect transition="in" filter="fade">
                                      <p:cBhvr>
                                        <p:cTn id="130" dur="500"/>
                                        <p:tgtEl>
                                          <p:spTgt spid="9"/>
                                        </p:tgtEl>
                                      </p:cBhvr>
                                    </p:animEffect>
                                  </p:childTnLst>
                                </p:cTn>
                              </p:par>
                              <p:par>
                                <p:cTn id="131" presetID="22" presetClass="entr" presetSubtype="2" fill="hold" grpId="0" nodeType="withEffect">
                                  <p:stCondLst>
                                    <p:cond delay="0"/>
                                  </p:stCondLst>
                                  <p:childTnLst>
                                    <p:set>
                                      <p:cBhvr>
                                        <p:cTn id="132" dur="1" fill="hold">
                                          <p:stCondLst>
                                            <p:cond delay="0"/>
                                          </p:stCondLst>
                                        </p:cTn>
                                        <p:tgtEl>
                                          <p:spTgt spid="62"/>
                                        </p:tgtEl>
                                        <p:attrNameLst>
                                          <p:attrName>style.visibility</p:attrName>
                                        </p:attrNameLst>
                                      </p:cBhvr>
                                      <p:to>
                                        <p:strVal val="visible"/>
                                      </p:to>
                                    </p:set>
                                    <p:animEffect transition="in" filter="wipe(right)">
                                      <p:cBhvr>
                                        <p:cTn id="133" dur="500"/>
                                        <p:tgtEl>
                                          <p:spTgt spid="62"/>
                                        </p:tgtEl>
                                      </p:cBhvr>
                                    </p:animEffect>
                                  </p:childTnLst>
                                </p:cTn>
                              </p:par>
                            </p:childTnLst>
                          </p:cTn>
                        </p:par>
                        <p:par>
                          <p:cTn id="134" fill="hold">
                            <p:stCondLst>
                              <p:cond delay="7500"/>
                            </p:stCondLst>
                            <p:childTnLst>
                              <p:par>
                                <p:cTn id="135" presetID="22" presetClass="entr" presetSubtype="2" fill="hold" grpId="0" nodeType="afterEffect">
                                  <p:stCondLst>
                                    <p:cond delay="0"/>
                                  </p:stCondLst>
                                  <p:childTnLst>
                                    <p:set>
                                      <p:cBhvr>
                                        <p:cTn id="136" dur="1" fill="hold">
                                          <p:stCondLst>
                                            <p:cond delay="0"/>
                                          </p:stCondLst>
                                        </p:cTn>
                                        <p:tgtEl>
                                          <p:spTgt spid="36"/>
                                        </p:tgtEl>
                                        <p:attrNameLst>
                                          <p:attrName>style.visibility</p:attrName>
                                        </p:attrNameLst>
                                      </p:cBhvr>
                                      <p:to>
                                        <p:strVal val="visible"/>
                                      </p:to>
                                    </p:set>
                                    <p:animEffect transition="in" filter="wipe(right)">
                                      <p:cBhvr>
                                        <p:cTn id="137" dur="500"/>
                                        <p:tgtEl>
                                          <p:spTgt spid="36"/>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26"/>
                                        </p:tgtEl>
                                        <p:attrNameLst>
                                          <p:attrName>style.visibility</p:attrName>
                                        </p:attrNameLst>
                                      </p:cBhvr>
                                      <p:to>
                                        <p:strVal val="visible"/>
                                      </p:to>
                                    </p:set>
                                    <p:anim calcmode="lin" valueType="num">
                                      <p:cBhvr>
                                        <p:cTn id="140" dur="500" fill="hold"/>
                                        <p:tgtEl>
                                          <p:spTgt spid="26"/>
                                        </p:tgtEl>
                                        <p:attrNameLst>
                                          <p:attrName>ppt_w</p:attrName>
                                        </p:attrNameLst>
                                      </p:cBhvr>
                                      <p:tavLst>
                                        <p:tav tm="0">
                                          <p:val>
                                            <p:fltVal val="0"/>
                                          </p:val>
                                        </p:tav>
                                        <p:tav tm="100000">
                                          <p:val>
                                            <p:strVal val="#ppt_w"/>
                                          </p:val>
                                        </p:tav>
                                      </p:tavLst>
                                    </p:anim>
                                    <p:anim calcmode="lin" valueType="num">
                                      <p:cBhvr>
                                        <p:cTn id="141" dur="500" fill="hold"/>
                                        <p:tgtEl>
                                          <p:spTgt spid="26"/>
                                        </p:tgtEl>
                                        <p:attrNameLst>
                                          <p:attrName>ppt_h</p:attrName>
                                        </p:attrNameLst>
                                      </p:cBhvr>
                                      <p:tavLst>
                                        <p:tav tm="0">
                                          <p:val>
                                            <p:fltVal val="0"/>
                                          </p:val>
                                        </p:tav>
                                        <p:tav tm="100000">
                                          <p:val>
                                            <p:strVal val="#ppt_h"/>
                                          </p:val>
                                        </p:tav>
                                      </p:tavLst>
                                    </p:anim>
                                    <p:animEffect transition="in" filter="fade">
                                      <p:cBhvr>
                                        <p:cTn id="142" dur="500"/>
                                        <p:tgtEl>
                                          <p:spTgt spid="26"/>
                                        </p:tgtEl>
                                      </p:cBhvr>
                                    </p:animEffect>
                                  </p:childTnLst>
                                </p:cTn>
                              </p:par>
                            </p:childTnLst>
                          </p:cTn>
                        </p:par>
                        <p:par>
                          <p:cTn id="143" fill="hold">
                            <p:stCondLst>
                              <p:cond delay="8000"/>
                            </p:stCondLst>
                            <p:childTnLst>
                              <p:par>
                                <p:cTn id="144" presetID="53" presetClass="entr" presetSubtype="16" fill="hold" grpId="0" nodeType="afterEffect">
                                  <p:stCondLst>
                                    <p:cond delay="0"/>
                                  </p:stCondLst>
                                  <p:childTnLst>
                                    <p:set>
                                      <p:cBhvr>
                                        <p:cTn id="145" dur="1" fill="hold">
                                          <p:stCondLst>
                                            <p:cond delay="0"/>
                                          </p:stCondLst>
                                        </p:cTn>
                                        <p:tgtEl>
                                          <p:spTgt spid="11"/>
                                        </p:tgtEl>
                                        <p:attrNameLst>
                                          <p:attrName>style.visibility</p:attrName>
                                        </p:attrNameLst>
                                      </p:cBhvr>
                                      <p:to>
                                        <p:strVal val="visible"/>
                                      </p:to>
                                    </p:set>
                                    <p:anim calcmode="lin" valueType="num">
                                      <p:cBhvr>
                                        <p:cTn id="146" dur="500" fill="hold"/>
                                        <p:tgtEl>
                                          <p:spTgt spid="11"/>
                                        </p:tgtEl>
                                        <p:attrNameLst>
                                          <p:attrName>ppt_w</p:attrName>
                                        </p:attrNameLst>
                                      </p:cBhvr>
                                      <p:tavLst>
                                        <p:tav tm="0">
                                          <p:val>
                                            <p:fltVal val="0"/>
                                          </p:val>
                                        </p:tav>
                                        <p:tav tm="100000">
                                          <p:val>
                                            <p:strVal val="#ppt_w"/>
                                          </p:val>
                                        </p:tav>
                                      </p:tavLst>
                                    </p:anim>
                                    <p:anim calcmode="lin" valueType="num">
                                      <p:cBhvr>
                                        <p:cTn id="147" dur="500" fill="hold"/>
                                        <p:tgtEl>
                                          <p:spTgt spid="11"/>
                                        </p:tgtEl>
                                        <p:attrNameLst>
                                          <p:attrName>ppt_h</p:attrName>
                                        </p:attrNameLst>
                                      </p:cBhvr>
                                      <p:tavLst>
                                        <p:tav tm="0">
                                          <p:val>
                                            <p:fltVal val="0"/>
                                          </p:val>
                                        </p:tav>
                                        <p:tav tm="100000">
                                          <p:val>
                                            <p:strVal val="#ppt_h"/>
                                          </p:val>
                                        </p:tav>
                                      </p:tavLst>
                                    </p:anim>
                                    <p:animEffect transition="in" filter="fade">
                                      <p:cBhvr>
                                        <p:cTn id="148" dur="500"/>
                                        <p:tgtEl>
                                          <p:spTgt spid="11"/>
                                        </p:tgtEl>
                                      </p:cBhvr>
                                    </p:animEffect>
                                  </p:childTnLst>
                                </p:cTn>
                              </p:par>
                              <p:par>
                                <p:cTn id="149" presetID="22" presetClass="entr" presetSubtype="2"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right)">
                                      <p:cBhvr>
                                        <p:cTn id="1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7" grpId="0" animBg="1"/>
      <p:bldP spid="19" grpId="0" animBg="1"/>
      <p:bldP spid="21" grpId="0" animBg="1"/>
      <p:bldP spid="23" grpId="0" animBg="1"/>
      <p:bldP spid="26" grpId="0" animBg="1"/>
      <p:bldP spid="27"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42" grpId="0" animBg="1"/>
      <p:bldP spid="44" grpId="0" animBg="1"/>
      <p:bldP spid="50" grpId="0"/>
      <p:bldP spid="51" grpId="0"/>
      <p:bldP spid="62" grpId="0"/>
      <p:bldP spid="63" grpId="0"/>
      <p:bldP spid="64" grpId="0"/>
      <p:bldP spid="66" grpId="0"/>
      <p:bldP spid="67" grpId="0"/>
      <p:bldP spid="68" grpId="0"/>
      <p:bldP spid="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42C74-AD7A-A1CB-A46D-EE402F0639E7}"/>
            </a:ext>
          </a:extLst>
        </p:cNvPr>
        <p:cNvGrpSpPr/>
        <p:nvPr/>
      </p:nvGrpSpPr>
      <p:grpSpPr>
        <a:xfrm>
          <a:off x="0" y="0"/>
          <a:ext cx="0" cy="0"/>
          <a:chOff x="0" y="0"/>
          <a:chExt cx="0" cy="0"/>
        </a:xfrm>
      </p:grpSpPr>
      <p:sp>
        <p:nvSpPr>
          <p:cNvPr id="5" name="Oval 5">
            <a:extLst>
              <a:ext uri="{FF2B5EF4-FFF2-40B4-BE49-F238E27FC236}">
                <a16:creationId xmlns:a16="http://schemas.microsoft.com/office/drawing/2014/main" id="{39C2266F-D96E-8212-7B05-CFB14FACAC05}"/>
              </a:ext>
            </a:extLst>
          </p:cNvPr>
          <p:cNvSpPr>
            <a:spLocks noChangeArrowheads="1"/>
          </p:cNvSpPr>
          <p:nvPr/>
        </p:nvSpPr>
        <p:spPr bwMode="auto">
          <a:xfrm>
            <a:off x="4868600" y="4805573"/>
            <a:ext cx="662266" cy="665043"/>
          </a:xfrm>
          <a:prstGeom prst="ellipse">
            <a:avLst/>
          </a:prstGeom>
          <a:solidFill>
            <a:schemeClr val="accent5"/>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5</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7" name="Oval 7">
            <a:extLst>
              <a:ext uri="{FF2B5EF4-FFF2-40B4-BE49-F238E27FC236}">
                <a16:creationId xmlns:a16="http://schemas.microsoft.com/office/drawing/2014/main" id="{D9F0F587-CB5F-FE17-A57D-1F6C3B26FB98}"/>
              </a:ext>
            </a:extLst>
          </p:cNvPr>
          <p:cNvSpPr>
            <a:spLocks noChangeArrowheads="1"/>
          </p:cNvSpPr>
          <p:nvPr/>
        </p:nvSpPr>
        <p:spPr bwMode="auto">
          <a:xfrm>
            <a:off x="4095263" y="3889230"/>
            <a:ext cx="663654" cy="665043"/>
          </a:xfrm>
          <a:prstGeom prst="ellipse">
            <a:avLst/>
          </a:prstGeom>
          <a:solidFill>
            <a:schemeClr val="accent4"/>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6</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9" name="Oval 9">
            <a:extLst>
              <a:ext uri="{FF2B5EF4-FFF2-40B4-BE49-F238E27FC236}">
                <a16:creationId xmlns:a16="http://schemas.microsoft.com/office/drawing/2014/main" id="{C49AB0A2-076B-D6ED-14CC-CA865CA44832}"/>
              </a:ext>
            </a:extLst>
          </p:cNvPr>
          <p:cNvSpPr>
            <a:spLocks noChangeArrowheads="1"/>
          </p:cNvSpPr>
          <p:nvPr/>
        </p:nvSpPr>
        <p:spPr bwMode="auto">
          <a:xfrm>
            <a:off x="3509360" y="2975665"/>
            <a:ext cx="665043" cy="665043"/>
          </a:xfrm>
          <a:prstGeom prst="ellipse">
            <a:avLst/>
          </a:prstGeom>
          <a:solidFill>
            <a:schemeClr val="accent3"/>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7</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11" name="Oval 11">
            <a:extLst>
              <a:ext uri="{FF2B5EF4-FFF2-40B4-BE49-F238E27FC236}">
                <a16:creationId xmlns:a16="http://schemas.microsoft.com/office/drawing/2014/main" id="{9F37722D-0365-828E-E457-B15FDC8E5EFF}"/>
              </a:ext>
            </a:extLst>
          </p:cNvPr>
          <p:cNvSpPr>
            <a:spLocks noChangeArrowheads="1"/>
          </p:cNvSpPr>
          <p:nvPr/>
        </p:nvSpPr>
        <p:spPr bwMode="auto">
          <a:xfrm>
            <a:off x="4095263" y="2060711"/>
            <a:ext cx="663654" cy="665043"/>
          </a:xfrm>
          <a:prstGeom prst="ellipse">
            <a:avLst/>
          </a:prstGeom>
          <a:solidFill>
            <a:schemeClr val="accent2"/>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8</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17" name="Oval 17">
            <a:extLst>
              <a:ext uri="{FF2B5EF4-FFF2-40B4-BE49-F238E27FC236}">
                <a16:creationId xmlns:a16="http://schemas.microsoft.com/office/drawing/2014/main" id="{4ADA2D4D-5042-5683-470F-998C65F6DA80}"/>
              </a:ext>
            </a:extLst>
          </p:cNvPr>
          <p:cNvSpPr>
            <a:spLocks noChangeArrowheads="1"/>
          </p:cNvSpPr>
          <p:nvPr/>
        </p:nvSpPr>
        <p:spPr bwMode="auto">
          <a:xfrm>
            <a:off x="7442689" y="2073014"/>
            <a:ext cx="665043" cy="665043"/>
          </a:xfrm>
          <a:prstGeom prst="ellipse">
            <a:avLst/>
          </a:prstGeom>
          <a:solidFill>
            <a:srgbClr val="E6C133"/>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1</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19" name="Oval 19">
            <a:extLst>
              <a:ext uri="{FF2B5EF4-FFF2-40B4-BE49-F238E27FC236}">
                <a16:creationId xmlns:a16="http://schemas.microsoft.com/office/drawing/2014/main" id="{D879AC1D-EAB7-5075-1052-01D875D3D967}"/>
              </a:ext>
            </a:extLst>
          </p:cNvPr>
          <p:cNvSpPr>
            <a:spLocks noChangeArrowheads="1"/>
          </p:cNvSpPr>
          <p:nvPr/>
        </p:nvSpPr>
        <p:spPr bwMode="auto">
          <a:xfrm>
            <a:off x="8004991" y="2975665"/>
            <a:ext cx="665043" cy="665043"/>
          </a:xfrm>
          <a:prstGeom prst="ellipse">
            <a:avLst/>
          </a:prstGeom>
          <a:solidFill>
            <a:srgbClr val="EF7A24"/>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2</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21" name="Oval 21">
            <a:extLst>
              <a:ext uri="{FF2B5EF4-FFF2-40B4-BE49-F238E27FC236}">
                <a16:creationId xmlns:a16="http://schemas.microsoft.com/office/drawing/2014/main" id="{AADD17BB-DBBE-E518-4D78-5060ABFEB0C9}"/>
              </a:ext>
            </a:extLst>
          </p:cNvPr>
          <p:cNvSpPr>
            <a:spLocks noChangeArrowheads="1"/>
          </p:cNvSpPr>
          <p:nvPr/>
        </p:nvSpPr>
        <p:spPr bwMode="auto">
          <a:xfrm>
            <a:off x="7442689" y="3889230"/>
            <a:ext cx="665043" cy="665043"/>
          </a:xfrm>
          <a:prstGeom prst="ellipse">
            <a:avLst/>
          </a:prstGeom>
          <a:solidFill>
            <a:schemeClr val="accent4"/>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3</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23" name="Oval 23">
            <a:extLst>
              <a:ext uri="{FF2B5EF4-FFF2-40B4-BE49-F238E27FC236}">
                <a16:creationId xmlns:a16="http://schemas.microsoft.com/office/drawing/2014/main" id="{FF3D5665-FA04-B163-21E6-030D75AB65F0}"/>
              </a:ext>
            </a:extLst>
          </p:cNvPr>
          <p:cNvSpPr>
            <a:spLocks noChangeArrowheads="1"/>
          </p:cNvSpPr>
          <p:nvPr/>
        </p:nvSpPr>
        <p:spPr bwMode="auto">
          <a:xfrm>
            <a:off x="6648526" y="4805573"/>
            <a:ext cx="665043" cy="665043"/>
          </a:xfrm>
          <a:prstGeom prst="ellipse">
            <a:avLst/>
          </a:prstGeom>
          <a:solidFill>
            <a:srgbClr val="6BAAF6"/>
          </a:solidFill>
          <a:ln>
            <a:no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3000" b="1" i="0" u="none" strike="noStrike" kern="1200" cap="none" spc="0" normalizeH="0" baseline="0" noProof="0" dirty="0">
                <a:ln>
                  <a:noFill/>
                </a:ln>
                <a:solidFill>
                  <a:srgbClr val="FFFFFF"/>
                </a:solidFill>
                <a:effectLst/>
                <a:uLnTx/>
                <a:uFillTx/>
                <a:latin typeface="Roboto"/>
                <a:ea typeface="+mn-ea"/>
                <a:cs typeface="+mn-cs"/>
              </a:rPr>
              <a:t>4</a:t>
            </a:r>
            <a:endParaRPr kumimoji="0" lang="en-US" sz="3000" b="1" i="0" u="none" strike="noStrike" kern="1200" cap="none" spc="0" normalizeH="0" baseline="0" noProof="0" dirty="0">
              <a:ln>
                <a:noFill/>
              </a:ln>
              <a:solidFill>
                <a:srgbClr val="FFFFFF"/>
              </a:solidFill>
              <a:effectLst/>
              <a:uLnTx/>
              <a:uFillTx/>
              <a:latin typeface="Roboto"/>
              <a:ea typeface="+mn-ea"/>
              <a:cs typeface="+mn-cs"/>
            </a:endParaRPr>
          </a:p>
        </p:txBody>
      </p:sp>
      <p:sp>
        <p:nvSpPr>
          <p:cNvPr id="26" name="Freeform 26">
            <a:extLst>
              <a:ext uri="{FF2B5EF4-FFF2-40B4-BE49-F238E27FC236}">
                <a16:creationId xmlns:a16="http://schemas.microsoft.com/office/drawing/2014/main" id="{B7076C37-B29E-A422-3E45-E66F2B5272A5}"/>
              </a:ext>
            </a:extLst>
          </p:cNvPr>
          <p:cNvSpPr>
            <a:spLocks noEditPoints="1"/>
          </p:cNvSpPr>
          <p:nvPr/>
        </p:nvSpPr>
        <p:spPr bwMode="auto">
          <a:xfrm>
            <a:off x="3991133" y="1959358"/>
            <a:ext cx="867749" cy="866360"/>
          </a:xfrm>
          <a:custGeom>
            <a:avLst/>
            <a:gdLst>
              <a:gd name="T0" fmla="*/ 202 w 446"/>
              <a:gd name="T1" fmla="*/ 437 h 446"/>
              <a:gd name="T2" fmla="*/ 212 w 446"/>
              <a:gd name="T3" fmla="*/ 446 h 446"/>
              <a:gd name="T4" fmla="*/ 254 w 446"/>
              <a:gd name="T5" fmla="*/ 426 h 446"/>
              <a:gd name="T6" fmla="*/ 255 w 446"/>
              <a:gd name="T7" fmla="*/ 444 h 446"/>
              <a:gd name="T8" fmla="*/ 160 w 446"/>
              <a:gd name="T9" fmla="*/ 428 h 446"/>
              <a:gd name="T10" fmla="*/ 169 w 446"/>
              <a:gd name="T11" fmla="*/ 440 h 446"/>
              <a:gd name="T12" fmla="*/ 294 w 446"/>
              <a:gd name="T13" fmla="*/ 415 h 446"/>
              <a:gd name="T14" fmla="*/ 297 w 446"/>
              <a:gd name="T15" fmla="*/ 434 h 446"/>
              <a:gd name="T16" fmla="*/ 120 w 446"/>
              <a:gd name="T17" fmla="*/ 411 h 446"/>
              <a:gd name="T18" fmla="*/ 129 w 446"/>
              <a:gd name="T19" fmla="*/ 425 h 446"/>
              <a:gd name="T20" fmla="*/ 331 w 446"/>
              <a:gd name="T21" fmla="*/ 397 h 446"/>
              <a:gd name="T22" fmla="*/ 336 w 446"/>
              <a:gd name="T23" fmla="*/ 415 h 446"/>
              <a:gd name="T24" fmla="*/ 84 w 446"/>
              <a:gd name="T25" fmla="*/ 387 h 446"/>
              <a:gd name="T26" fmla="*/ 92 w 446"/>
              <a:gd name="T27" fmla="*/ 402 h 446"/>
              <a:gd name="T28" fmla="*/ 364 w 446"/>
              <a:gd name="T29" fmla="*/ 372 h 446"/>
              <a:gd name="T30" fmla="*/ 370 w 446"/>
              <a:gd name="T31" fmla="*/ 388 h 446"/>
              <a:gd name="T32" fmla="*/ 54 w 446"/>
              <a:gd name="T33" fmla="*/ 356 h 446"/>
              <a:gd name="T34" fmla="*/ 61 w 446"/>
              <a:gd name="T35" fmla="*/ 372 h 446"/>
              <a:gd name="T36" fmla="*/ 391 w 446"/>
              <a:gd name="T37" fmla="*/ 340 h 446"/>
              <a:gd name="T38" fmla="*/ 398 w 446"/>
              <a:gd name="T39" fmla="*/ 356 h 446"/>
              <a:gd name="T40" fmla="*/ 31 w 446"/>
              <a:gd name="T41" fmla="*/ 319 h 446"/>
              <a:gd name="T42" fmla="*/ 36 w 446"/>
              <a:gd name="T43" fmla="*/ 337 h 446"/>
              <a:gd name="T44" fmla="*/ 411 w 446"/>
              <a:gd name="T45" fmla="*/ 304 h 446"/>
              <a:gd name="T46" fmla="*/ 420 w 446"/>
              <a:gd name="T47" fmla="*/ 318 h 446"/>
              <a:gd name="T48" fmla="*/ 15 w 446"/>
              <a:gd name="T49" fmla="*/ 278 h 446"/>
              <a:gd name="T50" fmla="*/ 18 w 446"/>
              <a:gd name="T51" fmla="*/ 297 h 446"/>
              <a:gd name="T52" fmla="*/ 424 w 446"/>
              <a:gd name="T53" fmla="*/ 264 h 446"/>
              <a:gd name="T54" fmla="*/ 433 w 446"/>
              <a:gd name="T55" fmla="*/ 276 h 446"/>
              <a:gd name="T56" fmla="*/ 9 w 446"/>
              <a:gd name="T57" fmla="*/ 235 h 446"/>
              <a:gd name="T58" fmla="*/ 10 w 446"/>
              <a:gd name="T59" fmla="*/ 255 h 446"/>
              <a:gd name="T60" fmla="*/ 428 w 446"/>
              <a:gd name="T61" fmla="*/ 222 h 446"/>
              <a:gd name="T62" fmla="*/ 437 w 446"/>
              <a:gd name="T63" fmla="*/ 233 h 446"/>
              <a:gd name="T64" fmla="*/ 1 w 446"/>
              <a:gd name="T65" fmla="*/ 200 h 446"/>
              <a:gd name="T66" fmla="*/ 10 w 446"/>
              <a:gd name="T67" fmla="*/ 211 h 446"/>
              <a:gd name="T68" fmla="*/ 431 w 446"/>
              <a:gd name="T69" fmla="*/ 170 h 446"/>
              <a:gd name="T70" fmla="*/ 433 w 446"/>
              <a:gd name="T71" fmla="*/ 189 h 446"/>
              <a:gd name="T72" fmla="*/ 10 w 446"/>
              <a:gd name="T73" fmla="*/ 156 h 446"/>
              <a:gd name="T74" fmla="*/ 18 w 446"/>
              <a:gd name="T75" fmla="*/ 169 h 446"/>
              <a:gd name="T76" fmla="*/ 416 w 446"/>
              <a:gd name="T77" fmla="*/ 129 h 446"/>
              <a:gd name="T78" fmla="*/ 420 w 446"/>
              <a:gd name="T79" fmla="*/ 148 h 446"/>
              <a:gd name="T80" fmla="*/ 28 w 446"/>
              <a:gd name="T81" fmla="*/ 114 h 446"/>
              <a:gd name="T82" fmla="*/ 35 w 446"/>
              <a:gd name="T83" fmla="*/ 129 h 446"/>
              <a:gd name="T84" fmla="*/ 393 w 446"/>
              <a:gd name="T85" fmla="*/ 93 h 446"/>
              <a:gd name="T86" fmla="*/ 399 w 446"/>
              <a:gd name="T87" fmla="*/ 110 h 446"/>
              <a:gd name="T88" fmla="*/ 53 w 446"/>
              <a:gd name="T89" fmla="*/ 77 h 446"/>
              <a:gd name="T90" fmla="*/ 60 w 446"/>
              <a:gd name="T91" fmla="*/ 93 h 446"/>
              <a:gd name="T92" fmla="*/ 363 w 446"/>
              <a:gd name="T93" fmla="*/ 61 h 446"/>
              <a:gd name="T94" fmla="*/ 370 w 446"/>
              <a:gd name="T95" fmla="*/ 77 h 446"/>
              <a:gd name="T96" fmla="*/ 86 w 446"/>
              <a:gd name="T97" fmla="*/ 46 h 446"/>
              <a:gd name="T98" fmla="*/ 91 w 446"/>
              <a:gd name="T99" fmla="*/ 63 h 446"/>
              <a:gd name="T100" fmla="*/ 328 w 446"/>
              <a:gd name="T101" fmla="*/ 36 h 446"/>
              <a:gd name="T102" fmla="*/ 336 w 446"/>
              <a:gd name="T103" fmla="*/ 51 h 446"/>
              <a:gd name="T104" fmla="*/ 125 w 446"/>
              <a:gd name="T105" fmla="*/ 22 h 446"/>
              <a:gd name="T106" fmla="*/ 128 w 446"/>
              <a:gd name="T107" fmla="*/ 40 h 446"/>
              <a:gd name="T108" fmla="*/ 288 w 446"/>
              <a:gd name="T109" fmla="*/ 19 h 446"/>
              <a:gd name="T110" fmla="*/ 298 w 446"/>
              <a:gd name="T111" fmla="*/ 31 h 446"/>
              <a:gd name="T112" fmla="*/ 167 w 446"/>
              <a:gd name="T113" fmla="*/ 7 h 446"/>
              <a:gd name="T114" fmla="*/ 169 w 446"/>
              <a:gd name="T115" fmla="*/ 25 h 446"/>
              <a:gd name="T116" fmla="*/ 246 w 446"/>
              <a:gd name="T117" fmla="*/ 10 h 446"/>
              <a:gd name="T118" fmla="*/ 256 w 446"/>
              <a:gd name="T119" fmla="*/ 21 h 446"/>
              <a:gd name="T120" fmla="*/ 212 w 446"/>
              <a:gd name="T121" fmla="*/ 0 h 446"/>
              <a:gd name="T122" fmla="*/ 211 w 446"/>
              <a:gd name="T123" fmla="*/ 1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6" h="446">
                <a:moveTo>
                  <a:pt x="212" y="446"/>
                </a:moveTo>
                <a:cubicBezTo>
                  <a:pt x="212" y="446"/>
                  <a:pt x="212" y="446"/>
                  <a:pt x="212" y="446"/>
                </a:cubicBezTo>
                <a:cubicBezTo>
                  <a:pt x="211" y="446"/>
                  <a:pt x="211" y="446"/>
                  <a:pt x="211" y="446"/>
                </a:cubicBezTo>
                <a:cubicBezTo>
                  <a:pt x="206" y="446"/>
                  <a:pt x="202" y="442"/>
                  <a:pt x="202" y="437"/>
                </a:cubicBezTo>
                <a:cubicBezTo>
                  <a:pt x="202" y="432"/>
                  <a:pt x="207" y="428"/>
                  <a:pt x="212" y="428"/>
                </a:cubicBezTo>
                <a:cubicBezTo>
                  <a:pt x="213" y="428"/>
                  <a:pt x="213" y="428"/>
                  <a:pt x="213" y="428"/>
                </a:cubicBezTo>
                <a:cubicBezTo>
                  <a:pt x="218" y="428"/>
                  <a:pt x="222" y="433"/>
                  <a:pt x="221" y="438"/>
                </a:cubicBezTo>
                <a:cubicBezTo>
                  <a:pt x="221" y="443"/>
                  <a:pt x="217" y="446"/>
                  <a:pt x="212" y="446"/>
                </a:cubicBezTo>
                <a:close/>
                <a:moveTo>
                  <a:pt x="255" y="444"/>
                </a:moveTo>
                <a:cubicBezTo>
                  <a:pt x="250" y="444"/>
                  <a:pt x="246" y="441"/>
                  <a:pt x="246" y="437"/>
                </a:cubicBezTo>
                <a:cubicBezTo>
                  <a:pt x="245" y="431"/>
                  <a:pt x="248" y="427"/>
                  <a:pt x="253" y="426"/>
                </a:cubicBezTo>
                <a:cubicBezTo>
                  <a:pt x="254" y="426"/>
                  <a:pt x="254" y="426"/>
                  <a:pt x="254" y="426"/>
                </a:cubicBezTo>
                <a:cubicBezTo>
                  <a:pt x="259" y="425"/>
                  <a:pt x="264" y="429"/>
                  <a:pt x="265" y="434"/>
                </a:cubicBezTo>
                <a:cubicBezTo>
                  <a:pt x="265" y="439"/>
                  <a:pt x="262" y="443"/>
                  <a:pt x="257" y="444"/>
                </a:cubicBezTo>
                <a:cubicBezTo>
                  <a:pt x="256" y="444"/>
                  <a:pt x="256" y="444"/>
                  <a:pt x="256" y="444"/>
                </a:cubicBezTo>
                <a:cubicBezTo>
                  <a:pt x="256" y="444"/>
                  <a:pt x="255" y="444"/>
                  <a:pt x="255" y="444"/>
                </a:cubicBezTo>
                <a:close/>
                <a:moveTo>
                  <a:pt x="169" y="440"/>
                </a:moveTo>
                <a:cubicBezTo>
                  <a:pt x="169" y="440"/>
                  <a:pt x="168" y="440"/>
                  <a:pt x="167" y="440"/>
                </a:cubicBezTo>
                <a:cubicBezTo>
                  <a:pt x="166" y="439"/>
                  <a:pt x="166" y="439"/>
                  <a:pt x="166" y="439"/>
                </a:cubicBezTo>
                <a:cubicBezTo>
                  <a:pt x="161" y="438"/>
                  <a:pt x="158" y="433"/>
                  <a:pt x="160" y="428"/>
                </a:cubicBezTo>
                <a:cubicBezTo>
                  <a:pt x="161" y="423"/>
                  <a:pt x="166" y="420"/>
                  <a:pt x="171" y="422"/>
                </a:cubicBezTo>
                <a:cubicBezTo>
                  <a:pt x="172" y="422"/>
                  <a:pt x="172" y="422"/>
                  <a:pt x="172" y="422"/>
                </a:cubicBezTo>
                <a:cubicBezTo>
                  <a:pt x="177" y="423"/>
                  <a:pt x="180" y="428"/>
                  <a:pt x="178" y="433"/>
                </a:cubicBezTo>
                <a:cubicBezTo>
                  <a:pt x="177" y="437"/>
                  <a:pt x="174" y="440"/>
                  <a:pt x="169" y="440"/>
                </a:cubicBezTo>
                <a:close/>
                <a:moveTo>
                  <a:pt x="297" y="434"/>
                </a:moveTo>
                <a:cubicBezTo>
                  <a:pt x="293" y="434"/>
                  <a:pt x="289" y="431"/>
                  <a:pt x="288" y="428"/>
                </a:cubicBezTo>
                <a:cubicBezTo>
                  <a:pt x="286" y="423"/>
                  <a:pt x="289" y="418"/>
                  <a:pt x="293" y="416"/>
                </a:cubicBezTo>
                <a:cubicBezTo>
                  <a:pt x="294" y="415"/>
                  <a:pt x="294" y="415"/>
                  <a:pt x="294" y="415"/>
                </a:cubicBezTo>
                <a:cubicBezTo>
                  <a:pt x="299" y="414"/>
                  <a:pt x="304" y="416"/>
                  <a:pt x="306" y="421"/>
                </a:cubicBezTo>
                <a:cubicBezTo>
                  <a:pt x="308" y="426"/>
                  <a:pt x="305" y="431"/>
                  <a:pt x="301" y="433"/>
                </a:cubicBezTo>
                <a:cubicBezTo>
                  <a:pt x="300" y="433"/>
                  <a:pt x="300" y="433"/>
                  <a:pt x="300" y="433"/>
                </a:cubicBezTo>
                <a:cubicBezTo>
                  <a:pt x="299" y="434"/>
                  <a:pt x="298" y="434"/>
                  <a:pt x="297" y="434"/>
                </a:cubicBezTo>
                <a:close/>
                <a:moveTo>
                  <a:pt x="129" y="425"/>
                </a:moveTo>
                <a:cubicBezTo>
                  <a:pt x="127" y="425"/>
                  <a:pt x="126" y="425"/>
                  <a:pt x="125" y="424"/>
                </a:cubicBezTo>
                <a:cubicBezTo>
                  <a:pt x="124" y="424"/>
                  <a:pt x="124" y="424"/>
                  <a:pt x="124" y="424"/>
                </a:cubicBezTo>
                <a:cubicBezTo>
                  <a:pt x="119" y="421"/>
                  <a:pt x="117" y="416"/>
                  <a:pt x="120" y="411"/>
                </a:cubicBezTo>
                <a:cubicBezTo>
                  <a:pt x="122" y="407"/>
                  <a:pt x="127" y="405"/>
                  <a:pt x="132" y="407"/>
                </a:cubicBezTo>
                <a:cubicBezTo>
                  <a:pt x="133" y="407"/>
                  <a:pt x="133" y="407"/>
                  <a:pt x="133" y="407"/>
                </a:cubicBezTo>
                <a:cubicBezTo>
                  <a:pt x="137" y="410"/>
                  <a:pt x="139" y="415"/>
                  <a:pt x="137" y="420"/>
                </a:cubicBezTo>
                <a:cubicBezTo>
                  <a:pt x="135" y="423"/>
                  <a:pt x="132" y="425"/>
                  <a:pt x="129" y="425"/>
                </a:cubicBezTo>
                <a:close/>
                <a:moveTo>
                  <a:pt x="336" y="415"/>
                </a:moveTo>
                <a:cubicBezTo>
                  <a:pt x="333" y="415"/>
                  <a:pt x="330" y="413"/>
                  <a:pt x="328" y="410"/>
                </a:cubicBezTo>
                <a:cubicBezTo>
                  <a:pt x="325" y="406"/>
                  <a:pt x="326" y="400"/>
                  <a:pt x="331" y="398"/>
                </a:cubicBezTo>
                <a:cubicBezTo>
                  <a:pt x="331" y="397"/>
                  <a:pt x="331" y="397"/>
                  <a:pt x="331" y="397"/>
                </a:cubicBezTo>
                <a:cubicBezTo>
                  <a:pt x="336" y="394"/>
                  <a:pt x="342" y="396"/>
                  <a:pt x="344" y="400"/>
                </a:cubicBezTo>
                <a:cubicBezTo>
                  <a:pt x="347" y="404"/>
                  <a:pt x="346" y="410"/>
                  <a:pt x="341" y="413"/>
                </a:cubicBezTo>
                <a:cubicBezTo>
                  <a:pt x="341" y="413"/>
                  <a:pt x="341" y="413"/>
                  <a:pt x="341" y="413"/>
                </a:cubicBezTo>
                <a:cubicBezTo>
                  <a:pt x="339" y="414"/>
                  <a:pt x="338" y="415"/>
                  <a:pt x="336" y="415"/>
                </a:cubicBezTo>
                <a:close/>
                <a:moveTo>
                  <a:pt x="92" y="402"/>
                </a:moveTo>
                <a:cubicBezTo>
                  <a:pt x="90" y="402"/>
                  <a:pt x="88" y="401"/>
                  <a:pt x="86" y="400"/>
                </a:cubicBezTo>
                <a:cubicBezTo>
                  <a:pt x="86" y="400"/>
                  <a:pt x="86" y="400"/>
                  <a:pt x="86" y="400"/>
                </a:cubicBezTo>
                <a:cubicBezTo>
                  <a:pt x="82" y="396"/>
                  <a:pt x="81" y="391"/>
                  <a:pt x="84" y="387"/>
                </a:cubicBezTo>
                <a:cubicBezTo>
                  <a:pt x="87" y="383"/>
                  <a:pt x="93" y="382"/>
                  <a:pt x="97" y="385"/>
                </a:cubicBezTo>
                <a:cubicBezTo>
                  <a:pt x="98" y="386"/>
                  <a:pt x="98" y="386"/>
                  <a:pt x="98" y="386"/>
                </a:cubicBezTo>
                <a:cubicBezTo>
                  <a:pt x="102" y="389"/>
                  <a:pt x="102" y="394"/>
                  <a:pt x="99" y="399"/>
                </a:cubicBezTo>
                <a:cubicBezTo>
                  <a:pt x="97" y="401"/>
                  <a:pt x="95" y="402"/>
                  <a:pt x="92" y="402"/>
                </a:cubicBezTo>
                <a:close/>
                <a:moveTo>
                  <a:pt x="370" y="388"/>
                </a:moveTo>
                <a:cubicBezTo>
                  <a:pt x="368" y="388"/>
                  <a:pt x="365" y="387"/>
                  <a:pt x="363" y="385"/>
                </a:cubicBezTo>
                <a:cubicBezTo>
                  <a:pt x="360" y="382"/>
                  <a:pt x="360" y="376"/>
                  <a:pt x="364" y="372"/>
                </a:cubicBezTo>
                <a:cubicBezTo>
                  <a:pt x="364" y="372"/>
                  <a:pt x="364" y="372"/>
                  <a:pt x="364" y="372"/>
                </a:cubicBezTo>
                <a:cubicBezTo>
                  <a:pt x="368" y="368"/>
                  <a:pt x="374" y="368"/>
                  <a:pt x="377" y="372"/>
                </a:cubicBezTo>
                <a:cubicBezTo>
                  <a:pt x="381" y="376"/>
                  <a:pt x="381" y="382"/>
                  <a:pt x="377" y="385"/>
                </a:cubicBezTo>
                <a:cubicBezTo>
                  <a:pt x="376" y="386"/>
                  <a:pt x="376" y="386"/>
                  <a:pt x="376" y="386"/>
                </a:cubicBezTo>
                <a:cubicBezTo>
                  <a:pt x="375" y="387"/>
                  <a:pt x="372" y="388"/>
                  <a:pt x="370" y="388"/>
                </a:cubicBezTo>
                <a:close/>
                <a:moveTo>
                  <a:pt x="61" y="372"/>
                </a:moveTo>
                <a:cubicBezTo>
                  <a:pt x="58" y="372"/>
                  <a:pt x="55" y="371"/>
                  <a:pt x="54" y="369"/>
                </a:cubicBezTo>
                <a:cubicBezTo>
                  <a:pt x="53" y="369"/>
                  <a:pt x="53" y="369"/>
                  <a:pt x="53" y="369"/>
                </a:cubicBezTo>
                <a:cubicBezTo>
                  <a:pt x="50" y="365"/>
                  <a:pt x="50" y="359"/>
                  <a:pt x="54" y="356"/>
                </a:cubicBezTo>
                <a:cubicBezTo>
                  <a:pt x="58" y="352"/>
                  <a:pt x="64" y="352"/>
                  <a:pt x="67" y="356"/>
                </a:cubicBezTo>
                <a:cubicBezTo>
                  <a:pt x="67" y="357"/>
                  <a:pt x="67" y="357"/>
                  <a:pt x="67" y="357"/>
                </a:cubicBezTo>
                <a:cubicBezTo>
                  <a:pt x="71" y="361"/>
                  <a:pt x="70" y="367"/>
                  <a:pt x="67" y="370"/>
                </a:cubicBezTo>
                <a:cubicBezTo>
                  <a:pt x="65" y="372"/>
                  <a:pt x="63" y="372"/>
                  <a:pt x="61" y="372"/>
                </a:cubicBezTo>
                <a:close/>
                <a:moveTo>
                  <a:pt x="398" y="356"/>
                </a:moveTo>
                <a:cubicBezTo>
                  <a:pt x="396" y="356"/>
                  <a:pt x="395" y="355"/>
                  <a:pt x="393" y="354"/>
                </a:cubicBezTo>
                <a:cubicBezTo>
                  <a:pt x="389" y="351"/>
                  <a:pt x="388" y="345"/>
                  <a:pt x="391" y="341"/>
                </a:cubicBezTo>
                <a:cubicBezTo>
                  <a:pt x="391" y="340"/>
                  <a:pt x="391" y="340"/>
                  <a:pt x="391" y="340"/>
                </a:cubicBezTo>
                <a:cubicBezTo>
                  <a:pt x="394" y="336"/>
                  <a:pt x="400" y="335"/>
                  <a:pt x="404" y="338"/>
                </a:cubicBezTo>
                <a:cubicBezTo>
                  <a:pt x="408" y="341"/>
                  <a:pt x="409" y="347"/>
                  <a:pt x="406" y="351"/>
                </a:cubicBezTo>
                <a:cubicBezTo>
                  <a:pt x="406" y="352"/>
                  <a:pt x="406" y="352"/>
                  <a:pt x="406" y="352"/>
                </a:cubicBezTo>
                <a:cubicBezTo>
                  <a:pt x="404" y="354"/>
                  <a:pt x="401" y="356"/>
                  <a:pt x="398" y="356"/>
                </a:cubicBezTo>
                <a:close/>
                <a:moveTo>
                  <a:pt x="36" y="337"/>
                </a:moveTo>
                <a:cubicBezTo>
                  <a:pt x="32" y="337"/>
                  <a:pt x="29" y="335"/>
                  <a:pt x="28" y="332"/>
                </a:cubicBezTo>
                <a:cubicBezTo>
                  <a:pt x="27" y="331"/>
                  <a:pt x="27" y="331"/>
                  <a:pt x="27" y="331"/>
                </a:cubicBezTo>
                <a:cubicBezTo>
                  <a:pt x="25" y="327"/>
                  <a:pt x="26" y="321"/>
                  <a:pt x="31" y="319"/>
                </a:cubicBezTo>
                <a:cubicBezTo>
                  <a:pt x="35" y="316"/>
                  <a:pt x="41" y="318"/>
                  <a:pt x="43" y="322"/>
                </a:cubicBezTo>
                <a:cubicBezTo>
                  <a:pt x="44" y="323"/>
                  <a:pt x="44" y="323"/>
                  <a:pt x="44" y="323"/>
                </a:cubicBezTo>
                <a:cubicBezTo>
                  <a:pt x="46" y="327"/>
                  <a:pt x="45" y="333"/>
                  <a:pt x="40" y="336"/>
                </a:cubicBezTo>
                <a:cubicBezTo>
                  <a:pt x="39" y="336"/>
                  <a:pt x="37" y="337"/>
                  <a:pt x="36" y="337"/>
                </a:cubicBezTo>
                <a:close/>
                <a:moveTo>
                  <a:pt x="420" y="318"/>
                </a:moveTo>
                <a:cubicBezTo>
                  <a:pt x="418" y="318"/>
                  <a:pt x="417" y="317"/>
                  <a:pt x="416" y="317"/>
                </a:cubicBezTo>
                <a:cubicBezTo>
                  <a:pt x="411" y="315"/>
                  <a:pt x="409" y="309"/>
                  <a:pt x="411" y="305"/>
                </a:cubicBezTo>
                <a:cubicBezTo>
                  <a:pt x="411" y="304"/>
                  <a:pt x="411" y="304"/>
                  <a:pt x="411" y="304"/>
                </a:cubicBezTo>
                <a:cubicBezTo>
                  <a:pt x="413" y="299"/>
                  <a:pt x="419" y="297"/>
                  <a:pt x="424" y="299"/>
                </a:cubicBezTo>
                <a:cubicBezTo>
                  <a:pt x="428" y="301"/>
                  <a:pt x="430" y="307"/>
                  <a:pt x="428" y="311"/>
                </a:cubicBezTo>
                <a:cubicBezTo>
                  <a:pt x="428" y="312"/>
                  <a:pt x="428" y="312"/>
                  <a:pt x="428" y="312"/>
                </a:cubicBezTo>
                <a:cubicBezTo>
                  <a:pt x="426" y="316"/>
                  <a:pt x="423" y="318"/>
                  <a:pt x="420" y="318"/>
                </a:cubicBezTo>
                <a:close/>
                <a:moveTo>
                  <a:pt x="18" y="297"/>
                </a:moveTo>
                <a:cubicBezTo>
                  <a:pt x="15" y="297"/>
                  <a:pt x="11" y="294"/>
                  <a:pt x="10" y="290"/>
                </a:cubicBezTo>
                <a:cubicBezTo>
                  <a:pt x="9" y="290"/>
                  <a:pt x="9" y="290"/>
                  <a:pt x="9" y="290"/>
                </a:cubicBezTo>
                <a:cubicBezTo>
                  <a:pt x="8" y="285"/>
                  <a:pt x="11" y="280"/>
                  <a:pt x="15" y="278"/>
                </a:cubicBezTo>
                <a:cubicBezTo>
                  <a:pt x="20" y="277"/>
                  <a:pt x="26" y="279"/>
                  <a:pt x="27" y="284"/>
                </a:cubicBezTo>
                <a:cubicBezTo>
                  <a:pt x="27" y="285"/>
                  <a:pt x="27" y="285"/>
                  <a:pt x="27" y="285"/>
                </a:cubicBezTo>
                <a:cubicBezTo>
                  <a:pt x="29" y="290"/>
                  <a:pt x="26" y="295"/>
                  <a:pt x="21" y="297"/>
                </a:cubicBezTo>
                <a:cubicBezTo>
                  <a:pt x="20" y="297"/>
                  <a:pt x="19" y="297"/>
                  <a:pt x="18" y="297"/>
                </a:cubicBezTo>
                <a:close/>
                <a:moveTo>
                  <a:pt x="433" y="276"/>
                </a:moveTo>
                <a:cubicBezTo>
                  <a:pt x="432" y="276"/>
                  <a:pt x="431" y="276"/>
                  <a:pt x="431" y="276"/>
                </a:cubicBezTo>
                <a:cubicBezTo>
                  <a:pt x="426" y="275"/>
                  <a:pt x="423" y="270"/>
                  <a:pt x="424" y="265"/>
                </a:cubicBezTo>
                <a:cubicBezTo>
                  <a:pt x="424" y="264"/>
                  <a:pt x="424" y="264"/>
                  <a:pt x="424" y="264"/>
                </a:cubicBezTo>
                <a:cubicBezTo>
                  <a:pt x="425" y="259"/>
                  <a:pt x="430" y="256"/>
                  <a:pt x="435" y="257"/>
                </a:cubicBezTo>
                <a:cubicBezTo>
                  <a:pt x="440" y="258"/>
                  <a:pt x="443" y="263"/>
                  <a:pt x="442" y="268"/>
                </a:cubicBezTo>
                <a:cubicBezTo>
                  <a:pt x="442" y="269"/>
                  <a:pt x="442" y="269"/>
                  <a:pt x="442" y="269"/>
                </a:cubicBezTo>
                <a:cubicBezTo>
                  <a:pt x="441" y="274"/>
                  <a:pt x="437" y="276"/>
                  <a:pt x="433" y="276"/>
                </a:cubicBezTo>
                <a:close/>
                <a:moveTo>
                  <a:pt x="10" y="255"/>
                </a:moveTo>
                <a:cubicBezTo>
                  <a:pt x="5" y="255"/>
                  <a:pt x="1" y="251"/>
                  <a:pt x="1" y="246"/>
                </a:cubicBezTo>
                <a:cubicBezTo>
                  <a:pt x="0" y="245"/>
                  <a:pt x="0" y="245"/>
                  <a:pt x="0" y="245"/>
                </a:cubicBezTo>
                <a:cubicBezTo>
                  <a:pt x="0" y="240"/>
                  <a:pt x="4" y="236"/>
                  <a:pt x="9" y="235"/>
                </a:cubicBezTo>
                <a:cubicBezTo>
                  <a:pt x="14" y="235"/>
                  <a:pt x="18" y="238"/>
                  <a:pt x="19" y="243"/>
                </a:cubicBezTo>
                <a:cubicBezTo>
                  <a:pt x="19" y="244"/>
                  <a:pt x="19" y="244"/>
                  <a:pt x="19" y="244"/>
                </a:cubicBezTo>
                <a:cubicBezTo>
                  <a:pt x="19" y="249"/>
                  <a:pt x="16" y="254"/>
                  <a:pt x="11" y="254"/>
                </a:cubicBezTo>
                <a:lnTo>
                  <a:pt x="10" y="255"/>
                </a:lnTo>
                <a:close/>
                <a:moveTo>
                  <a:pt x="437" y="233"/>
                </a:moveTo>
                <a:cubicBezTo>
                  <a:pt x="437" y="233"/>
                  <a:pt x="437" y="233"/>
                  <a:pt x="437" y="233"/>
                </a:cubicBezTo>
                <a:cubicBezTo>
                  <a:pt x="432" y="233"/>
                  <a:pt x="428" y="229"/>
                  <a:pt x="428" y="224"/>
                </a:cubicBezTo>
                <a:cubicBezTo>
                  <a:pt x="428" y="222"/>
                  <a:pt x="428" y="222"/>
                  <a:pt x="428" y="222"/>
                </a:cubicBezTo>
                <a:cubicBezTo>
                  <a:pt x="428" y="217"/>
                  <a:pt x="432" y="213"/>
                  <a:pt x="437" y="213"/>
                </a:cubicBezTo>
                <a:cubicBezTo>
                  <a:pt x="442" y="213"/>
                  <a:pt x="446" y="217"/>
                  <a:pt x="446" y="222"/>
                </a:cubicBezTo>
                <a:cubicBezTo>
                  <a:pt x="446" y="224"/>
                  <a:pt x="446" y="224"/>
                  <a:pt x="446" y="224"/>
                </a:cubicBezTo>
                <a:cubicBezTo>
                  <a:pt x="446" y="229"/>
                  <a:pt x="442" y="233"/>
                  <a:pt x="437" y="233"/>
                </a:cubicBezTo>
                <a:close/>
                <a:moveTo>
                  <a:pt x="10" y="211"/>
                </a:moveTo>
                <a:cubicBezTo>
                  <a:pt x="9" y="211"/>
                  <a:pt x="9" y="211"/>
                  <a:pt x="9" y="211"/>
                </a:cubicBezTo>
                <a:cubicBezTo>
                  <a:pt x="4" y="211"/>
                  <a:pt x="0" y="206"/>
                  <a:pt x="0" y="201"/>
                </a:cubicBezTo>
                <a:cubicBezTo>
                  <a:pt x="1" y="200"/>
                  <a:pt x="1" y="200"/>
                  <a:pt x="1" y="200"/>
                </a:cubicBezTo>
                <a:cubicBezTo>
                  <a:pt x="1" y="195"/>
                  <a:pt x="6" y="191"/>
                  <a:pt x="11" y="192"/>
                </a:cubicBezTo>
                <a:cubicBezTo>
                  <a:pt x="16" y="192"/>
                  <a:pt x="19" y="197"/>
                  <a:pt x="19" y="202"/>
                </a:cubicBezTo>
                <a:cubicBezTo>
                  <a:pt x="19" y="203"/>
                  <a:pt x="19" y="203"/>
                  <a:pt x="19" y="203"/>
                </a:cubicBezTo>
                <a:cubicBezTo>
                  <a:pt x="18" y="208"/>
                  <a:pt x="14" y="211"/>
                  <a:pt x="10" y="211"/>
                </a:cubicBezTo>
                <a:close/>
                <a:moveTo>
                  <a:pt x="433" y="189"/>
                </a:moveTo>
                <a:cubicBezTo>
                  <a:pt x="429" y="189"/>
                  <a:pt x="425" y="186"/>
                  <a:pt x="424" y="182"/>
                </a:cubicBezTo>
                <a:cubicBezTo>
                  <a:pt x="424" y="181"/>
                  <a:pt x="424" y="181"/>
                  <a:pt x="424" y="181"/>
                </a:cubicBezTo>
                <a:cubicBezTo>
                  <a:pt x="423" y="176"/>
                  <a:pt x="426" y="171"/>
                  <a:pt x="431" y="170"/>
                </a:cubicBezTo>
                <a:cubicBezTo>
                  <a:pt x="436" y="169"/>
                  <a:pt x="441" y="172"/>
                  <a:pt x="442" y="177"/>
                </a:cubicBezTo>
                <a:cubicBezTo>
                  <a:pt x="442" y="178"/>
                  <a:pt x="442" y="178"/>
                  <a:pt x="442" y="178"/>
                </a:cubicBezTo>
                <a:cubicBezTo>
                  <a:pt x="443" y="183"/>
                  <a:pt x="440" y="188"/>
                  <a:pt x="435" y="189"/>
                </a:cubicBezTo>
                <a:cubicBezTo>
                  <a:pt x="434" y="189"/>
                  <a:pt x="433" y="189"/>
                  <a:pt x="433" y="189"/>
                </a:cubicBezTo>
                <a:close/>
                <a:moveTo>
                  <a:pt x="18" y="169"/>
                </a:moveTo>
                <a:cubicBezTo>
                  <a:pt x="17" y="169"/>
                  <a:pt x="16" y="169"/>
                  <a:pt x="16" y="168"/>
                </a:cubicBezTo>
                <a:cubicBezTo>
                  <a:pt x="11" y="167"/>
                  <a:pt x="8" y="162"/>
                  <a:pt x="9" y="157"/>
                </a:cubicBezTo>
                <a:cubicBezTo>
                  <a:pt x="10" y="156"/>
                  <a:pt x="10" y="156"/>
                  <a:pt x="10" y="156"/>
                </a:cubicBezTo>
                <a:cubicBezTo>
                  <a:pt x="11" y="151"/>
                  <a:pt x="16" y="148"/>
                  <a:pt x="21" y="150"/>
                </a:cubicBezTo>
                <a:cubicBezTo>
                  <a:pt x="26" y="151"/>
                  <a:pt x="29" y="157"/>
                  <a:pt x="27" y="161"/>
                </a:cubicBezTo>
                <a:cubicBezTo>
                  <a:pt x="27" y="162"/>
                  <a:pt x="27" y="162"/>
                  <a:pt x="27" y="162"/>
                </a:cubicBezTo>
                <a:cubicBezTo>
                  <a:pt x="26" y="166"/>
                  <a:pt x="22" y="169"/>
                  <a:pt x="18" y="169"/>
                </a:cubicBezTo>
                <a:close/>
                <a:moveTo>
                  <a:pt x="420" y="148"/>
                </a:moveTo>
                <a:cubicBezTo>
                  <a:pt x="416" y="148"/>
                  <a:pt x="413" y="146"/>
                  <a:pt x="411" y="142"/>
                </a:cubicBezTo>
                <a:cubicBezTo>
                  <a:pt x="411" y="142"/>
                  <a:pt x="411" y="142"/>
                  <a:pt x="411" y="142"/>
                </a:cubicBezTo>
                <a:cubicBezTo>
                  <a:pt x="409" y="137"/>
                  <a:pt x="411" y="131"/>
                  <a:pt x="416" y="129"/>
                </a:cubicBezTo>
                <a:cubicBezTo>
                  <a:pt x="421" y="127"/>
                  <a:pt x="426" y="130"/>
                  <a:pt x="428" y="134"/>
                </a:cubicBezTo>
                <a:cubicBezTo>
                  <a:pt x="428" y="135"/>
                  <a:pt x="428" y="135"/>
                  <a:pt x="428" y="135"/>
                </a:cubicBezTo>
                <a:cubicBezTo>
                  <a:pt x="430" y="140"/>
                  <a:pt x="428" y="145"/>
                  <a:pt x="423" y="147"/>
                </a:cubicBezTo>
                <a:cubicBezTo>
                  <a:pt x="422" y="148"/>
                  <a:pt x="421" y="148"/>
                  <a:pt x="420" y="148"/>
                </a:cubicBezTo>
                <a:close/>
                <a:moveTo>
                  <a:pt x="35" y="129"/>
                </a:moveTo>
                <a:cubicBezTo>
                  <a:pt x="34" y="129"/>
                  <a:pt x="32" y="128"/>
                  <a:pt x="31" y="128"/>
                </a:cubicBezTo>
                <a:cubicBezTo>
                  <a:pt x="26" y="125"/>
                  <a:pt x="25" y="120"/>
                  <a:pt x="27" y="115"/>
                </a:cubicBezTo>
                <a:cubicBezTo>
                  <a:pt x="28" y="114"/>
                  <a:pt x="28" y="114"/>
                  <a:pt x="28" y="114"/>
                </a:cubicBezTo>
                <a:cubicBezTo>
                  <a:pt x="30" y="110"/>
                  <a:pt x="36" y="108"/>
                  <a:pt x="40" y="111"/>
                </a:cubicBezTo>
                <a:cubicBezTo>
                  <a:pt x="45" y="113"/>
                  <a:pt x="46" y="119"/>
                  <a:pt x="44" y="123"/>
                </a:cubicBezTo>
                <a:cubicBezTo>
                  <a:pt x="43" y="124"/>
                  <a:pt x="43" y="124"/>
                  <a:pt x="43" y="124"/>
                </a:cubicBezTo>
                <a:cubicBezTo>
                  <a:pt x="42" y="127"/>
                  <a:pt x="38" y="129"/>
                  <a:pt x="35" y="129"/>
                </a:cubicBezTo>
                <a:close/>
                <a:moveTo>
                  <a:pt x="399" y="110"/>
                </a:moveTo>
                <a:cubicBezTo>
                  <a:pt x="396" y="110"/>
                  <a:pt x="393" y="109"/>
                  <a:pt x="391" y="106"/>
                </a:cubicBezTo>
                <a:cubicBezTo>
                  <a:pt x="391" y="105"/>
                  <a:pt x="391" y="105"/>
                  <a:pt x="391" y="105"/>
                </a:cubicBezTo>
                <a:cubicBezTo>
                  <a:pt x="388" y="101"/>
                  <a:pt x="389" y="95"/>
                  <a:pt x="393" y="93"/>
                </a:cubicBezTo>
                <a:cubicBezTo>
                  <a:pt x="397" y="90"/>
                  <a:pt x="403" y="91"/>
                  <a:pt x="406" y="95"/>
                </a:cubicBezTo>
                <a:cubicBezTo>
                  <a:pt x="406" y="96"/>
                  <a:pt x="406" y="96"/>
                  <a:pt x="406" y="96"/>
                </a:cubicBezTo>
                <a:cubicBezTo>
                  <a:pt x="409" y="100"/>
                  <a:pt x="408" y="106"/>
                  <a:pt x="404" y="108"/>
                </a:cubicBezTo>
                <a:cubicBezTo>
                  <a:pt x="403" y="110"/>
                  <a:pt x="401" y="110"/>
                  <a:pt x="399" y="110"/>
                </a:cubicBezTo>
                <a:close/>
                <a:moveTo>
                  <a:pt x="60" y="93"/>
                </a:moveTo>
                <a:cubicBezTo>
                  <a:pt x="58" y="93"/>
                  <a:pt x="56" y="93"/>
                  <a:pt x="54" y="91"/>
                </a:cubicBezTo>
                <a:cubicBezTo>
                  <a:pt x="50" y="88"/>
                  <a:pt x="50" y="82"/>
                  <a:pt x="53" y="78"/>
                </a:cubicBezTo>
                <a:cubicBezTo>
                  <a:pt x="53" y="77"/>
                  <a:pt x="53" y="77"/>
                  <a:pt x="53" y="77"/>
                </a:cubicBezTo>
                <a:cubicBezTo>
                  <a:pt x="57" y="73"/>
                  <a:pt x="63" y="73"/>
                  <a:pt x="66" y="76"/>
                </a:cubicBezTo>
                <a:cubicBezTo>
                  <a:pt x="70" y="80"/>
                  <a:pt x="71" y="85"/>
                  <a:pt x="68" y="89"/>
                </a:cubicBezTo>
                <a:cubicBezTo>
                  <a:pt x="67" y="90"/>
                  <a:pt x="67" y="90"/>
                  <a:pt x="67" y="90"/>
                </a:cubicBezTo>
                <a:cubicBezTo>
                  <a:pt x="65" y="92"/>
                  <a:pt x="63" y="93"/>
                  <a:pt x="60" y="93"/>
                </a:cubicBezTo>
                <a:close/>
                <a:moveTo>
                  <a:pt x="370" y="77"/>
                </a:moveTo>
                <a:cubicBezTo>
                  <a:pt x="368" y="77"/>
                  <a:pt x="366" y="76"/>
                  <a:pt x="364" y="75"/>
                </a:cubicBezTo>
                <a:cubicBezTo>
                  <a:pt x="364" y="74"/>
                  <a:pt x="364" y="74"/>
                  <a:pt x="364" y="74"/>
                </a:cubicBezTo>
                <a:cubicBezTo>
                  <a:pt x="360" y="71"/>
                  <a:pt x="360" y="65"/>
                  <a:pt x="363" y="61"/>
                </a:cubicBezTo>
                <a:cubicBezTo>
                  <a:pt x="367" y="57"/>
                  <a:pt x="373" y="57"/>
                  <a:pt x="376" y="61"/>
                </a:cubicBezTo>
                <a:cubicBezTo>
                  <a:pt x="377" y="61"/>
                  <a:pt x="377" y="61"/>
                  <a:pt x="377" y="61"/>
                </a:cubicBezTo>
                <a:cubicBezTo>
                  <a:pt x="380" y="64"/>
                  <a:pt x="381" y="70"/>
                  <a:pt x="377" y="74"/>
                </a:cubicBezTo>
                <a:cubicBezTo>
                  <a:pt x="375" y="76"/>
                  <a:pt x="373" y="77"/>
                  <a:pt x="370" y="77"/>
                </a:cubicBezTo>
                <a:close/>
                <a:moveTo>
                  <a:pt x="91" y="63"/>
                </a:moveTo>
                <a:cubicBezTo>
                  <a:pt x="89" y="63"/>
                  <a:pt x="86" y="62"/>
                  <a:pt x="84" y="60"/>
                </a:cubicBezTo>
                <a:cubicBezTo>
                  <a:pt x="81" y="56"/>
                  <a:pt x="82" y="50"/>
                  <a:pt x="86" y="47"/>
                </a:cubicBezTo>
                <a:cubicBezTo>
                  <a:pt x="86" y="46"/>
                  <a:pt x="86" y="46"/>
                  <a:pt x="86" y="46"/>
                </a:cubicBezTo>
                <a:cubicBezTo>
                  <a:pt x="90" y="43"/>
                  <a:pt x="96" y="44"/>
                  <a:pt x="99" y="48"/>
                </a:cubicBezTo>
                <a:cubicBezTo>
                  <a:pt x="102" y="52"/>
                  <a:pt x="102" y="58"/>
                  <a:pt x="98" y="61"/>
                </a:cubicBezTo>
                <a:cubicBezTo>
                  <a:pt x="97" y="61"/>
                  <a:pt x="97" y="61"/>
                  <a:pt x="97" y="61"/>
                </a:cubicBezTo>
                <a:cubicBezTo>
                  <a:pt x="95" y="63"/>
                  <a:pt x="93" y="63"/>
                  <a:pt x="91" y="63"/>
                </a:cubicBezTo>
                <a:close/>
                <a:moveTo>
                  <a:pt x="336" y="51"/>
                </a:moveTo>
                <a:cubicBezTo>
                  <a:pt x="335" y="51"/>
                  <a:pt x="333" y="50"/>
                  <a:pt x="332" y="49"/>
                </a:cubicBezTo>
                <a:cubicBezTo>
                  <a:pt x="331" y="49"/>
                  <a:pt x="331" y="49"/>
                  <a:pt x="331" y="49"/>
                </a:cubicBezTo>
                <a:cubicBezTo>
                  <a:pt x="326" y="46"/>
                  <a:pt x="325" y="40"/>
                  <a:pt x="328" y="36"/>
                </a:cubicBezTo>
                <a:cubicBezTo>
                  <a:pt x="330" y="32"/>
                  <a:pt x="336" y="30"/>
                  <a:pt x="340" y="33"/>
                </a:cubicBezTo>
                <a:cubicBezTo>
                  <a:pt x="341" y="34"/>
                  <a:pt x="341" y="34"/>
                  <a:pt x="341" y="34"/>
                </a:cubicBezTo>
                <a:cubicBezTo>
                  <a:pt x="346" y="36"/>
                  <a:pt x="347" y="42"/>
                  <a:pt x="344" y="46"/>
                </a:cubicBezTo>
                <a:cubicBezTo>
                  <a:pt x="342" y="49"/>
                  <a:pt x="339" y="51"/>
                  <a:pt x="336" y="51"/>
                </a:cubicBezTo>
                <a:close/>
                <a:moveTo>
                  <a:pt x="128" y="40"/>
                </a:moveTo>
                <a:cubicBezTo>
                  <a:pt x="125" y="40"/>
                  <a:pt x="121" y="38"/>
                  <a:pt x="120" y="35"/>
                </a:cubicBezTo>
                <a:cubicBezTo>
                  <a:pt x="117" y="31"/>
                  <a:pt x="119" y="25"/>
                  <a:pt x="124" y="23"/>
                </a:cubicBezTo>
                <a:cubicBezTo>
                  <a:pt x="125" y="22"/>
                  <a:pt x="125" y="22"/>
                  <a:pt x="125" y="22"/>
                </a:cubicBezTo>
                <a:cubicBezTo>
                  <a:pt x="129" y="20"/>
                  <a:pt x="135" y="22"/>
                  <a:pt x="137" y="27"/>
                </a:cubicBezTo>
                <a:cubicBezTo>
                  <a:pt x="139" y="31"/>
                  <a:pt x="137" y="37"/>
                  <a:pt x="133" y="39"/>
                </a:cubicBezTo>
                <a:cubicBezTo>
                  <a:pt x="132" y="39"/>
                  <a:pt x="132" y="39"/>
                  <a:pt x="132" y="39"/>
                </a:cubicBezTo>
                <a:cubicBezTo>
                  <a:pt x="131" y="40"/>
                  <a:pt x="129" y="40"/>
                  <a:pt x="128" y="40"/>
                </a:cubicBezTo>
                <a:close/>
                <a:moveTo>
                  <a:pt x="298" y="31"/>
                </a:moveTo>
                <a:cubicBezTo>
                  <a:pt x="296" y="31"/>
                  <a:pt x="295" y="31"/>
                  <a:pt x="294" y="31"/>
                </a:cubicBezTo>
                <a:cubicBezTo>
                  <a:pt x="293" y="31"/>
                  <a:pt x="293" y="31"/>
                  <a:pt x="293" y="31"/>
                </a:cubicBezTo>
                <a:cubicBezTo>
                  <a:pt x="289" y="29"/>
                  <a:pt x="286" y="24"/>
                  <a:pt x="288" y="19"/>
                </a:cubicBezTo>
                <a:cubicBezTo>
                  <a:pt x="290" y="14"/>
                  <a:pt x="295" y="12"/>
                  <a:pt x="300" y="13"/>
                </a:cubicBezTo>
                <a:cubicBezTo>
                  <a:pt x="301" y="14"/>
                  <a:pt x="301" y="14"/>
                  <a:pt x="301" y="14"/>
                </a:cubicBezTo>
                <a:cubicBezTo>
                  <a:pt x="306" y="15"/>
                  <a:pt x="308" y="21"/>
                  <a:pt x="306" y="25"/>
                </a:cubicBezTo>
                <a:cubicBezTo>
                  <a:pt x="305" y="29"/>
                  <a:pt x="301" y="31"/>
                  <a:pt x="298" y="31"/>
                </a:cubicBezTo>
                <a:close/>
                <a:moveTo>
                  <a:pt x="169" y="25"/>
                </a:moveTo>
                <a:cubicBezTo>
                  <a:pt x="164" y="25"/>
                  <a:pt x="161" y="22"/>
                  <a:pt x="160" y="18"/>
                </a:cubicBezTo>
                <a:cubicBezTo>
                  <a:pt x="158" y="13"/>
                  <a:pt x="161" y="8"/>
                  <a:pt x="166" y="7"/>
                </a:cubicBezTo>
                <a:cubicBezTo>
                  <a:pt x="167" y="7"/>
                  <a:pt x="167" y="7"/>
                  <a:pt x="167" y="7"/>
                </a:cubicBezTo>
                <a:cubicBezTo>
                  <a:pt x="172" y="5"/>
                  <a:pt x="177" y="8"/>
                  <a:pt x="178" y="13"/>
                </a:cubicBezTo>
                <a:cubicBezTo>
                  <a:pt x="180" y="18"/>
                  <a:pt x="177" y="23"/>
                  <a:pt x="172" y="25"/>
                </a:cubicBezTo>
                <a:cubicBezTo>
                  <a:pt x="171" y="25"/>
                  <a:pt x="171" y="25"/>
                  <a:pt x="171" y="25"/>
                </a:cubicBezTo>
                <a:cubicBezTo>
                  <a:pt x="170" y="25"/>
                  <a:pt x="169" y="25"/>
                  <a:pt x="169" y="25"/>
                </a:cubicBezTo>
                <a:close/>
                <a:moveTo>
                  <a:pt x="256" y="21"/>
                </a:moveTo>
                <a:cubicBezTo>
                  <a:pt x="255" y="21"/>
                  <a:pt x="255" y="21"/>
                  <a:pt x="254" y="20"/>
                </a:cubicBezTo>
                <a:cubicBezTo>
                  <a:pt x="253" y="20"/>
                  <a:pt x="253" y="20"/>
                  <a:pt x="253" y="20"/>
                </a:cubicBezTo>
                <a:cubicBezTo>
                  <a:pt x="248" y="20"/>
                  <a:pt x="245" y="15"/>
                  <a:pt x="246" y="10"/>
                </a:cubicBezTo>
                <a:cubicBezTo>
                  <a:pt x="246" y="5"/>
                  <a:pt x="251" y="1"/>
                  <a:pt x="256" y="2"/>
                </a:cubicBezTo>
                <a:cubicBezTo>
                  <a:pt x="257" y="2"/>
                  <a:pt x="257" y="2"/>
                  <a:pt x="257" y="2"/>
                </a:cubicBezTo>
                <a:cubicBezTo>
                  <a:pt x="262" y="3"/>
                  <a:pt x="265" y="8"/>
                  <a:pt x="265" y="13"/>
                </a:cubicBezTo>
                <a:cubicBezTo>
                  <a:pt x="264" y="17"/>
                  <a:pt x="260" y="21"/>
                  <a:pt x="256" y="21"/>
                </a:cubicBezTo>
                <a:close/>
                <a:moveTo>
                  <a:pt x="211" y="18"/>
                </a:moveTo>
                <a:cubicBezTo>
                  <a:pt x="206" y="18"/>
                  <a:pt x="202" y="15"/>
                  <a:pt x="202" y="10"/>
                </a:cubicBezTo>
                <a:cubicBezTo>
                  <a:pt x="202" y="5"/>
                  <a:pt x="206" y="0"/>
                  <a:pt x="211" y="0"/>
                </a:cubicBezTo>
                <a:cubicBezTo>
                  <a:pt x="212" y="0"/>
                  <a:pt x="212" y="0"/>
                  <a:pt x="212" y="0"/>
                </a:cubicBezTo>
                <a:cubicBezTo>
                  <a:pt x="217" y="0"/>
                  <a:pt x="221" y="4"/>
                  <a:pt x="222" y="9"/>
                </a:cubicBezTo>
                <a:cubicBezTo>
                  <a:pt x="222" y="14"/>
                  <a:pt x="218" y="18"/>
                  <a:pt x="213" y="18"/>
                </a:cubicBezTo>
                <a:cubicBezTo>
                  <a:pt x="212" y="18"/>
                  <a:pt x="212" y="18"/>
                  <a:pt x="212" y="18"/>
                </a:cubicBezTo>
                <a:lnTo>
                  <a:pt x="211" y="1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27" name="Freeform 27">
            <a:extLst>
              <a:ext uri="{FF2B5EF4-FFF2-40B4-BE49-F238E27FC236}">
                <a16:creationId xmlns:a16="http://schemas.microsoft.com/office/drawing/2014/main" id="{BBF29418-C6C4-CC42-AB8C-754ADF07AD4B}"/>
              </a:ext>
            </a:extLst>
          </p:cNvPr>
          <p:cNvSpPr>
            <a:spLocks noEditPoints="1"/>
          </p:cNvSpPr>
          <p:nvPr/>
        </p:nvSpPr>
        <p:spPr bwMode="auto">
          <a:xfrm>
            <a:off x="3405230" y="2875700"/>
            <a:ext cx="867749" cy="867749"/>
          </a:xfrm>
          <a:custGeom>
            <a:avLst/>
            <a:gdLst>
              <a:gd name="T0" fmla="*/ 205 w 447"/>
              <a:gd name="T1" fmla="*/ 437 h 447"/>
              <a:gd name="T2" fmla="*/ 215 w 447"/>
              <a:gd name="T3" fmla="*/ 447 h 447"/>
              <a:gd name="T4" fmla="*/ 257 w 447"/>
              <a:gd name="T5" fmla="*/ 426 h 447"/>
              <a:gd name="T6" fmla="*/ 258 w 447"/>
              <a:gd name="T7" fmla="*/ 445 h 447"/>
              <a:gd name="T8" fmla="*/ 162 w 447"/>
              <a:gd name="T9" fmla="*/ 430 h 447"/>
              <a:gd name="T10" fmla="*/ 172 w 447"/>
              <a:gd name="T11" fmla="*/ 441 h 447"/>
              <a:gd name="T12" fmla="*/ 297 w 447"/>
              <a:gd name="T13" fmla="*/ 415 h 447"/>
              <a:gd name="T14" fmla="*/ 299 w 447"/>
              <a:gd name="T15" fmla="*/ 433 h 447"/>
              <a:gd name="T16" fmla="*/ 123 w 447"/>
              <a:gd name="T17" fmla="*/ 413 h 447"/>
              <a:gd name="T18" fmla="*/ 131 w 447"/>
              <a:gd name="T19" fmla="*/ 427 h 447"/>
              <a:gd name="T20" fmla="*/ 334 w 447"/>
              <a:gd name="T21" fmla="*/ 396 h 447"/>
              <a:gd name="T22" fmla="*/ 338 w 447"/>
              <a:gd name="T23" fmla="*/ 414 h 447"/>
              <a:gd name="T24" fmla="*/ 86 w 447"/>
              <a:gd name="T25" fmla="*/ 389 h 447"/>
              <a:gd name="T26" fmla="*/ 102 w 447"/>
              <a:gd name="T27" fmla="*/ 400 h 447"/>
              <a:gd name="T28" fmla="*/ 366 w 447"/>
              <a:gd name="T29" fmla="*/ 371 h 447"/>
              <a:gd name="T30" fmla="*/ 379 w 447"/>
              <a:gd name="T31" fmla="*/ 384 h 447"/>
              <a:gd name="T32" fmla="*/ 55 w 447"/>
              <a:gd name="T33" fmla="*/ 371 h 447"/>
              <a:gd name="T34" fmla="*/ 69 w 447"/>
              <a:gd name="T35" fmla="*/ 372 h 447"/>
              <a:gd name="T36" fmla="*/ 393 w 447"/>
              <a:gd name="T37" fmla="*/ 339 h 447"/>
              <a:gd name="T38" fmla="*/ 408 w 447"/>
              <a:gd name="T39" fmla="*/ 350 h 447"/>
              <a:gd name="T40" fmla="*/ 29 w 447"/>
              <a:gd name="T41" fmla="*/ 334 h 447"/>
              <a:gd name="T42" fmla="*/ 42 w 447"/>
              <a:gd name="T43" fmla="*/ 338 h 447"/>
              <a:gd name="T44" fmla="*/ 412 w 447"/>
              <a:gd name="T45" fmla="*/ 303 h 447"/>
              <a:gd name="T46" fmla="*/ 429 w 447"/>
              <a:gd name="T47" fmla="*/ 310 h 447"/>
              <a:gd name="T48" fmla="*/ 11 w 447"/>
              <a:gd name="T49" fmla="*/ 293 h 447"/>
              <a:gd name="T50" fmla="*/ 23 w 447"/>
              <a:gd name="T51" fmla="*/ 299 h 447"/>
              <a:gd name="T52" fmla="*/ 425 w 447"/>
              <a:gd name="T53" fmla="*/ 263 h 447"/>
              <a:gd name="T54" fmla="*/ 443 w 447"/>
              <a:gd name="T55" fmla="*/ 267 h 447"/>
              <a:gd name="T56" fmla="*/ 1 w 447"/>
              <a:gd name="T57" fmla="*/ 248 h 447"/>
              <a:gd name="T58" fmla="*/ 11 w 447"/>
              <a:gd name="T59" fmla="*/ 258 h 447"/>
              <a:gd name="T60" fmla="*/ 428 w 447"/>
              <a:gd name="T61" fmla="*/ 221 h 447"/>
              <a:gd name="T62" fmla="*/ 447 w 447"/>
              <a:gd name="T63" fmla="*/ 222 h 447"/>
              <a:gd name="T64" fmla="*/ 1 w 447"/>
              <a:gd name="T65" fmla="*/ 204 h 447"/>
              <a:gd name="T66" fmla="*/ 19 w 447"/>
              <a:gd name="T67" fmla="*/ 206 h 447"/>
              <a:gd name="T68" fmla="*/ 424 w 447"/>
              <a:gd name="T69" fmla="*/ 179 h 447"/>
              <a:gd name="T70" fmla="*/ 435 w 447"/>
              <a:gd name="T71" fmla="*/ 187 h 447"/>
              <a:gd name="T72" fmla="*/ 9 w 447"/>
              <a:gd name="T73" fmla="*/ 160 h 447"/>
              <a:gd name="T74" fmla="*/ 27 w 447"/>
              <a:gd name="T75" fmla="*/ 165 h 447"/>
              <a:gd name="T76" fmla="*/ 410 w 447"/>
              <a:gd name="T77" fmla="*/ 140 h 447"/>
              <a:gd name="T78" fmla="*/ 423 w 447"/>
              <a:gd name="T79" fmla="*/ 145 h 447"/>
              <a:gd name="T80" fmla="*/ 26 w 447"/>
              <a:gd name="T81" fmla="*/ 118 h 447"/>
              <a:gd name="T82" fmla="*/ 43 w 447"/>
              <a:gd name="T83" fmla="*/ 127 h 447"/>
              <a:gd name="T84" fmla="*/ 390 w 447"/>
              <a:gd name="T85" fmla="*/ 104 h 447"/>
              <a:gd name="T86" fmla="*/ 403 w 447"/>
              <a:gd name="T87" fmla="*/ 107 h 447"/>
              <a:gd name="T88" fmla="*/ 52 w 447"/>
              <a:gd name="T89" fmla="*/ 81 h 447"/>
              <a:gd name="T90" fmla="*/ 66 w 447"/>
              <a:gd name="T91" fmla="*/ 92 h 447"/>
              <a:gd name="T92" fmla="*/ 362 w 447"/>
              <a:gd name="T93" fmla="*/ 73 h 447"/>
              <a:gd name="T94" fmla="*/ 376 w 447"/>
              <a:gd name="T95" fmla="*/ 73 h 447"/>
              <a:gd name="T96" fmla="*/ 84 w 447"/>
              <a:gd name="T97" fmla="*/ 49 h 447"/>
              <a:gd name="T98" fmla="*/ 95 w 447"/>
              <a:gd name="T99" fmla="*/ 63 h 447"/>
              <a:gd name="T100" fmla="*/ 329 w 447"/>
              <a:gd name="T101" fmla="*/ 48 h 447"/>
              <a:gd name="T102" fmla="*/ 342 w 447"/>
              <a:gd name="T103" fmla="*/ 45 h 447"/>
              <a:gd name="T104" fmla="*/ 122 w 447"/>
              <a:gd name="T105" fmla="*/ 24 h 447"/>
              <a:gd name="T106" fmla="*/ 130 w 447"/>
              <a:gd name="T107" fmla="*/ 41 h 447"/>
              <a:gd name="T108" fmla="*/ 292 w 447"/>
              <a:gd name="T109" fmla="*/ 30 h 447"/>
              <a:gd name="T110" fmla="*/ 304 w 447"/>
              <a:gd name="T111" fmla="*/ 25 h 447"/>
              <a:gd name="T112" fmla="*/ 164 w 447"/>
              <a:gd name="T113" fmla="*/ 8 h 447"/>
              <a:gd name="T114" fmla="*/ 169 w 447"/>
              <a:gd name="T115" fmla="*/ 26 h 447"/>
              <a:gd name="T116" fmla="*/ 251 w 447"/>
              <a:gd name="T117" fmla="*/ 21 h 447"/>
              <a:gd name="T118" fmla="*/ 263 w 447"/>
              <a:gd name="T119" fmla="*/ 13 h 447"/>
              <a:gd name="T120" fmla="*/ 209 w 447"/>
              <a:gd name="T121" fmla="*/ 1 h 447"/>
              <a:gd name="T122" fmla="*/ 210 w 447"/>
              <a:gd name="T123" fmla="*/ 1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7" h="447">
                <a:moveTo>
                  <a:pt x="215" y="447"/>
                </a:moveTo>
                <a:cubicBezTo>
                  <a:pt x="215" y="447"/>
                  <a:pt x="215" y="447"/>
                  <a:pt x="215" y="447"/>
                </a:cubicBezTo>
                <a:cubicBezTo>
                  <a:pt x="214" y="447"/>
                  <a:pt x="214" y="447"/>
                  <a:pt x="214" y="447"/>
                </a:cubicBezTo>
                <a:cubicBezTo>
                  <a:pt x="209" y="447"/>
                  <a:pt x="205" y="443"/>
                  <a:pt x="205" y="437"/>
                </a:cubicBezTo>
                <a:cubicBezTo>
                  <a:pt x="205" y="432"/>
                  <a:pt x="209" y="428"/>
                  <a:pt x="215" y="429"/>
                </a:cubicBezTo>
                <a:cubicBezTo>
                  <a:pt x="216" y="429"/>
                  <a:pt x="216" y="429"/>
                  <a:pt x="216" y="429"/>
                </a:cubicBezTo>
                <a:cubicBezTo>
                  <a:pt x="221" y="429"/>
                  <a:pt x="225" y="433"/>
                  <a:pt x="224" y="438"/>
                </a:cubicBezTo>
                <a:cubicBezTo>
                  <a:pt x="224" y="443"/>
                  <a:pt x="220" y="447"/>
                  <a:pt x="215" y="447"/>
                </a:cubicBezTo>
                <a:close/>
                <a:moveTo>
                  <a:pt x="258" y="445"/>
                </a:moveTo>
                <a:cubicBezTo>
                  <a:pt x="253" y="445"/>
                  <a:pt x="249" y="441"/>
                  <a:pt x="249" y="437"/>
                </a:cubicBezTo>
                <a:cubicBezTo>
                  <a:pt x="248" y="432"/>
                  <a:pt x="251" y="427"/>
                  <a:pt x="256" y="426"/>
                </a:cubicBezTo>
                <a:cubicBezTo>
                  <a:pt x="257" y="426"/>
                  <a:pt x="257" y="426"/>
                  <a:pt x="257" y="426"/>
                </a:cubicBezTo>
                <a:cubicBezTo>
                  <a:pt x="262" y="425"/>
                  <a:pt x="267" y="429"/>
                  <a:pt x="268" y="434"/>
                </a:cubicBezTo>
                <a:cubicBezTo>
                  <a:pt x="268" y="439"/>
                  <a:pt x="265" y="443"/>
                  <a:pt x="260" y="444"/>
                </a:cubicBezTo>
                <a:cubicBezTo>
                  <a:pt x="259" y="444"/>
                  <a:pt x="259" y="444"/>
                  <a:pt x="259" y="444"/>
                </a:cubicBezTo>
                <a:cubicBezTo>
                  <a:pt x="259" y="444"/>
                  <a:pt x="258" y="445"/>
                  <a:pt x="258" y="445"/>
                </a:cubicBezTo>
                <a:close/>
                <a:moveTo>
                  <a:pt x="172" y="441"/>
                </a:moveTo>
                <a:cubicBezTo>
                  <a:pt x="172" y="441"/>
                  <a:pt x="171" y="441"/>
                  <a:pt x="170" y="441"/>
                </a:cubicBezTo>
                <a:cubicBezTo>
                  <a:pt x="169" y="441"/>
                  <a:pt x="169" y="441"/>
                  <a:pt x="169" y="441"/>
                </a:cubicBezTo>
                <a:cubicBezTo>
                  <a:pt x="164" y="439"/>
                  <a:pt x="161" y="434"/>
                  <a:pt x="162" y="430"/>
                </a:cubicBezTo>
                <a:cubicBezTo>
                  <a:pt x="164" y="425"/>
                  <a:pt x="169" y="422"/>
                  <a:pt x="174" y="423"/>
                </a:cubicBezTo>
                <a:cubicBezTo>
                  <a:pt x="175" y="423"/>
                  <a:pt x="175" y="423"/>
                  <a:pt x="175" y="423"/>
                </a:cubicBezTo>
                <a:cubicBezTo>
                  <a:pt x="179" y="424"/>
                  <a:pt x="183" y="429"/>
                  <a:pt x="181" y="434"/>
                </a:cubicBezTo>
                <a:cubicBezTo>
                  <a:pt x="180" y="438"/>
                  <a:pt x="176" y="441"/>
                  <a:pt x="172" y="441"/>
                </a:cubicBezTo>
                <a:close/>
                <a:moveTo>
                  <a:pt x="299" y="433"/>
                </a:moveTo>
                <a:cubicBezTo>
                  <a:pt x="296" y="433"/>
                  <a:pt x="292" y="431"/>
                  <a:pt x="291" y="427"/>
                </a:cubicBezTo>
                <a:cubicBezTo>
                  <a:pt x="289" y="423"/>
                  <a:pt x="291" y="417"/>
                  <a:pt x="296" y="415"/>
                </a:cubicBezTo>
                <a:cubicBezTo>
                  <a:pt x="297" y="415"/>
                  <a:pt x="297" y="415"/>
                  <a:pt x="297" y="415"/>
                </a:cubicBezTo>
                <a:cubicBezTo>
                  <a:pt x="302" y="413"/>
                  <a:pt x="307" y="416"/>
                  <a:pt x="309" y="420"/>
                </a:cubicBezTo>
                <a:cubicBezTo>
                  <a:pt x="311" y="425"/>
                  <a:pt x="308" y="431"/>
                  <a:pt x="304" y="432"/>
                </a:cubicBezTo>
                <a:cubicBezTo>
                  <a:pt x="303" y="433"/>
                  <a:pt x="303" y="433"/>
                  <a:pt x="303" y="433"/>
                </a:cubicBezTo>
                <a:cubicBezTo>
                  <a:pt x="302" y="433"/>
                  <a:pt x="301" y="433"/>
                  <a:pt x="299" y="433"/>
                </a:cubicBezTo>
                <a:close/>
                <a:moveTo>
                  <a:pt x="131" y="427"/>
                </a:moveTo>
                <a:cubicBezTo>
                  <a:pt x="130" y="427"/>
                  <a:pt x="129" y="426"/>
                  <a:pt x="128" y="426"/>
                </a:cubicBezTo>
                <a:cubicBezTo>
                  <a:pt x="127" y="426"/>
                  <a:pt x="127" y="426"/>
                  <a:pt x="127" y="426"/>
                </a:cubicBezTo>
                <a:cubicBezTo>
                  <a:pt x="123" y="424"/>
                  <a:pt x="120" y="418"/>
                  <a:pt x="123" y="413"/>
                </a:cubicBezTo>
                <a:cubicBezTo>
                  <a:pt x="125" y="409"/>
                  <a:pt x="130" y="407"/>
                  <a:pt x="134" y="409"/>
                </a:cubicBezTo>
                <a:cubicBezTo>
                  <a:pt x="135" y="409"/>
                  <a:pt x="135" y="409"/>
                  <a:pt x="135" y="409"/>
                </a:cubicBezTo>
                <a:cubicBezTo>
                  <a:pt x="140" y="411"/>
                  <a:pt x="142" y="417"/>
                  <a:pt x="140" y="421"/>
                </a:cubicBezTo>
                <a:cubicBezTo>
                  <a:pt x="138" y="425"/>
                  <a:pt x="135" y="427"/>
                  <a:pt x="131" y="427"/>
                </a:cubicBezTo>
                <a:close/>
                <a:moveTo>
                  <a:pt x="338" y="414"/>
                </a:moveTo>
                <a:cubicBezTo>
                  <a:pt x="335" y="414"/>
                  <a:pt x="332" y="412"/>
                  <a:pt x="331" y="410"/>
                </a:cubicBezTo>
                <a:cubicBezTo>
                  <a:pt x="328" y="406"/>
                  <a:pt x="329" y="400"/>
                  <a:pt x="333" y="397"/>
                </a:cubicBezTo>
                <a:cubicBezTo>
                  <a:pt x="334" y="396"/>
                  <a:pt x="334" y="396"/>
                  <a:pt x="334" y="396"/>
                </a:cubicBezTo>
                <a:cubicBezTo>
                  <a:pt x="338" y="394"/>
                  <a:pt x="344" y="395"/>
                  <a:pt x="347" y="399"/>
                </a:cubicBezTo>
                <a:cubicBezTo>
                  <a:pt x="349" y="403"/>
                  <a:pt x="348" y="409"/>
                  <a:pt x="344" y="412"/>
                </a:cubicBezTo>
                <a:cubicBezTo>
                  <a:pt x="343" y="412"/>
                  <a:pt x="343" y="412"/>
                  <a:pt x="343" y="412"/>
                </a:cubicBezTo>
                <a:cubicBezTo>
                  <a:pt x="342" y="413"/>
                  <a:pt x="340" y="414"/>
                  <a:pt x="338" y="414"/>
                </a:cubicBezTo>
                <a:close/>
                <a:moveTo>
                  <a:pt x="94" y="404"/>
                </a:moveTo>
                <a:cubicBezTo>
                  <a:pt x="93" y="404"/>
                  <a:pt x="91" y="404"/>
                  <a:pt x="89" y="402"/>
                </a:cubicBezTo>
                <a:cubicBezTo>
                  <a:pt x="88" y="402"/>
                  <a:pt x="88" y="402"/>
                  <a:pt x="88" y="402"/>
                </a:cubicBezTo>
                <a:cubicBezTo>
                  <a:pt x="84" y="399"/>
                  <a:pt x="83" y="393"/>
                  <a:pt x="86" y="389"/>
                </a:cubicBezTo>
                <a:cubicBezTo>
                  <a:pt x="90" y="385"/>
                  <a:pt x="95" y="384"/>
                  <a:pt x="99" y="387"/>
                </a:cubicBezTo>
                <a:cubicBezTo>
                  <a:pt x="94" y="395"/>
                  <a:pt x="94" y="395"/>
                  <a:pt x="94" y="395"/>
                </a:cubicBezTo>
                <a:cubicBezTo>
                  <a:pt x="100" y="388"/>
                  <a:pt x="100" y="388"/>
                  <a:pt x="100" y="388"/>
                </a:cubicBezTo>
                <a:cubicBezTo>
                  <a:pt x="104" y="391"/>
                  <a:pt x="105" y="396"/>
                  <a:pt x="102" y="400"/>
                </a:cubicBezTo>
                <a:cubicBezTo>
                  <a:pt x="100" y="403"/>
                  <a:pt x="97" y="404"/>
                  <a:pt x="94" y="404"/>
                </a:cubicBezTo>
                <a:close/>
                <a:moveTo>
                  <a:pt x="372" y="387"/>
                </a:moveTo>
                <a:cubicBezTo>
                  <a:pt x="370" y="387"/>
                  <a:pt x="367" y="386"/>
                  <a:pt x="366" y="384"/>
                </a:cubicBezTo>
                <a:cubicBezTo>
                  <a:pt x="362" y="381"/>
                  <a:pt x="362" y="375"/>
                  <a:pt x="366" y="371"/>
                </a:cubicBezTo>
                <a:cubicBezTo>
                  <a:pt x="366" y="371"/>
                  <a:pt x="366" y="371"/>
                  <a:pt x="366" y="371"/>
                </a:cubicBezTo>
                <a:cubicBezTo>
                  <a:pt x="370" y="367"/>
                  <a:pt x="376" y="367"/>
                  <a:pt x="379" y="371"/>
                </a:cubicBezTo>
                <a:cubicBezTo>
                  <a:pt x="383" y="374"/>
                  <a:pt x="383" y="380"/>
                  <a:pt x="379" y="384"/>
                </a:cubicBezTo>
                <a:cubicBezTo>
                  <a:pt x="379" y="384"/>
                  <a:pt x="379" y="384"/>
                  <a:pt x="379" y="384"/>
                </a:cubicBezTo>
                <a:cubicBezTo>
                  <a:pt x="377" y="386"/>
                  <a:pt x="375" y="387"/>
                  <a:pt x="372" y="387"/>
                </a:cubicBezTo>
                <a:close/>
                <a:moveTo>
                  <a:pt x="63" y="375"/>
                </a:moveTo>
                <a:cubicBezTo>
                  <a:pt x="60" y="375"/>
                  <a:pt x="58" y="374"/>
                  <a:pt x="56" y="372"/>
                </a:cubicBezTo>
                <a:cubicBezTo>
                  <a:pt x="55" y="371"/>
                  <a:pt x="55" y="371"/>
                  <a:pt x="55" y="371"/>
                </a:cubicBezTo>
                <a:cubicBezTo>
                  <a:pt x="52" y="367"/>
                  <a:pt x="52" y="361"/>
                  <a:pt x="56" y="358"/>
                </a:cubicBezTo>
                <a:cubicBezTo>
                  <a:pt x="60" y="355"/>
                  <a:pt x="66" y="355"/>
                  <a:pt x="69" y="359"/>
                </a:cubicBezTo>
                <a:cubicBezTo>
                  <a:pt x="70" y="359"/>
                  <a:pt x="70" y="359"/>
                  <a:pt x="70" y="359"/>
                </a:cubicBezTo>
                <a:cubicBezTo>
                  <a:pt x="73" y="363"/>
                  <a:pt x="73" y="369"/>
                  <a:pt x="69" y="372"/>
                </a:cubicBezTo>
                <a:cubicBezTo>
                  <a:pt x="67" y="374"/>
                  <a:pt x="65" y="375"/>
                  <a:pt x="63" y="375"/>
                </a:cubicBezTo>
                <a:close/>
                <a:moveTo>
                  <a:pt x="400" y="354"/>
                </a:moveTo>
                <a:cubicBezTo>
                  <a:pt x="398" y="354"/>
                  <a:pt x="397" y="353"/>
                  <a:pt x="395" y="352"/>
                </a:cubicBezTo>
                <a:cubicBezTo>
                  <a:pt x="391" y="349"/>
                  <a:pt x="390" y="344"/>
                  <a:pt x="393" y="339"/>
                </a:cubicBezTo>
                <a:cubicBezTo>
                  <a:pt x="393" y="339"/>
                  <a:pt x="393" y="339"/>
                  <a:pt x="393" y="339"/>
                </a:cubicBezTo>
                <a:cubicBezTo>
                  <a:pt x="396" y="335"/>
                  <a:pt x="402" y="333"/>
                  <a:pt x="406" y="336"/>
                </a:cubicBezTo>
                <a:cubicBezTo>
                  <a:pt x="410" y="339"/>
                  <a:pt x="411" y="345"/>
                  <a:pt x="408" y="349"/>
                </a:cubicBezTo>
                <a:cubicBezTo>
                  <a:pt x="408" y="350"/>
                  <a:pt x="408" y="350"/>
                  <a:pt x="408" y="350"/>
                </a:cubicBezTo>
                <a:cubicBezTo>
                  <a:pt x="406" y="353"/>
                  <a:pt x="403" y="354"/>
                  <a:pt x="400" y="354"/>
                </a:cubicBezTo>
                <a:close/>
                <a:moveTo>
                  <a:pt x="37" y="340"/>
                </a:moveTo>
                <a:cubicBezTo>
                  <a:pt x="34" y="340"/>
                  <a:pt x="31" y="338"/>
                  <a:pt x="29" y="335"/>
                </a:cubicBezTo>
                <a:cubicBezTo>
                  <a:pt x="29" y="334"/>
                  <a:pt x="29" y="334"/>
                  <a:pt x="29" y="334"/>
                </a:cubicBezTo>
                <a:cubicBezTo>
                  <a:pt x="26" y="330"/>
                  <a:pt x="28" y="324"/>
                  <a:pt x="32" y="322"/>
                </a:cubicBezTo>
                <a:cubicBezTo>
                  <a:pt x="37" y="319"/>
                  <a:pt x="42" y="320"/>
                  <a:pt x="45" y="325"/>
                </a:cubicBezTo>
                <a:cubicBezTo>
                  <a:pt x="45" y="326"/>
                  <a:pt x="45" y="326"/>
                  <a:pt x="45" y="326"/>
                </a:cubicBezTo>
                <a:cubicBezTo>
                  <a:pt x="48" y="330"/>
                  <a:pt x="46" y="336"/>
                  <a:pt x="42" y="338"/>
                </a:cubicBezTo>
                <a:cubicBezTo>
                  <a:pt x="40" y="339"/>
                  <a:pt x="39" y="340"/>
                  <a:pt x="37" y="340"/>
                </a:cubicBezTo>
                <a:close/>
                <a:moveTo>
                  <a:pt x="421" y="316"/>
                </a:moveTo>
                <a:cubicBezTo>
                  <a:pt x="420" y="316"/>
                  <a:pt x="419" y="316"/>
                  <a:pt x="417" y="315"/>
                </a:cubicBezTo>
                <a:cubicBezTo>
                  <a:pt x="413" y="313"/>
                  <a:pt x="410" y="308"/>
                  <a:pt x="412" y="303"/>
                </a:cubicBezTo>
                <a:cubicBezTo>
                  <a:pt x="413" y="302"/>
                  <a:pt x="413" y="302"/>
                  <a:pt x="413" y="302"/>
                </a:cubicBezTo>
                <a:cubicBezTo>
                  <a:pt x="415" y="298"/>
                  <a:pt x="420" y="295"/>
                  <a:pt x="425" y="297"/>
                </a:cubicBezTo>
                <a:cubicBezTo>
                  <a:pt x="430" y="299"/>
                  <a:pt x="432" y="305"/>
                  <a:pt x="430" y="309"/>
                </a:cubicBezTo>
                <a:cubicBezTo>
                  <a:pt x="429" y="310"/>
                  <a:pt x="429" y="310"/>
                  <a:pt x="429" y="310"/>
                </a:cubicBezTo>
                <a:cubicBezTo>
                  <a:pt x="428" y="314"/>
                  <a:pt x="425" y="316"/>
                  <a:pt x="421" y="316"/>
                </a:cubicBezTo>
                <a:close/>
                <a:moveTo>
                  <a:pt x="20" y="300"/>
                </a:moveTo>
                <a:cubicBezTo>
                  <a:pt x="16" y="300"/>
                  <a:pt x="12" y="298"/>
                  <a:pt x="11" y="294"/>
                </a:cubicBezTo>
                <a:cubicBezTo>
                  <a:pt x="11" y="293"/>
                  <a:pt x="11" y="293"/>
                  <a:pt x="11" y="293"/>
                </a:cubicBezTo>
                <a:cubicBezTo>
                  <a:pt x="9" y="288"/>
                  <a:pt x="12" y="283"/>
                  <a:pt x="17" y="281"/>
                </a:cubicBezTo>
                <a:cubicBezTo>
                  <a:pt x="21" y="280"/>
                  <a:pt x="27" y="282"/>
                  <a:pt x="28" y="287"/>
                </a:cubicBezTo>
                <a:cubicBezTo>
                  <a:pt x="28" y="288"/>
                  <a:pt x="28" y="288"/>
                  <a:pt x="28" y="288"/>
                </a:cubicBezTo>
                <a:cubicBezTo>
                  <a:pt x="30" y="293"/>
                  <a:pt x="27" y="298"/>
                  <a:pt x="23" y="299"/>
                </a:cubicBezTo>
                <a:cubicBezTo>
                  <a:pt x="22" y="300"/>
                  <a:pt x="21" y="300"/>
                  <a:pt x="20" y="300"/>
                </a:cubicBezTo>
                <a:close/>
                <a:moveTo>
                  <a:pt x="434" y="274"/>
                </a:moveTo>
                <a:cubicBezTo>
                  <a:pt x="433" y="274"/>
                  <a:pt x="432" y="274"/>
                  <a:pt x="432" y="274"/>
                </a:cubicBezTo>
                <a:cubicBezTo>
                  <a:pt x="427" y="273"/>
                  <a:pt x="424" y="268"/>
                  <a:pt x="425" y="263"/>
                </a:cubicBezTo>
                <a:cubicBezTo>
                  <a:pt x="425" y="263"/>
                  <a:pt x="425" y="263"/>
                  <a:pt x="425" y="263"/>
                </a:cubicBezTo>
                <a:cubicBezTo>
                  <a:pt x="426" y="258"/>
                  <a:pt x="430" y="254"/>
                  <a:pt x="435" y="255"/>
                </a:cubicBezTo>
                <a:cubicBezTo>
                  <a:pt x="440" y="256"/>
                  <a:pt x="444" y="261"/>
                  <a:pt x="443" y="266"/>
                </a:cubicBezTo>
                <a:cubicBezTo>
                  <a:pt x="443" y="267"/>
                  <a:pt x="443" y="267"/>
                  <a:pt x="443" y="267"/>
                </a:cubicBezTo>
                <a:cubicBezTo>
                  <a:pt x="442" y="271"/>
                  <a:pt x="438" y="274"/>
                  <a:pt x="434" y="274"/>
                </a:cubicBezTo>
                <a:close/>
                <a:moveTo>
                  <a:pt x="10" y="258"/>
                </a:moveTo>
                <a:cubicBezTo>
                  <a:pt x="6" y="258"/>
                  <a:pt x="2" y="254"/>
                  <a:pt x="1" y="250"/>
                </a:cubicBezTo>
                <a:cubicBezTo>
                  <a:pt x="1" y="248"/>
                  <a:pt x="1" y="248"/>
                  <a:pt x="1" y="248"/>
                </a:cubicBezTo>
                <a:cubicBezTo>
                  <a:pt x="1" y="243"/>
                  <a:pt x="4" y="239"/>
                  <a:pt x="9" y="238"/>
                </a:cubicBezTo>
                <a:cubicBezTo>
                  <a:pt x="14" y="238"/>
                  <a:pt x="19" y="241"/>
                  <a:pt x="19" y="247"/>
                </a:cubicBezTo>
                <a:cubicBezTo>
                  <a:pt x="20" y="247"/>
                  <a:pt x="20" y="247"/>
                  <a:pt x="20" y="247"/>
                </a:cubicBezTo>
                <a:cubicBezTo>
                  <a:pt x="20" y="252"/>
                  <a:pt x="17" y="257"/>
                  <a:pt x="11" y="258"/>
                </a:cubicBezTo>
                <a:cubicBezTo>
                  <a:pt x="11" y="258"/>
                  <a:pt x="11" y="258"/>
                  <a:pt x="10" y="258"/>
                </a:cubicBezTo>
                <a:close/>
                <a:moveTo>
                  <a:pt x="438" y="231"/>
                </a:moveTo>
                <a:cubicBezTo>
                  <a:pt x="433" y="231"/>
                  <a:pt x="428" y="227"/>
                  <a:pt x="428" y="222"/>
                </a:cubicBezTo>
                <a:cubicBezTo>
                  <a:pt x="428" y="221"/>
                  <a:pt x="428" y="221"/>
                  <a:pt x="428" y="221"/>
                </a:cubicBezTo>
                <a:cubicBezTo>
                  <a:pt x="428" y="216"/>
                  <a:pt x="432" y="212"/>
                  <a:pt x="437" y="211"/>
                </a:cubicBezTo>
                <a:cubicBezTo>
                  <a:pt x="442" y="211"/>
                  <a:pt x="447" y="215"/>
                  <a:pt x="447" y="220"/>
                </a:cubicBezTo>
                <a:cubicBezTo>
                  <a:pt x="447" y="221"/>
                  <a:pt x="447" y="221"/>
                  <a:pt x="447" y="221"/>
                </a:cubicBezTo>
                <a:cubicBezTo>
                  <a:pt x="447" y="222"/>
                  <a:pt x="447" y="222"/>
                  <a:pt x="447" y="222"/>
                </a:cubicBezTo>
                <a:cubicBezTo>
                  <a:pt x="447" y="227"/>
                  <a:pt x="443" y="231"/>
                  <a:pt x="438" y="231"/>
                </a:cubicBezTo>
                <a:close/>
                <a:moveTo>
                  <a:pt x="10" y="214"/>
                </a:moveTo>
                <a:cubicBezTo>
                  <a:pt x="9" y="214"/>
                  <a:pt x="9" y="214"/>
                  <a:pt x="9" y="214"/>
                </a:cubicBezTo>
                <a:cubicBezTo>
                  <a:pt x="4" y="214"/>
                  <a:pt x="0" y="209"/>
                  <a:pt x="1" y="204"/>
                </a:cubicBezTo>
                <a:cubicBezTo>
                  <a:pt x="1" y="203"/>
                  <a:pt x="1" y="203"/>
                  <a:pt x="1" y="203"/>
                </a:cubicBezTo>
                <a:cubicBezTo>
                  <a:pt x="1" y="198"/>
                  <a:pt x="6" y="195"/>
                  <a:pt x="11" y="195"/>
                </a:cubicBezTo>
                <a:cubicBezTo>
                  <a:pt x="16" y="195"/>
                  <a:pt x="20" y="200"/>
                  <a:pt x="19" y="205"/>
                </a:cubicBezTo>
                <a:cubicBezTo>
                  <a:pt x="19" y="206"/>
                  <a:pt x="19" y="206"/>
                  <a:pt x="19" y="206"/>
                </a:cubicBezTo>
                <a:cubicBezTo>
                  <a:pt x="19" y="211"/>
                  <a:pt x="15" y="214"/>
                  <a:pt x="10" y="214"/>
                </a:cubicBezTo>
                <a:close/>
                <a:moveTo>
                  <a:pt x="433" y="187"/>
                </a:moveTo>
                <a:cubicBezTo>
                  <a:pt x="428" y="187"/>
                  <a:pt x="425" y="184"/>
                  <a:pt x="424" y="180"/>
                </a:cubicBezTo>
                <a:cubicBezTo>
                  <a:pt x="424" y="179"/>
                  <a:pt x="424" y="179"/>
                  <a:pt x="424" y="179"/>
                </a:cubicBezTo>
                <a:cubicBezTo>
                  <a:pt x="422" y="174"/>
                  <a:pt x="426" y="169"/>
                  <a:pt x="430" y="168"/>
                </a:cubicBezTo>
                <a:cubicBezTo>
                  <a:pt x="435" y="167"/>
                  <a:pt x="440" y="170"/>
                  <a:pt x="442" y="175"/>
                </a:cubicBezTo>
                <a:cubicBezTo>
                  <a:pt x="442" y="176"/>
                  <a:pt x="442" y="176"/>
                  <a:pt x="442" y="176"/>
                </a:cubicBezTo>
                <a:cubicBezTo>
                  <a:pt x="443" y="181"/>
                  <a:pt x="440" y="186"/>
                  <a:pt x="435" y="187"/>
                </a:cubicBezTo>
                <a:cubicBezTo>
                  <a:pt x="434" y="187"/>
                  <a:pt x="433" y="187"/>
                  <a:pt x="433" y="187"/>
                </a:cubicBezTo>
                <a:close/>
                <a:moveTo>
                  <a:pt x="18" y="172"/>
                </a:moveTo>
                <a:cubicBezTo>
                  <a:pt x="17" y="172"/>
                  <a:pt x="16" y="172"/>
                  <a:pt x="15" y="171"/>
                </a:cubicBezTo>
                <a:cubicBezTo>
                  <a:pt x="10" y="170"/>
                  <a:pt x="8" y="165"/>
                  <a:pt x="9" y="160"/>
                </a:cubicBezTo>
                <a:cubicBezTo>
                  <a:pt x="9" y="159"/>
                  <a:pt x="9" y="159"/>
                  <a:pt x="9" y="159"/>
                </a:cubicBezTo>
                <a:cubicBezTo>
                  <a:pt x="11" y="154"/>
                  <a:pt x="16" y="151"/>
                  <a:pt x="21" y="153"/>
                </a:cubicBezTo>
                <a:cubicBezTo>
                  <a:pt x="26" y="154"/>
                  <a:pt x="28" y="159"/>
                  <a:pt x="27" y="164"/>
                </a:cubicBezTo>
                <a:cubicBezTo>
                  <a:pt x="27" y="165"/>
                  <a:pt x="27" y="165"/>
                  <a:pt x="27" y="165"/>
                </a:cubicBezTo>
                <a:cubicBezTo>
                  <a:pt x="26" y="169"/>
                  <a:pt x="22" y="172"/>
                  <a:pt x="18" y="172"/>
                </a:cubicBezTo>
                <a:close/>
                <a:moveTo>
                  <a:pt x="419" y="146"/>
                </a:moveTo>
                <a:cubicBezTo>
                  <a:pt x="416" y="146"/>
                  <a:pt x="412" y="144"/>
                  <a:pt x="411" y="141"/>
                </a:cubicBezTo>
                <a:cubicBezTo>
                  <a:pt x="410" y="140"/>
                  <a:pt x="410" y="140"/>
                  <a:pt x="410" y="140"/>
                </a:cubicBezTo>
                <a:cubicBezTo>
                  <a:pt x="408" y="135"/>
                  <a:pt x="410" y="130"/>
                  <a:pt x="415" y="128"/>
                </a:cubicBezTo>
                <a:cubicBezTo>
                  <a:pt x="420" y="126"/>
                  <a:pt x="425" y="128"/>
                  <a:pt x="427" y="132"/>
                </a:cubicBezTo>
                <a:cubicBezTo>
                  <a:pt x="428" y="133"/>
                  <a:pt x="428" y="133"/>
                  <a:pt x="428" y="133"/>
                </a:cubicBezTo>
                <a:cubicBezTo>
                  <a:pt x="430" y="138"/>
                  <a:pt x="428" y="143"/>
                  <a:pt x="423" y="145"/>
                </a:cubicBezTo>
                <a:cubicBezTo>
                  <a:pt x="422" y="146"/>
                  <a:pt x="421" y="146"/>
                  <a:pt x="419" y="146"/>
                </a:cubicBezTo>
                <a:close/>
                <a:moveTo>
                  <a:pt x="34" y="132"/>
                </a:moveTo>
                <a:cubicBezTo>
                  <a:pt x="33" y="132"/>
                  <a:pt x="31" y="131"/>
                  <a:pt x="30" y="131"/>
                </a:cubicBezTo>
                <a:cubicBezTo>
                  <a:pt x="26" y="128"/>
                  <a:pt x="24" y="123"/>
                  <a:pt x="26" y="118"/>
                </a:cubicBezTo>
                <a:cubicBezTo>
                  <a:pt x="27" y="117"/>
                  <a:pt x="27" y="117"/>
                  <a:pt x="27" y="117"/>
                </a:cubicBezTo>
                <a:cubicBezTo>
                  <a:pt x="29" y="113"/>
                  <a:pt x="35" y="111"/>
                  <a:pt x="39" y="114"/>
                </a:cubicBezTo>
                <a:cubicBezTo>
                  <a:pt x="44" y="116"/>
                  <a:pt x="45" y="122"/>
                  <a:pt x="43" y="126"/>
                </a:cubicBezTo>
                <a:cubicBezTo>
                  <a:pt x="43" y="127"/>
                  <a:pt x="43" y="127"/>
                  <a:pt x="43" y="127"/>
                </a:cubicBezTo>
                <a:cubicBezTo>
                  <a:pt x="41" y="130"/>
                  <a:pt x="38" y="132"/>
                  <a:pt x="34" y="132"/>
                </a:cubicBezTo>
                <a:close/>
                <a:moveTo>
                  <a:pt x="398" y="108"/>
                </a:moveTo>
                <a:cubicBezTo>
                  <a:pt x="395" y="108"/>
                  <a:pt x="392" y="107"/>
                  <a:pt x="390" y="105"/>
                </a:cubicBezTo>
                <a:cubicBezTo>
                  <a:pt x="390" y="104"/>
                  <a:pt x="390" y="104"/>
                  <a:pt x="390" y="104"/>
                </a:cubicBezTo>
                <a:cubicBezTo>
                  <a:pt x="387" y="100"/>
                  <a:pt x="388" y="94"/>
                  <a:pt x="392" y="91"/>
                </a:cubicBezTo>
                <a:cubicBezTo>
                  <a:pt x="396" y="88"/>
                  <a:pt x="402" y="89"/>
                  <a:pt x="405" y="93"/>
                </a:cubicBezTo>
                <a:cubicBezTo>
                  <a:pt x="405" y="94"/>
                  <a:pt x="405" y="94"/>
                  <a:pt x="405" y="94"/>
                </a:cubicBezTo>
                <a:cubicBezTo>
                  <a:pt x="408" y="98"/>
                  <a:pt x="407" y="104"/>
                  <a:pt x="403" y="107"/>
                </a:cubicBezTo>
                <a:cubicBezTo>
                  <a:pt x="402" y="108"/>
                  <a:pt x="400" y="108"/>
                  <a:pt x="398" y="108"/>
                </a:cubicBezTo>
                <a:close/>
                <a:moveTo>
                  <a:pt x="59" y="96"/>
                </a:moveTo>
                <a:cubicBezTo>
                  <a:pt x="57" y="96"/>
                  <a:pt x="54" y="95"/>
                  <a:pt x="53" y="94"/>
                </a:cubicBezTo>
                <a:cubicBezTo>
                  <a:pt x="49" y="90"/>
                  <a:pt x="48" y="85"/>
                  <a:pt x="52" y="81"/>
                </a:cubicBezTo>
                <a:cubicBezTo>
                  <a:pt x="52" y="80"/>
                  <a:pt x="52" y="80"/>
                  <a:pt x="52" y="80"/>
                </a:cubicBezTo>
                <a:cubicBezTo>
                  <a:pt x="55" y="76"/>
                  <a:pt x="61" y="75"/>
                  <a:pt x="65" y="79"/>
                </a:cubicBezTo>
                <a:cubicBezTo>
                  <a:pt x="69" y="82"/>
                  <a:pt x="70" y="88"/>
                  <a:pt x="66" y="92"/>
                </a:cubicBezTo>
                <a:cubicBezTo>
                  <a:pt x="66" y="92"/>
                  <a:pt x="66" y="92"/>
                  <a:pt x="66" y="92"/>
                </a:cubicBezTo>
                <a:cubicBezTo>
                  <a:pt x="64" y="95"/>
                  <a:pt x="61" y="96"/>
                  <a:pt x="59" y="96"/>
                </a:cubicBezTo>
                <a:close/>
                <a:moveTo>
                  <a:pt x="369" y="76"/>
                </a:moveTo>
                <a:cubicBezTo>
                  <a:pt x="367" y="76"/>
                  <a:pt x="365" y="75"/>
                  <a:pt x="363" y="74"/>
                </a:cubicBezTo>
                <a:cubicBezTo>
                  <a:pt x="362" y="73"/>
                  <a:pt x="362" y="73"/>
                  <a:pt x="362" y="73"/>
                </a:cubicBezTo>
                <a:cubicBezTo>
                  <a:pt x="359" y="70"/>
                  <a:pt x="358" y="64"/>
                  <a:pt x="362" y="60"/>
                </a:cubicBezTo>
                <a:cubicBezTo>
                  <a:pt x="365" y="56"/>
                  <a:pt x="371" y="56"/>
                  <a:pt x="375" y="59"/>
                </a:cubicBezTo>
                <a:cubicBezTo>
                  <a:pt x="375" y="60"/>
                  <a:pt x="375" y="60"/>
                  <a:pt x="375" y="60"/>
                </a:cubicBezTo>
                <a:cubicBezTo>
                  <a:pt x="379" y="63"/>
                  <a:pt x="379" y="69"/>
                  <a:pt x="376" y="73"/>
                </a:cubicBezTo>
                <a:cubicBezTo>
                  <a:pt x="374" y="75"/>
                  <a:pt x="371" y="76"/>
                  <a:pt x="369" y="76"/>
                </a:cubicBezTo>
                <a:close/>
                <a:moveTo>
                  <a:pt x="90" y="65"/>
                </a:moveTo>
                <a:cubicBezTo>
                  <a:pt x="87" y="65"/>
                  <a:pt x="84" y="64"/>
                  <a:pt x="82" y="62"/>
                </a:cubicBezTo>
                <a:cubicBezTo>
                  <a:pt x="79" y="58"/>
                  <a:pt x="80" y="52"/>
                  <a:pt x="84" y="49"/>
                </a:cubicBezTo>
                <a:cubicBezTo>
                  <a:pt x="85" y="48"/>
                  <a:pt x="85" y="48"/>
                  <a:pt x="85" y="48"/>
                </a:cubicBezTo>
                <a:cubicBezTo>
                  <a:pt x="89" y="45"/>
                  <a:pt x="94" y="46"/>
                  <a:pt x="98" y="50"/>
                </a:cubicBezTo>
                <a:cubicBezTo>
                  <a:pt x="101" y="54"/>
                  <a:pt x="100" y="60"/>
                  <a:pt x="96" y="63"/>
                </a:cubicBezTo>
                <a:cubicBezTo>
                  <a:pt x="95" y="63"/>
                  <a:pt x="95" y="63"/>
                  <a:pt x="95" y="63"/>
                </a:cubicBezTo>
                <a:cubicBezTo>
                  <a:pt x="94" y="65"/>
                  <a:pt x="92" y="65"/>
                  <a:pt x="90" y="65"/>
                </a:cubicBezTo>
                <a:close/>
                <a:moveTo>
                  <a:pt x="335" y="50"/>
                </a:moveTo>
                <a:cubicBezTo>
                  <a:pt x="333" y="50"/>
                  <a:pt x="331" y="49"/>
                  <a:pt x="330" y="48"/>
                </a:cubicBezTo>
                <a:cubicBezTo>
                  <a:pt x="329" y="48"/>
                  <a:pt x="329" y="48"/>
                  <a:pt x="329" y="48"/>
                </a:cubicBezTo>
                <a:cubicBezTo>
                  <a:pt x="325" y="45"/>
                  <a:pt x="323" y="40"/>
                  <a:pt x="326" y="35"/>
                </a:cubicBezTo>
                <a:cubicBezTo>
                  <a:pt x="328" y="31"/>
                  <a:pt x="334" y="30"/>
                  <a:pt x="339" y="32"/>
                </a:cubicBezTo>
                <a:cubicBezTo>
                  <a:pt x="339" y="33"/>
                  <a:pt x="339" y="33"/>
                  <a:pt x="339" y="33"/>
                </a:cubicBezTo>
                <a:cubicBezTo>
                  <a:pt x="344" y="35"/>
                  <a:pt x="345" y="41"/>
                  <a:pt x="342" y="45"/>
                </a:cubicBezTo>
                <a:cubicBezTo>
                  <a:pt x="341" y="48"/>
                  <a:pt x="338" y="50"/>
                  <a:pt x="335" y="50"/>
                </a:cubicBezTo>
                <a:close/>
                <a:moveTo>
                  <a:pt x="126" y="42"/>
                </a:moveTo>
                <a:cubicBezTo>
                  <a:pt x="123" y="42"/>
                  <a:pt x="119" y="40"/>
                  <a:pt x="118" y="37"/>
                </a:cubicBezTo>
                <a:cubicBezTo>
                  <a:pt x="116" y="32"/>
                  <a:pt x="117" y="27"/>
                  <a:pt x="122" y="24"/>
                </a:cubicBezTo>
                <a:cubicBezTo>
                  <a:pt x="123" y="24"/>
                  <a:pt x="123" y="24"/>
                  <a:pt x="123" y="24"/>
                </a:cubicBezTo>
                <a:cubicBezTo>
                  <a:pt x="127" y="22"/>
                  <a:pt x="133" y="24"/>
                  <a:pt x="135" y="28"/>
                </a:cubicBezTo>
                <a:cubicBezTo>
                  <a:pt x="137" y="33"/>
                  <a:pt x="136" y="38"/>
                  <a:pt x="131" y="41"/>
                </a:cubicBezTo>
                <a:cubicBezTo>
                  <a:pt x="130" y="41"/>
                  <a:pt x="130" y="41"/>
                  <a:pt x="130" y="41"/>
                </a:cubicBezTo>
                <a:cubicBezTo>
                  <a:pt x="129" y="42"/>
                  <a:pt x="127" y="42"/>
                  <a:pt x="126" y="42"/>
                </a:cubicBezTo>
                <a:close/>
                <a:moveTo>
                  <a:pt x="295" y="31"/>
                </a:moveTo>
                <a:cubicBezTo>
                  <a:pt x="294" y="31"/>
                  <a:pt x="293" y="31"/>
                  <a:pt x="292" y="31"/>
                </a:cubicBezTo>
                <a:cubicBezTo>
                  <a:pt x="292" y="30"/>
                  <a:pt x="292" y="30"/>
                  <a:pt x="292" y="30"/>
                </a:cubicBezTo>
                <a:cubicBezTo>
                  <a:pt x="287" y="29"/>
                  <a:pt x="284" y="23"/>
                  <a:pt x="286" y="18"/>
                </a:cubicBezTo>
                <a:cubicBezTo>
                  <a:pt x="288" y="14"/>
                  <a:pt x="293" y="11"/>
                  <a:pt x="298" y="13"/>
                </a:cubicBezTo>
                <a:cubicBezTo>
                  <a:pt x="299" y="13"/>
                  <a:pt x="299" y="13"/>
                  <a:pt x="299" y="13"/>
                </a:cubicBezTo>
                <a:cubicBezTo>
                  <a:pt x="303" y="15"/>
                  <a:pt x="306" y="20"/>
                  <a:pt x="304" y="25"/>
                </a:cubicBezTo>
                <a:cubicBezTo>
                  <a:pt x="303" y="29"/>
                  <a:pt x="299" y="31"/>
                  <a:pt x="295" y="31"/>
                </a:cubicBezTo>
                <a:close/>
                <a:moveTo>
                  <a:pt x="166" y="26"/>
                </a:moveTo>
                <a:cubicBezTo>
                  <a:pt x="162" y="26"/>
                  <a:pt x="159" y="24"/>
                  <a:pt x="158" y="20"/>
                </a:cubicBezTo>
                <a:cubicBezTo>
                  <a:pt x="156" y="15"/>
                  <a:pt x="159" y="10"/>
                  <a:pt x="164" y="8"/>
                </a:cubicBezTo>
                <a:cubicBezTo>
                  <a:pt x="165" y="8"/>
                  <a:pt x="165" y="8"/>
                  <a:pt x="165" y="8"/>
                </a:cubicBezTo>
                <a:cubicBezTo>
                  <a:pt x="170" y="7"/>
                  <a:pt x="175" y="10"/>
                  <a:pt x="176" y="14"/>
                </a:cubicBezTo>
                <a:cubicBezTo>
                  <a:pt x="178" y="19"/>
                  <a:pt x="175" y="24"/>
                  <a:pt x="170" y="26"/>
                </a:cubicBezTo>
                <a:cubicBezTo>
                  <a:pt x="169" y="26"/>
                  <a:pt x="169" y="26"/>
                  <a:pt x="169" y="26"/>
                </a:cubicBezTo>
                <a:cubicBezTo>
                  <a:pt x="168" y="26"/>
                  <a:pt x="167" y="26"/>
                  <a:pt x="166" y="26"/>
                </a:cubicBezTo>
                <a:close/>
                <a:moveTo>
                  <a:pt x="253" y="21"/>
                </a:moveTo>
                <a:cubicBezTo>
                  <a:pt x="253" y="21"/>
                  <a:pt x="253" y="21"/>
                  <a:pt x="252" y="21"/>
                </a:cubicBezTo>
                <a:cubicBezTo>
                  <a:pt x="251" y="21"/>
                  <a:pt x="251" y="21"/>
                  <a:pt x="251" y="21"/>
                </a:cubicBezTo>
                <a:cubicBezTo>
                  <a:pt x="246" y="20"/>
                  <a:pt x="243" y="15"/>
                  <a:pt x="243" y="10"/>
                </a:cubicBezTo>
                <a:cubicBezTo>
                  <a:pt x="244" y="5"/>
                  <a:pt x="249" y="2"/>
                  <a:pt x="254" y="2"/>
                </a:cubicBezTo>
                <a:cubicBezTo>
                  <a:pt x="255" y="2"/>
                  <a:pt x="255" y="2"/>
                  <a:pt x="255" y="2"/>
                </a:cubicBezTo>
                <a:cubicBezTo>
                  <a:pt x="260" y="3"/>
                  <a:pt x="263" y="8"/>
                  <a:pt x="263" y="13"/>
                </a:cubicBezTo>
                <a:cubicBezTo>
                  <a:pt x="262" y="17"/>
                  <a:pt x="258" y="21"/>
                  <a:pt x="253" y="21"/>
                </a:cubicBezTo>
                <a:close/>
                <a:moveTo>
                  <a:pt x="209" y="19"/>
                </a:moveTo>
                <a:cubicBezTo>
                  <a:pt x="204" y="19"/>
                  <a:pt x="200" y="15"/>
                  <a:pt x="200" y="11"/>
                </a:cubicBezTo>
                <a:cubicBezTo>
                  <a:pt x="200" y="5"/>
                  <a:pt x="203" y="1"/>
                  <a:pt x="209" y="1"/>
                </a:cubicBezTo>
                <a:cubicBezTo>
                  <a:pt x="209" y="1"/>
                  <a:pt x="209" y="1"/>
                  <a:pt x="209" y="1"/>
                </a:cubicBezTo>
                <a:cubicBezTo>
                  <a:pt x="215" y="0"/>
                  <a:pt x="219" y="4"/>
                  <a:pt x="219" y="9"/>
                </a:cubicBezTo>
                <a:cubicBezTo>
                  <a:pt x="220" y="14"/>
                  <a:pt x="216" y="19"/>
                  <a:pt x="211" y="19"/>
                </a:cubicBezTo>
                <a:cubicBezTo>
                  <a:pt x="210" y="19"/>
                  <a:pt x="210" y="19"/>
                  <a:pt x="210" y="19"/>
                </a:cubicBezTo>
                <a:lnTo>
                  <a:pt x="209" y="1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29" name="Freeform 29">
            <a:extLst>
              <a:ext uri="{FF2B5EF4-FFF2-40B4-BE49-F238E27FC236}">
                <a16:creationId xmlns:a16="http://schemas.microsoft.com/office/drawing/2014/main" id="{543F893E-6018-26DC-1FB1-67320C37868B}"/>
              </a:ext>
            </a:extLst>
          </p:cNvPr>
          <p:cNvSpPr>
            <a:spLocks noEditPoints="1"/>
          </p:cNvSpPr>
          <p:nvPr/>
        </p:nvSpPr>
        <p:spPr bwMode="auto">
          <a:xfrm>
            <a:off x="7338560" y="1959358"/>
            <a:ext cx="867749" cy="866360"/>
          </a:xfrm>
          <a:custGeom>
            <a:avLst/>
            <a:gdLst>
              <a:gd name="T0" fmla="*/ 237 w 447"/>
              <a:gd name="T1" fmla="*/ 446 h 446"/>
              <a:gd name="T2" fmla="*/ 194 w 447"/>
              <a:gd name="T3" fmla="*/ 426 h 446"/>
              <a:gd name="T4" fmla="*/ 204 w 447"/>
              <a:gd name="T5" fmla="*/ 437 h 446"/>
              <a:gd name="T6" fmla="*/ 278 w 447"/>
              <a:gd name="T7" fmla="*/ 421 h 446"/>
              <a:gd name="T8" fmla="*/ 283 w 447"/>
              <a:gd name="T9" fmla="*/ 439 h 446"/>
              <a:gd name="T10" fmla="*/ 148 w 447"/>
              <a:gd name="T11" fmla="*/ 434 h 446"/>
              <a:gd name="T12" fmla="*/ 155 w 447"/>
              <a:gd name="T13" fmla="*/ 416 h 446"/>
              <a:gd name="T14" fmla="*/ 312 w 447"/>
              <a:gd name="T15" fmla="*/ 419 h 446"/>
              <a:gd name="T16" fmla="*/ 321 w 447"/>
              <a:gd name="T17" fmla="*/ 405 h 446"/>
              <a:gd name="T18" fmla="*/ 113 w 447"/>
              <a:gd name="T19" fmla="*/ 416 h 446"/>
              <a:gd name="T20" fmla="*/ 357 w 447"/>
              <a:gd name="T21" fmla="*/ 381 h 446"/>
              <a:gd name="T22" fmla="*/ 363 w 447"/>
              <a:gd name="T23" fmla="*/ 398 h 446"/>
              <a:gd name="T24" fmla="*/ 71 w 447"/>
              <a:gd name="T25" fmla="*/ 374 h 446"/>
              <a:gd name="T26" fmla="*/ 85 w 447"/>
              <a:gd name="T27" fmla="*/ 374 h 446"/>
              <a:gd name="T28" fmla="*/ 381 w 447"/>
              <a:gd name="T29" fmla="*/ 355 h 446"/>
              <a:gd name="T30" fmla="*/ 394 w 447"/>
              <a:gd name="T31" fmla="*/ 353 h 446"/>
              <a:gd name="T32" fmla="*/ 42 w 447"/>
              <a:gd name="T33" fmla="*/ 354 h 446"/>
              <a:gd name="T34" fmla="*/ 49 w 447"/>
              <a:gd name="T35" fmla="*/ 339 h 446"/>
              <a:gd name="T36" fmla="*/ 412 w 447"/>
              <a:gd name="T37" fmla="*/ 334 h 446"/>
              <a:gd name="T38" fmla="*/ 28 w 447"/>
              <a:gd name="T39" fmla="*/ 301 h 446"/>
              <a:gd name="T40" fmla="*/ 32 w 447"/>
              <a:gd name="T41" fmla="*/ 319 h 446"/>
              <a:gd name="T42" fmla="*/ 420 w 447"/>
              <a:gd name="T43" fmla="*/ 282 h 446"/>
              <a:gd name="T44" fmla="*/ 438 w 447"/>
              <a:gd name="T45" fmla="*/ 287 h 446"/>
              <a:gd name="T46" fmla="*/ 5 w 447"/>
              <a:gd name="T47" fmla="*/ 271 h 446"/>
              <a:gd name="T48" fmla="*/ 23 w 447"/>
              <a:gd name="T49" fmla="*/ 267 h 446"/>
              <a:gd name="T50" fmla="*/ 436 w 447"/>
              <a:gd name="T51" fmla="*/ 252 h 446"/>
              <a:gd name="T52" fmla="*/ 437 w 447"/>
              <a:gd name="T53" fmla="*/ 232 h 446"/>
              <a:gd name="T54" fmla="*/ 9 w 447"/>
              <a:gd name="T55" fmla="*/ 236 h 446"/>
              <a:gd name="T56" fmla="*/ 435 w 447"/>
              <a:gd name="T57" fmla="*/ 188 h 446"/>
              <a:gd name="T58" fmla="*/ 445 w 447"/>
              <a:gd name="T59" fmla="*/ 197 h 446"/>
              <a:gd name="T60" fmla="*/ 4 w 447"/>
              <a:gd name="T61" fmla="*/ 182 h 446"/>
              <a:gd name="T62" fmla="*/ 15 w 447"/>
              <a:gd name="T63" fmla="*/ 174 h 446"/>
              <a:gd name="T64" fmla="*/ 418 w 447"/>
              <a:gd name="T65" fmla="*/ 159 h 446"/>
              <a:gd name="T66" fmla="*/ 427 w 447"/>
              <a:gd name="T67" fmla="*/ 146 h 446"/>
              <a:gd name="T68" fmla="*/ 25 w 447"/>
              <a:gd name="T69" fmla="*/ 151 h 446"/>
              <a:gd name="T70" fmla="*/ 409 w 447"/>
              <a:gd name="T71" fmla="*/ 106 h 446"/>
              <a:gd name="T72" fmla="*/ 414 w 447"/>
              <a:gd name="T73" fmla="*/ 124 h 446"/>
              <a:gd name="T74" fmla="*/ 38 w 447"/>
              <a:gd name="T75" fmla="*/ 98 h 446"/>
              <a:gd name="T76" fmla="*/ 53 w 447"/>
              <a:gd name="T77" fmla="*/ 108 h 446"/>
              <a:gd name="T78" fmla="*/ 377 w 447"/>
              <a:gd name="T79" fmla="*/ 87 h 446"/>
              <a:gd name="T80" fmla="*/ 390 w 447"/>
              <a:gd name="T81" fmla="*/ 74 h 446"/>
              <a:gd name="T82" fmla="*/ 66 w 447"/>
              <a:gd name="T83" fmla="*/ 77 h 446"/>
              <a:gd name="T84" fmla="*/ 74 w 447"/>
              <a:gd name="T85" fmla="*/ 61 h 446"/>
              <a:gd name="T86" fmla="*/ 352 w 447"/>
              <a:gd name="T87" fmla="*/ 61 h 446"/>
              <a:gd name="T88" fmla="*/ 108 w 447"/>
              <a:gd name="T89" fmla="*/ 34 h 446"/>
              <a:gd name="T90" fmla="*/ 112 w 447"/>
              <a:gd name="T91" fmla="*/ 51 h 446"/>
              <a:gd name="T92" fmla="*/ 306 w 447"/>
              <a:gd name="T93" fmla="*/ 25 h 446"/>
              <a:gd name="T94" fmla="*/ 319 w 447"/>
              <a:gd name="T95" fmla="*/ 21 h 446"/>
              <a:gd name="T96" fmla="*/ 142 w 447"/>
              <a:gd name="T97" fmla="*/ 15 h 446"/>
              <a:gd name="T98" fmla="*/ 155 w 447"/>
              <a:gd name="T99" fmla="*/ 20 h 446"/>
              <a:gd name="T100" fmla="*/ 274 w 447"/>
              <a:gd name="T101" fmla="*/ 15 h 446"/>
              <a:gd name="T102" fmla="*/ 275 w 447"/>
              <a:gd name="T103" fmla="*/ 6 h 446"/>
              <a:gd name="T104" fmla="*/ 178 w 447"/>
              <a:gd name="T105" fmla="*/ 13 h 446"/>
              <a:gd name="T106" fmla="*/ 188 w 447"/>
              <a:gd name="T107" fmla="*/ 3 h 446"/>
              <a:gd name="T108" fmla="*/ 231 w 447"/>
              <a:gd name="T109" fmla="*/ 1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7" h="446">
                <a:moveTo>
                  <a:pt x="238" y="428"/>
                </a:moveTo>
                <a:cubicBezTo>
                  <a:pt x="238" y="428"/>
                  <a:pt x="237" y="428"/>
                  <a:pt x="237" y="428"/>
                </a:cubicBezTo>
                <a:cubicBezTo>
                  <a:pt x="236" y="428"/>
                  <a:pt x="236" y="428"/>
                  <a:pt x="236" y="428"/>
                </a:cubicBezTo>
                <a:cubicBezTo>
                  <a:pt x="231" y="428"/>
                  <a:pt x="227" y="433"/>
                  <a:pt x="228" y="438"/>
                </a:cubicBezTo>
                <a:cubicBezTo>
                  <a:pt x="228" y="443"/>
                  <a:pt x="232" y="446"/>
                  <a:pt x="237" y="446"/>
                </a:cubicBezTo>
                <a:cubicBezTo>
                  <a:pt x="237" y="446"/>
                  <a:pt x="237" y="446"/>
                  <a:pt x="237" y="446"/>
                </a:cubicBezTo>
                <a:cubicBezTo>
                  <a:pt x="238" y="446"/>
                  <a:pt x="238" y="446"/>
                  <a:pt x="238" y="446"/>
                </a:cubicBezTo>
                <a:cubicBezTo>
                  <a:pt x="244" y="446"/>
                  <a:pt x="247" y="441"/>
                  <a:pt x="247" y="436"/>
                </a:cubicBezTo>
                <a:cubicBezTo>
                  <a:pt x="247" y="432"/>
                  <a:pt x="243" y="428"/>
                  <a:pt x="238" y="428"/>
                </a:cubicBezTo>
                <a:moveTo>
                  <a:pt x="194" y="426"/>
                </a:moveTo>
                <a:cubicBezTo>
                  <a:pt x="189" y="426"/>
                  <a:pt x="185" y="430"/>
                  <a:pt x="184" y="434"/>
                </a:cubicBezTo>
                <a:cubicBezTo>
                  <a:pt x="184" y="439"/>
                  <a:pt x="187" y="444"/>
                  <a:pt x="192" y="445"/>
                </a:cubicBezTo>
                <a:cubicBezTo>
                  <a:pt x="193" y="445"/>
                  <a:pt x="193" y="445"/>
                  <a:pt x="193" y="445"/>
                </a:cubicBezTo>
                <a:cubicBezTo>
                  <a:pt x="194" y="445"/>
                  <a:pt x="194" y="445"/>
                  <a:pt x="195" y="445"/>
                </a:cubicBezTo>
                <a:cubicBezTo>
                  <a:pt x="199" y="445"/>
                  <a:pt x="203" y="441"/>
                  <a:pt x="204" y="437"/>
                </a:cubicBezTo>
                <a:cubicBezTo>
                  <a:pt x="204" y="432"/>
                  <a:pt x="201" y="427"/>
                  <a:pt x="196" y="426"/>
                </a:cubicBezTo>
                <a:cubicBezTo>
                  <a:pt x="195" y="426"/>
                  <a:pt x="195" y="426"/>
                  <a:pt x="195" y="426"/>
                </a:cubicBezTo>
                <a:cubicBezTo>
                  <a:pt x="194" y="426"/>
                  <a:pt x="194" y="426"/>
                  <a:pt x="194" y="426"/>
                </a:cubicBezTo>
                <a:moveTo>
                  <a:pt x="281" y="421"/>
                </a:moveTo>
                <a:cubicBezTo>
                  <a:pt x="280" y="421"/>
                  <a:pt x="279" y="421"/>
                  <a:pt x="278" y="421"/>
                </a:cubicBezTo>
                <a:cubicBezTo>
                  <a:pt x="277" y="421"/>
                  <a:pt x="277" y="421"/>
                  <a:pt x="277" y="421"/>
                </a:cubicBezTo>
                <a:cubicBezTo>
                  <a:pt x="272" y="422"/>
                  <a:pt x="269" y="428"/>
                  <a:pt x="271" y="432"/>
                </a:cubicBezTo>
                <a:cubicBezTo>
                  <a:pt x="272" y="437"/>
                  <a:pt x="276" y="439"/>
                  <a:pt x="280" y="439"/>
                </a:cubicBezTo>
                <a:cubicBezTo>
                  <a:pt x="280" y="439"/>
                  <a:pt x="281" y="439"/>
                  <a:pt x="282" y="439"/>
                </a:cubicBezTo>
                <a:cubicBezTo>
                  <a:pt x="283" y="439"/>
                  <a:pt x="283" y="439"/>
                  <a:pt x="283" y="439"/>
                </a:cubicBezTo>
                <a:cubicBezTo>
                  <a:pt x="288" y="437"/>
                  <a:pt x="291" y="432"/>
                  <a:pt x="289" y="427"/>
                </a:cubicBezTo>
                <a:cubicBezTo>
                  <a:pt x="288" y="423"/>
                  <a:pt x="285" y="421"/>
                  <a:pt x="281" y="421"/>
                </a:cubicBezTo>
                <a:moveTo>
                  <a:pt x="152" y="416"/>
                </a:moveTo>
                <a:cubicBezTo>
                  <a:pt x="148" y="416"/>
                  <a:pt x="144" y="418"/>
                  <a:pt x="143" y="422"/>
                </a:cubicBezTo>
                <a:cubicBezTo>
                  <a:pt x="141" y="427"/>
                  <a:pt x="144" y="432"/>
                  <a:pt x="148" y="434"/>
                </a:cubicBezTo>
                <a:cubicBezTo>
                  <a:pt x="149" y="434"/>
                  <a:pt x="149" y="434"/>
                  <a:pt x="149" y="434"/>
                </a:cubicBezTo>
                <a:cubicBezTo>
                  <a:pt x="150" y="434"/>
                  <a:pt x="151" y="435"/>
                  <a:pt x="152" y="435"/>
                </a:cubicBezTo>
                <a:cubicBezTo>
                  <a:pt x="156" y="435"/>
                  <a:pt x="160" y="432"/>
                  <a:pt x="161" y="428"/>
                </a:cubicBezTo>
                <a:cubicBezTo>
                  <a:pt x="163" y="424"/>
                  <a:pt x="160" y="418"/>
                  <a:pt x="155" y="417"/>
                </a:cubicBezTo>
                <a:cubicBezTo>
                  <a:pt x="155" y="416"/>
                  <a:pt x="155" y="416"/>
                  <a:pt x="155" y="416"/>
                </a:cubicBezTo>
                <a:cubicBezTo>
                  <a:pt x="154" y="416"/>
                  <a:pt x="153" y="416"/>
                  <a:pt x="152" y="416"/>
                </a:cubicBezTo>
                <a:moveTo>
                  <a:pt x="321" y="405"/>
                </a:moveTo>
                <a:cubicBezTo>
                  <a:pt x="320" y="405"/>
                  <a:pt x="318" y="405"/>
                  <a:pt x="317" y="406"/>
                </a:cubicBezTo>
                <a:cubicBezTo>
                  <a:pt x="316" y="406"/>
                  <a:pt x="316" y="406"/>
                  <a:pt x="316" y="406"/>
                </a:cubicBezTo>
                <a:cubicBezTo>
                  <a:pt x="311" y="409"/>
                  <a:pt x="310" y="414"/>
                  <a:pt x="312" y="419"/>
                </a:cubicBezTo>
                <a:cubicBezTo>
                  <a:pt x="313" y="422"/>
                  <a:pt x="317" y="424"/>
                  <a:pt x="320" y="424"/>
                </a:cubicBezTo>
                <a:cubicBezTo>
                  <a:pt x="322" y="424"/>
                  <a:pt x="323" y="423"/>
                  <a:pt x="324" y="423"/>
                </a:cubicBezTo>
                <a:cubicBezTo>
                  <a:pt x="325" y="422"/>
                  <a:pt x="325" y="422"/>
                  <a:pt x="325" y="422"/>
                </a:cubicBezTo>
                <a:cubicBezTo>
                  <a:pt x="330" y="420"/>
                  <a:pt x="331" y="414"/>
                  <a:pt x="329" y="410"/>
                </a:cubicBezTo>
                <a:cubicBezTo>
                  <a:pt x="328" y="407"/>
                  <a:pt x="324" y="405"/>
                  <a:pt x="321" y="405"/>
                </a:cubicBezTo>
                <a:moveTo>
                  <a:pt x="112" y="397"/>
                </a:moveTo>
                <a:cubicBezTo>
                  <a:pt x="109" y="397"/>
                  <a:pt x="106" y="399"/>
                  <a:pt x="104" y="402"/>
                </a:cubicBezTo>
                <a:cubicBezTo>
                  <a:pt x="102" y="406"/>
                  <a:pt x="103" y="412"/>
                  <a:pt x="108" y="414"/>
                </a:cubicBezTo>
                <a:cubicBezTo>
                  <a:pt x="108" y="415"/>
                  <a:pt x="108" y="415"/>
                  <a:pt x="108" y="415"/>
                </a:cubicBezTo>
                <a:cubicBezTo>
                  <a:pt x="110" y="416"/>
                  <a:pt x="112" y="416"/>
                  <a:pt x="113" y="416"/>
                </a:cubicBezTo>
                <a:cubicBezTo>
                  <a:pt x="116" y="416"/>
                  <a:pt x="119" y="415"/>
                  <a:pt x="121" y="412"/>
                </a:cubicBezTo>
                <a:cubicBezTo>
                  <a:pt x="124" y="407"/>
                  <a:pt x="122" y="402"/>
                  <a:pt x="118" y="399"/>
                </a:cubicBezTo>
                <a:cubicBezTo>
                  <a:pt x="117" y="399"/>
                  <a:pt x="117" y="399"/>
                  <a:pt x="117" y="399"/>
                </a:cubicBezTo>
                <a:cubicBezTo>
                  <a:pt x="116" y="398"/>
                  <a:pt x="114" y="397"/>
                  <a:pt x="112" y="397"/>
                </a:cubicBezTo>
                <a:moveTo>
                  <a:pt x="357" y="381"/>
                </a:moveTo>
                <a:cubicBezTo>
                  <a:pt x="355" y="381"/>
                  <a:pt x="353" y="382"/>
                  <a:pt x="352" y="383"/>
                </a:cubicBezTo>
                <a:cubicBezTo>
                  <a:pt x="351" y="384"/>
                  <a:pt x="351" y="384"/>
                  <a:pt x="351" y="384"/>
                </a:cubicBezTo>
                <a:cubicBezTo>
                  <a:pt x="347" y="387"/>
                  <a:pt x="346" y="393"/>
                  <a:pt x="350" y="397"/>
                </a:cubicBezTo>
                <a:cubicBezTo>
                  <a:pt x="351" y="399"/>
                  <a:pt x="354" y="400"/>
                  <a:pt x="357" y="400"/>
                </a:cubicBezTo>
                <a:cubicBezTo>
                  <a:pt x="359" y="400"/>
                  <a:pt x="361" y="399"/>
                  <a:pt x="363" y="398"/>
                </a:cubicBezTo>
                <a:cubicBezTo>
                  <a:pt x="363" y="398"/>
                  <a:pt x="363" y="398"/>
                  <a:pt x="363" y="398"/>
                </a:cubicBezTo>
                <a:cubicBezTo>
                  <a:pt x="367" y="395"/>
                  <a:pt x="368" y="389"/>
                  <a:pt x="364" y="385"/>
                </a:cubicBezTo>
                <a:cubicBezTo>
                  <a:pt x="363" y="382"/>
                  <a:pt x="360" y="381"/>
                  <a:pt x="357" y="381"/>
                </a:cubicBezTo>
                <a:moveTo>
                  <a:pt x="78" y="371"/>
                </a:moveTo>
                <a:cubicBezTo>
                  <a:pt x="75" y="371"/>
                  <a:pt x="73" y="372"/>
                  <a:pt x="71" y="374"/>
                </a:cubicBezTo>
                <a:cubicBezTo>
                  <a:pt x="68" y="378"/>
                  <a:pt x="68" y="384"/>
                  <a:pt x="72" y="387"/>
                </a:cubicBezTo>
                <a:cubicBezTo>
                  <a:pt x="72" y="388"/>
                  <a:pt x="72" y="388"/>
                  <a:pt x="72" y="388"/>
                </a:cubicBezTo>
                <a:cubicBezTo>
                  <a:pt x="74" y="389"/>
                  <a:pt x="76" y="390"/>
                  <a:pt x="78" y="390"/>
                </a:cubicBezTo>
                <a:cubicBezTo>
                  <a:pt x="81" y="390"/>
                  <a:pt x="83" y="389"/>
                  <a:pt x="85" y="387"/>
                </a:cubicBezTo>
                <a:cubicBezTo>
                  <a:pt x="89" y="384"/>
                  <a:pt x="88" y="378"/>
                  <a:pt x="85" y="374"/>
                </a:cubicBezTo>
                <a:cubicBezTo>
                  <a:pt x="84" y="373"/>
                  <a:pt x="84" y="373"/>
                  <a:pt x="84" y="373"/>
                </a:cubicBezTo>
                <a:cubicBezTo>
                  <a:pt x="82" y="372"/>
                  <a:pt x="80" y="371"/>
                  <a:pt x="78" y="371"/>
                </a:cubicBezTo>
                <a:moveTo>
                  <a:pt x="388" y="351"/>
                </a:moveTo>
                <a:cubicBezTo>
                  <a:pt x="386" y="351"/>
                  <a:pt x="383" y="352"/>
                  <a:pt x="381" y="354"/>
                </a:cubicBezTo>
                <a:cubicBezTo>
                  <a:pt x="381" y="355"/>
                  <a:pt x="381" y="355"/>
                  <a:pt x="381" y="355"/>
                </a:cubicBezTo>
                <a:cubicBezTo>
                  <a:pt x="377" y="359"/>
                  <a:pt x="378" y="365"/>
                  <a:pt x="382" y="368"/>
                </a:cubicBezTo>
                <a:cubicBezTo>
                  <a:pt x="383" y="369"/>
                  <a:pt x="386" y="370"/>
                  <a:pt x="388" y="370"/>
                </a:cubicBezTo>
                <a:cubicBezTo>
                  <a:pt x="390" y="370"/>
                  <a:pt x="393" y="369"/>
                  <a:pt x="395" y="367"/>
                </a:cubicBezTo>
                <a:cubicBezTo>
                  <a:pt x="395" y="366"/>
                  <a:pt x="395" y="366"/>
                  <a:pt x="395" y="366"/>
                </a:cubicBezTo>
                <a:cubicBezTo>
                  <a:pt x="399" y="362"/>
                  <a:pt x="398" y="356"/>
                  <a:pt x="394" y="353"/>
                </a:cubicBezTo>
                <a:cubicBezTo>
                  <a:pt x="392" y="352"/>
                  <a:pt x="390" y="351"/>
                  <a:pt x="388" y="351"/>
                </a:cubicBezTo>
                <a:moveTo>
                  <a:pt x="49" y="339"/>
                </a:moveTo>
                <a:cubicBezTo>
                  <a:pt x="47" y="339"/>
                  <a:pt x="46" y="339"/>
                  <a:pt x="44" y="341"/>
                </a:cubicBezTo>
                <a:cubicBezTo>
                  <a:pt x="40" y="344"/>
                  <a:pt x="39" y="349"/>
                  <a:pt x="42" y="354"/>
                </a:cubicBezTo>
                <a:cubicBezTo>
                  <a:pt x="42" y="354"/>
                  <a:pt x="42" y="354"/>
                  <a:pt x="42" y="354"/>
                </a:cubicBezTo>
                <a:cubicBezTo>
                  <a:pt x="44" y="357"/>
                  <a:pt x="47" y="358"/>
                  <a:pt x="50" y="358"/>
                </a:cubicBezTo>
                <a:cubicBezTo>
                  <a:pt x="52" y="358"/>
                  <a:pt x="53" y="357"/>
                  <a:pt x="55" y="356"/>
                </a:cubicBezTo>
                <a:cubicBezTo>
                  <a:pt x="59" y="353"/>
                  <a:pt x="60" y="347"/>
                  <a:pt x="57" y="343"/>
                </a:cubicBezTo>
                <a:cubicBezTo>
                  <a:pt x="57" y="342"/>
                  <a:pt x="57" y="342"/>
                  <a:pt x="57" y="342"/>
                </a:cubicBezTo>
                <a:cubicBezTo>
                  <a:pt x="55" y="340"/>
                  <a:pt x="52" y="339"/>
                  <a:pt x="49" y="339"/>
                </a:cubicBezTo>
                <a:moveTo>
                  <a:pt x="412" y="315"/>
                </a:moveTo>
                <a:cubicBezTo>
                  <a:pt x="409" y="315"/>
                  <a:pt x="406" y="317"/>
                  <a:pt x="404" y="320"/>
                </a:cubicBezTo>
                <a:cubicBezTo>
                  <a:pt x="404" y="321"/>
                  <a:pt x="404" y="321"/>
                  <a:pt x="404" y="321"/>
                </a:cubicBezTo>
                <a:cubicBezTo>
                  <a:pt x="402" y="325"/>
                  <a:pt x="403" y="331"/>
                  <a:pt x="408" y="333"/>
                </a:cubicBezTo>
                <a:cubicBezTo>
                  <a:pt x="409" y="334"/>
                  <a:pt x="411" y="334"/>
                  <a:pt x="412" y="334"/>
                </a:cubicBezTo>
                <a:cubicBezTo>
                  <a:pt x="415" y="334"/>
                  <a:pt x="419" y="332"/>
                  <a:pt x="420" y="329"/>
                </a:cubicBezTo>
                <a:cubicBezTo>
                  <a:pt x="421" y="329"/>
                  <a:pt x="421" y="329"/>
                  <a:pt x="421" y="329"/>
                </a:cubicBezTo>
                <a:cubicBezTo>
                  <a:pt x="423" y="324"/>
                  <a:pt x="421" y="319"/>
                  <a:pt x="417" y="316"/>
                </a:cubicBezTo>
                <a:cubicBezTo>
                  <a:pt x="415" y="315"/>
                  <a:pt x="414" y="315"/>
                  <a:pt x="412" y="315"/>
                </a:cubicBezTo>
                <a:moveTo>
                  <a:pt x="28" y="301"/>
                </a:moveTo>
                <a:cubicBezTo>
                  <a:pt x="26" y="301"/>
                  <a:pt x="25" y="301"/>
                  <a:pt x="24" y="302"/>
                </a:cubicBezTo>
                <a:cubicBezTo>
                  <a:pt x="19" y="304"/>
                  <a:pt x="17" y="309"/>
                  <a:pt x="19" y="314"/>
                </a:cubicBezTo>
                <a:cubicBezTo>
                  <a:pt x="20" y="315"/>
                  <a:pt x="20" y="315"/>
                  <a:pt x="20" y="315"/>
                </a:cubicBezTo>
                <a:cubicBezTo>
                  <a:pt x="21" y="318"/>
                  <a:pt x="24" y="320"/>
                  <a:pt x="28" y="320"/>
                </a:cubicBezTo>
                <a:cubicBezTo>
                  <a:pt x="29" y="320"/>
                  <a:pt x="31" y="320"/>
                  <a:pt x="32" y="319"/>
                </a:cubicBezTo>
                <a:cubicBezTo>
                  <a:pt x="36" y="317"/>
                  <a:pt x="38" y="312"/>
                  <a:pt x="36" y="307"/>
                </a:cubicBezTo>
                <a:cubicBezTo>
                  <a:pt x="36" y="307"/>
                  <a:pt x="36" y="307"/>
                  <a:pt x="36" y="307"/>
                </a:cubicBezTo>
                <a:cubicBezTo>
                  <a:pt x="35" y="303"/>
                  <a:pt x="31" y="301"/>
                  <a:pt x="28" y="301"/>
                </a:cubicBezTo>
                <a:moveTo>
                  <a:pt x="429" y="275"/>
                </a:moveTo>
                <a:cubicBezTo>
                  <a:pt x="425" y="275"/>
                  <a:pt x="421" y="278"/>
                  <a:pt x="420" y="282"/>
                </a:cubicBezTo>
                <a:cubicBezTo>
                  <a:pt x="420" y="282"/>
                  <a:pt x="420" y="282"/>
                  <a:pt x="420" y="282"/>
                </a:cubicBezTo>
                <a:cubicBezTo>
                  <a:pt x="418" y="287"/>
                  <a:pt x="421" y="292"/>
                  <a:pt x="426" y="294"/>
                </a:cubicBezTo>
                <a:cubicBezTo>
                  <a:pt x="427" y="294"/>
                  <a:pt x="428" y="294"/>
                  <a:pt x="429" y="294"/>
                </a:cubicBezTo>
                <a:cubicBezTo>
                  <a:pt x="433" y="294"/>
                  <a:pt x="436" y="292"/>
                  <a:pt x="437" y="288"/>
                </a:cubicBezTo>
                <a:cubicBezTo>
                  <a:pt x="438" y="287"/>
                  <a:pt x="438" y="287"/>
                  <a:pt x="438" y="287"/>
                </a:cubicBezTo>
                <a:cubicBezTo>
                  <a:pt x="439" y="282"/>
                  <a:pt x="436" y="277"/>
                  <a:pt x="432" y="275"/>
                </a:cubicBezTo>
                <a:cubicBezTo>
                  <a:pt x="431" y="275"/>
                  <a:pt x="430" y="275"/>
                  <a:pt x="429" y="275"/>
                </a:cubicBezTo>
                <a:moveTo>
                  <a:pt x="14" y="260"/>
                </a:moveTo>
                <a:cubicBezTo>
                  <a:pt x="13" y="260"/>
                  <a:pt x="13" y="260"/>
                  <a:pt x="12" y="260"/>
                </a:cubicBezTo>
                <a:cubicBezTo>
                  <a:pt x="7" y="261"/>
                  <a:pt x="4" y="266"/>
                  <a:pt x="5" y="271"/>
                </a:cubicBezTo>
                <a:cubicBezTo>
                  <a:pt x="5" y="272"/>
                  <a:pt x="5" y="272"/>
                  <a:pt x="5" y="272"/>
                </a:cubicBezTo>
                <a:cubicBezTo>
                  <a:pt x="6" y="276"/>
                  <a:pt x="10" y="279"/>
                  <a:pt x="14" y="279"/>
                </a:cubicBezTo>
                <a:cubicBezTo>
                  <a:pt x="15" y="279"/>
                  <a:pt x="16" y="279"/>
                  <a:pt x="16" y="279"/>
                </a:cubicBezTo>
                <a:cubicBezTo>
                  <a:pt x="21" y="278"/>
                  <a:pt x="24" y="273"/>
                  <a:pt x="23" y="268"/>
                </a:cubicBezTo>
                <a:cubicBezTo>
                  <a:pt x="23" y="267"/>
                  <a:pt x="23" y="267"/>
                  <a:pt x="23" y="267"/>
                </a:cubicBezTo>
                <a:cubicBezTo>
                  <a:pt x="22" y="263"/>
                  <a:pt x="18" y="260"/>
                  <a:pt x="14" y="260"/>
                </a:cubicBezTo>
                <a:moveTo>
                  <a:pt x="437" y="232"/>
                </a:moveTo>
                <a:cubicBezTo>
                  <a:pt x="432" y="232"/>
                  <a:pt x="428" y="235"/>
                  <a:pt x="428" y="240"/>
                </a:cubicBezTo>
                <a:cubicBezTo>
                  <a:pt x="428" y="242"/>
                  <a:pt x="428" y="242"/>
                  <a:pt x="428" y="242"/>
                </a:cubicBezTo>
                <a:cubicBezTo>
                  <a:pt x="427" y="247"/>
                  <a:pt x="431" y="251"/>
                  <a:pt x="436" y="252"/>
                </a:cubicBezTo>
                <a:cubicBezTo>
                  <a:pt x="437" y="252"/>
                  <a:pt x="437" y="252"/>
                  <a:pt x="437" y="252"/>
                </a:cubicBezTo>
                <a:cubicBezTo>
                  <a:pt x="442" y="252"/>
                  <a:pt x="446" y="248"/>
                  <a:pt x="446" y="243"/>
                </a:cubicBezTo>
                <a:cubicBezTo>
                  <a:pt x="446" y="242"/>
                  <a:pt x="446" y="242"/>
                  <a:pt x="446" y="242"/>
                </a:cubicBezTo>
                <a:cubicBezTo>
                  <a:pt x="447" y="236"/>
                  <a:pt x="443" y="232"/>
                  <a:pt x="438" y="232"/>
                </a:cubicBezTo>
                <a:cubicBezTo>
                  <a:pt x="438" y="232"/>
                  <a:pt x="437" y="232"/>
                  <a:pt x="437" y="232"/>
                </a:cubicBezTo>
                <a:moveTo>
                  <a:pt x="9" y="217"/>
                </a:moveTo>
                <a:cubicBezTo>
                  <a:pt x="4" y="217"/>
                  <a:pt x="0" y="221"/>
                  <a:pt x="0" y="226"/>
                </a:cubicBezTo>
                <a:cubicBezTo>
                  <a:pt x="0" y="227"/>
                  <a:pt x="0" y="227"/>
                  <a:pt x="0" y="227"/>
                </a:cubicBezTo>
                <a:cubicBezTo>
                  <a:pt x="0" y="232"/>
                  <a:pt x="4" y="236"/>
                  <a:pt x="9" y="236"/>
                </a:cubicBezTo>
                <a:cubicBezTo>
                  <a:pt x="9" y="236"/>
                  <a:pt x="9" y="236"/>
                  <a:pt x="9" y="236"/>
                </a:cubicBezTo>
                <a:cubicBezTo>
                  <a:pt x="14" y="236"/>
                  <a:pt x="19" y="232"/>
                  <a:pt x="18" y="227"/>
                </a:cubicBezTo>
                <a:cubicBezTo>
                  <a:pt x="18" y="226"/>
                  <a:pt x="18" y="226"/>
                  <a:pt x="18" y="226"/>
                </a:cubicBezTo>
                <a:cubicBezTo>
                  <a:pt x="18" y="221"/>
                  <a:pt x="14" y="217"/>
                  <a:pt x="9" y="217"/>
                </a:cubicBezTo>
                <a:moveTo>
                  <a:pt x="436" y="188"/>
                </a:moveTo>
                <a:cubicBezTo>
                  <a:pt x="436" y="188"/>
                  <a:pt x="435" y="188"/>
                  <a:pt x="435" y="188"/>
                </a:cubicBezTo>
                <a:cubicBezTo>
                  <a:pt x="430" y="189"/>
                  <a:pt x="426" y="193"/>
                  <a:pt x="427" y="199"/>
                </a:cubicBezTo>
                <a:cubicBezTo>
                  <a:pt x="427" y="199"/>
                  <a:pt x="427" y="199"/>
                  <a:pt x="427" y="199"/>
                </a:cubicBezTo>
                <a:cubicBezTo>
                  <a:pt x="428" y="204"/>
                  <a:pt x="432" y="208"/>
                  <a:pt x="436" y="208"/>
                </a:cubicBezTo>
                <a:cubicBezTo>
                  <a:pt x="437" y="208"/>
                  <a:pt x="437" y="208"/>
                  <a:pt x="437" y="207"/>
                </a:cubicBezTo>
                <a:cubicBezTo>
                  <a:pt x="442" y="207"/>
                  <a:pt x="446" y="202"/>
                  <a:pt x="445" y="197"/>
                </a:cubicBezTo>
                <a:cubicBezTo>
                  <a:pt x="445" y="196"/>
                  <a:pt x="445" y="196"/>
                  <a:pt x="445" y="196"/>
                </a:cubicBezTo>
                <a:cubicBezTo>
                  <a:pt x="445" y="192"/>
                  <a:pt x="441" y="188"/>
                  <a:pt x="436" y="188"/>
                </a:cubicBezTo>
                <a:moveTo>
                  <a:pt x="13" y="174"/>
                </a:moveTo>
                <a:cubicBezTo>
                  <a:pt x="9" y="174"/>
                  <a:pt x="5" y="177"/>
                  <a:pt x="4" y="181"/>
                </a:cubicBezTo>
                <a:cubicBezTo>
                  <a:pt x="4" y="182"/>
                  <a:pt x="4" y="182"/>
                  <a:pt x="4" y="182"/>
                </a:cubicBezTo>
                <a:cubicBezTo>
                  <a:pt x="3" y="187"/>
                  <a:pt x="6" y="192"/>
                  <a:pt x="11" y="193"/>
                </a:cubicBezTo>
                <a:cubicBezTo>
                  <a:pt x="12" y="193"/>
                  <a:pt x="12" y="193"/>
                  <a:pt x="13" y="193"/>
                </a:cubicBezTo>
                <a:cubicBezTo>
                  <a:pt x="17" y="193"/>
                  <a:pt x="21" y="190"/>
                  <a:pt x="22" y="185"/>
                </a:cubicBezTo>
                <a:cubicBezTo>
                  <a:pt x="22" y="185"/>
                  <a:pt x="22" y="185"/>
                  <a:pt x="22" y="185"/>
                </a:cubicBezTo>
                <a:cubicBezTo>
                  <a:pt x="23" y="180"/>
                  <a:pt x="20" y="175"/>
                  <a:pt x="15" y="174"/>
                </a:cubicBezTo>
                <a:cubicBezTo>
                  <a:pt x="14" y="174"/>
                  <a:pt x="14" y="174"/>
                  <a:pt x="13" y="174"/>
                </a:cubicBezTo>
                <a:moveTo>
                  <a:pt x="427" y="146"/>
                </a:moveTo>
                <a:cubicBezTo>
                  <a:pt x="426" y="146"/>
                  <a:pt x="425" y="146"/>
                  <a:pt x="424" y="146"/>
                </a:cubicBezTo>
                <a:cubicBezTo>
                  <a:pt x="419" y="148"/>
                  <a:pt x="416" y="153"/>
                  <a:pt x="418" y="158"/>
                </a:cubicBezTo>
                <a:cubicBezTo>
                  <a:pt x="418" y="159"/>
                  <a:pt x="418" y="159"/>
                  <a:pt x="418" y="159"/>
                </a:cubicBezTo>
                <a:cubicBezTo>
                  <a:pt x="420" y="163"/>
                  <a:pt x="423" y="165"/>
                  <a:pt x="427" y="165"/>
                </a:cubicBezTo>
                <a:cubicBezTo>
                  <a:pt x="428" y="165"/>
                  <a:pt x="429" y="165"/>
                  <a:pt x="430" y="165"/>
                </a:cubicBezTo>
                <a:cubicBezTo>
                  <a:pt x="435" y="163"/>
                  <a:pt x="437" y="157"/>
                  <a:pt x="436" y="153"/>
                </a:cubicBezTo>
                <a:cubicBezTo>
                  <a:pt x="435" y="152"/>
                  <a:pt x="435" y="152"/>
                  <a:pt x="435" y="152"/>
                </a:cubicBezTo>
                <a:cubicBezTo>
                  <a:pt x="434" y="148"/>
                  <a:pt x="431" y="146"/>
                  <a:pt x="427" y="146"/>
                </a:cubicBezTo>
                <a:moveTo>
                  <a:pt x="25" y="132"/>
                </a:moveTo>
                <a:cubicBezTo>
                  <a:pt x="22" y="132"/>
                  <a:pt x="18" y="134"/>
                  <a:pt x="17" y="138"/>
                </a:cubicBezTo>
                <a:cubicBezTo>
                  <a:pt x="16" y="139"/>
                  <a:pt x="16" y="139"/>
                  <a:pt x="16" y="139"/>
                </a:cubicBezTo>
                <a:cubicBezTo>
                  <a:pt x="15" y="143"/>
                  <a:pt x="17" y="149"/>
                  <a:pt x="22" y="151"/>
                </a:cubicBezTo>
                <a:cubicBezTo>
                  <a:pt x="23" y="151"/>
                  <a:pt x="24" y="151"/>
                  <a:pt x="25" y="151"/>
                </a:cubicBezTo>
                <a:cubicBezTo>
                  <a:pt x="29" y="151"/>
                  <a:pt x="32" y="149"/>
                  <a:pt x="34" y="146"/>
                </a:cubicBezTo>
                <a:cubicBezTo>
                  <a:pt x="34" y="145"/>
                  <a:pt x="34" y="145"/>
                  <a:pt x="34" y="145"/>
                </a:cubicBezTo>
                <a:cubicBezTo>
                  <a:pt x="36" y="140"/>
                  <a:pt x="34" y="135"/>
                  <a:pt x="29" y="133"/>
                </a:cubicBezTo>
                <a:cubicBezTo>
                  <a:pt x="28" y="132"/>
                  <a:pt x="27" y="132"/>
                  <a:pt x="25" y="132"/>
                </a:cubicBezTo>
                <a:moveTo>
                  <a:pt x="409" y="106"/>
                </a:moveTo>
                <a:cubicBezTo>
                  <a:pt x="407" y="106"/>
                  <a:pt x="406" y="107"/>
                  <a:pt x="404" y="108"/>
                </a:cubicBezTo>
                <a:cubicBezTo>
                  <a:pt x="400" y="110"/>
                  <a:pt x="398" y="116"/>
                  <a:pt x="401" y="120"/>
                </a:cubicBezTo>
                <a:cubicBezTo>
                  <a:pt x="401" y="121"/>
                  <a:pt x="401" y="121"/>
                  <a:pt x="401" y="121"/>
                </a:cubicBezTo>
                <a:cubicBezTo>
                  <a:pt x="403" y="124"/>
                  <a:pt x="406" y="126"/>
                  <a:pt x="409" y="126"/>
                </a:cubicBezTo>
                <a:cubicBezTo>
                  <a:pt x="411" y="126"/>
                  <a:pt x="413" y="125"/>
                  <a:pt x="414" y="124"/>
                </a:cubicBezTo>
                <a:cubicBezTo>
                  <a:pt x="418" y="122"/>
                  <a:pt x="420" y="116"/>
                  <a:pt x="417" y="112"/>
                </a:cubicBezTo>
                <a:cubicBezTo>
                  <a:pt x="417" y="111"/>
                  <a:pt x="417" y="111"/>
                  <a:pt x="417" y="111"/>
                </a:cubicBezTo>
                <a:cubicBezTo>
                  <a:pt x="415" y="108"/>
                  <a:pt x="412" y="106"/>
                  <a:pt x="409" y="106"/>
                </a:cubicBezTo>
                <a:moveTo>
                  <a:pt x="46" y="94"/>
                </a:moveTo>
                <a:cubicBezTo>
                  <a:pt x="43" y="94"/>
                  <a:pt x="40" y="95"/>
                  <a:pt x="38" y="98"/>
                </a:cubicBezTo>
                <a:cubicBezTo>
                  <a:pt x="38" y="99"/>
                  <a:pt x="38" y="99"/>
                  <a:pt x="38" y="99"/>
                </a:cubicBezTo>
                <a:cubicBezTo>
                  <a:pt x="35" y="103"/>
                  <a:pt x="36" y="109"/>
                  <a:pt x="40" y="112"/>
                </a:cubicBezTo>
                <a:cubicBezTo>
                  <a:pt x="42" y="113"/>
                  <a:pt x="44" y="113"/>
                  <a:pt x="45" y="113"/>
                </a:cubicBezTo>
                <a:cubicBezTo>
                  <a:pt x="48" y="113"/>
                  <a:pt x="51" y="112"/>
                  <a:pt x="53" y="109"/>
                </a:cubicBezTo>
                <a:cubicBezTo>
                  <a:pt x="53" y="108"/>
                  <a:pt x="53" y="108"/>
                  <a:pt x="53" y="108"/>
                </a:cubicBezTo>
                <a:cubicBezTo>
                  <a:pt x="56" y="104"/>
                  <a:pt x="55" y="98"/>
                  <a:pt x="51" y="96"/>
                </a:cubicBezTo>
                <a:cubicBezTo>
                  <a:pt x="50" y="94"/>
                  <a:pt x="48" y="94"/>
                  <a:pt x="46" y="94"/>
                </a:cubicBezTo>
                <a:moveTo>
                  <a:pt x="383" y="71"/>
                </a:moveTo>
                <a:cubicBezTo>
                  <a:pt x="381" y="71"/>
                  <a:pt x="379" y="72"/>
                  <a:pt x="377" y="74"/>
                </a:cubicBezTo>
                <a:cubicBezTo>
                  <a:pt x="373" y="77"/>
                  <a:pt x="373" y="83"/>
                  <a:pt x="377" y="87"/>
                </a:cubicBezTo>
                <a:cubicBezTo>
                  <a:pt x="377" y="87"/>
                  <a:pt x="377" y="87"/>
                  <a:pt x="377" y="87"/>
                </a:cubicBezTo>
                <a:cubicBezTo>
                  <a:pt x="379" y="89"/>
                  <a:pt x="381" y="90"/>
                  <a:pt x="384" y="90"/>
                </a:cubicBezTo>
                <a:cubicBezTo>
                  <a:pt x="386" y="90"/>
                  <a:pt x="388" y="90"/>
                  <a:pt x="390" y="88"/>
                </a:cubicBezTo>
                <a:cubicBezTo>
                  <a:pt x="394" y="85"/>
                  <a:pt x="394" y="79"/>
                  <a:pt x="391" y="75"/>
                </a:cubicBezTo>
                <a:cubicBezTo>
                  <a:pt x="390" y="74"/>
                  <a:pt x="390" y="74"/>
                  <a:pt x="390" y="74"/>
                </a:cubicBezTo>
                <a:cubicBezTo>
                  <a:pt x="388" y="72"/>
                  <a:pt x="386" y="71"/>
                  <a:pt x="383" y="71"/>
                </a:cubicBezTo>
                <a:moveTo>
                  <a:pt x="74" y="61"/>
                </a:moveTo>
                <a:cubicBezTo>
                  <a:pt x="71" y="61"/>
                  <a:pt x="69" y="62"/>
                  <a:pt x="67" y="63"/>
                </a:cubicBezTo>
                <a:cubicBezTo>
                  <a:pt x="67" y="64"/>
                  <a:pt x="67" y="64"/>
                  <a:pt x="67" y="64"/>
                </a:cubicBezTo>
                <a:cubicBezTo>
                  <a:pt x="63" y="68"/>
                  <a:pt x="63" y="73"/>
                  <a:pt x="66" y="77"/>
                </a:cubicBezTo>
                <a:cubicBezTo>
                  <a:pt x="68" y="79"/>
                  <a:pt x="71" y="80"/>
                  <a:pt x="73" y="80"/>
                </a:cubicBezTo>
                <a:cubicBezTo>
                  <a:pt x="75" y="80"/>
                  <a:pt x="78" y="79"/>
                  <a:pt x="80" y="77"/>
                </a:cubicBezTo>
                <a:cubicBezTo>
                  <a:pt x="80" y="76"/>
                  <a:pt x="80" y="76"/>
                  <a:pt x="80" y="76"/>
                </a:cubicBezTo>
                <a:cubicBezTo>
                  <a:pt x="84" y="73"/>
                  <a:pt x="84" y="67"/>
                  <a:pt x="80" y="63"/>
                </a:cubicBezTo>
                <a:cubicBezTo>
                  <a:pt x="78" y="62"/>
                  <a:pt x="76" y="61"/>
                  <a:pt x="74" y="61"/>
                </a:cubicBezTo>
                <a:moveTo>
                  <a:pt x="351" y="42"/>
                </a:moveTo>
                <a:cubicBezTo>
                  <a:pt x="349" y="42"/>
                  <a:pt x="346" y="43"/>
                  <a:pt x="344" y="46"/>
                </a:cubicBezTo>
                <a:cubicBezTo>
                  <a:pt x="341" y="50"/>
                  <a:pt x="342" y="56"/>
                  <a:pt x="346" y="59"/>
                </a:cubicBezTo>
                <a:cubicBezTo>
                  <a:pt x="347" y="59"/>
                  <a:pt x="347" y="59"/>
                  <a:pt x="347" y="59"/>
                </a:cubicBezTo>
                <a:cubicBezTo>
                  <a:pt x="348" y="60"/>
                  <a:pt x="350" y="61"/>
                  <a:pt x="352" y="61"/>
                </a:cubicBezTo>
                <a:cubicBezTo>
                  <a:pt x="355" y="61"/>
                  <a:pt x="358" y="60"/>
                  <a:pt x="360" y="57"/>
                </a:cubicBezTo>
                <a:cubicBezTo>
                  <a:pt x="363" y="53"/>
                  <a:pt x="362" y="48"/>
                  <a:pt x="358" y="45"/>
                </a:cubicBezTo>
                <a:cubicBezTo>
                  <a:pt x="357" y="44"/>
                  <a:pt x="357" y="44"/>
                  <a:pt x="357" y="44"/>
                </a:cubicBezTo>
                <a:cubicBezTo>
                  <a:pt x="355" y="43"/>
                  <a:pt x="353" y="42"/>
                  <a:pt x="351" y="42"/>
                </a:cubicBezTo>
                <a:moveTo>
                  <a:pt x="108" y="34"/>
                </a:moveTo>
                <a:cubicBezTo>
                  <a:pt x="106" y="34"/>
                  <a:pt x="104" y="34"/>
                  <a:pt x="103" y="35"/>
                </a:cubicBezTo>
                <a:cubicBezTo>
                  <a:pt x="102" y="36"/>
                  <a:pt x="102" y="36"/>
                  <a:pt x="102" y="36"/>
                </a:cubicBezTo>
                <a:cubicBezTo>
                  <a:pt x="98" y="38"/>
                  <a:pt x="96" y="44"/>
                  <a:pt x="99" y="48"/>
                </a:cubicBezTo>
                <a:cubicBezTo>
                  <a:pt x="101" y="51"/>
                  <a:pt x="104" y="53"/>
                  <a:pt x="107" y="53"/>
                </a:cubicBezTo>
                <a:cubicBezTo>
                  <a:pt x="109" y="53"/>
                  <a:pt x="110" y="52"/>
                  <a:pt x="112" y="51"/>
                </a:cubicBezTo>
                <a:cubicBezTo>
                  <a:pt x="113" y="51"/>
                  <a:pt x="113" y="51"/>
                  <a:pt x="113" y="51"/>
                </a:cubicBezTo>
                <a:cubicBezTo>
                  <a:pt x="117" y="48"/>
                  <a:pt x="118" y="42"/>
                  <a:pt x="115" y="38"/>
                </a:cubicBezTo>
                <a:cubicBezTo>
                  <a:pt x="114" y="35"/>
                  <a:pt x="111" y="34"/>
                  <a:pt x="108" y="34"/>
                </a:cubicBezTo>
                <a:moveTo>
                  <a:pt x="314" y="20"/>
                </a:moveTo>
                <a:cubicBezTo>
                  <a:pt x="311" y="20"/>
                  <a:pt x="307" y="22"/>
                  <a:pt x="306" y="25"/>
                </a:cubicBezTo>
                <a:cubicBezTo>
                  <a:pt x="304" y="30"/>
                  <a:pt x="306" y="35"/>
                  <a:pt x="310" y="37"/>
                </a:cubicBezTo>
                <a:cubicBezTo>
                  <a:pt x="311" y="38"/>
                  <a:pt x="311" y="38"/>
                  <a:pt x="311" y="38"/>
                </a:cubicBezTo>
                <a:cubicBezTo>
                  <a:pt x="312" y="38"/>
                  <a:pt x="314" y="39"/>
                  <a:pt x="315" y="39"/>
                </a:cubicBezTo>
                <a:cubicBezTo>
                  <a:pt x="319" y="39"/>
                  <a:pt x="322" y="37"/>
                  <a:pt x="323" y="33"/>
                </a:cubicBezTo>
                <a:cubicBezTo>
                  <a:pt x="326" y="29"/>
                  <a:pt x="324" y="23"/>
                  <a:pt x="319" y="21"/>
                </a:cubicBezTo>
                <a:cubicBezTo>
                  <a:pt x="318" y="21"/>
                  <a:pt x="318" y="21"/>
                  <a:pt x="318" y="21"/>
                </a:cubicBezTo>
                <a:cubicBezTo>
                  <a:pt x="317" y="20"/>
                  <a:pt x="316" y="20"/>
                  <a:pt x="314" y="20"/>
                </a:cubicBezTo>
                <a:moveTo>
                  <a:pt x="146" y="14"/>
                </a:moveTo>
                <a:cubicBezTo>
                  <a:pt x="145" y="14"/>
                  <a:pt x="144" y="14"/>
                  <a:pt x="143" y="15"/>
                </a:cubicBezTo>
                <a:cubicBezTo>
                  <a:pt x="142" y="15"/>
                  <a:pt x="142" y="15"/>
                  <a:pt x="142" y="15"/>
                </a:cubicBezTo>
                <a:cubicBezTo>
                  <a:pt x="137" y="17"/>
                  <a:pt x="135" y="22"/>
                  <a:pt x="137" y="27"/>
                </a:cubicBezTo>
                <a:cubicBezTo>
                  <a:pt x="138" y="31"/>
                  <a:pt x="142" y="33"/>
                  <a:pt x="145" y="33"/>
                </a:cubicBezTo>
                <a:cubicBezTo>
                  <a:pt x="147" y="33"/>
                  <a:pt x="148" y="33"/>
                  <a:pt x="149" y="32"/>
                </a:cubicBezTo>
                <a:cubicBezTo>
                  <a:pt x="149" y="32"/>
                  <a:pt x="149" y="32"/>
                  <a:pt x="149" y="32"/>
                </a:cubicBezTo>
                <a:cubicBezTo>
                  <a:pt x="154" y="30"/>
                  <a:pt x="157" y="25"/>
                  <a:pt x="155" y="20"/>
                </a:cubicBezTo>
                <a:cubicBezTo>
                  <a:pt x="153" y="16"/>
                  <a:pt x="150" y="14"/>
                  <a:pt x="146" y="14"/>
                </a:cubicBezTo>
                <a:moveTo>
                  <a:pt x="273" y="6"/>
                </a:moveTo>
                <a:cubicBezTo>
                  <a:pt x="269" y="6"/>
                  <a:pt x="265" y="8"/>
                  <a:pt x="264" y="13"/>
                </a:cubicBezTo>
                <a:cubicBezTo>
                  <a:pt x="263" y="18"/>
                  <a:pt x="266" y="23"/>
                  <a:pt x="271" y="24"/>
                </a:cubicBezTo>
                <a:cubicBezTo>
                  <a:pt x="274" y="15"/>
                  <a:pt x="274" y="15"/>
                  <a:pt x="274" y="15"/>
                </a:cubicBezTo>
                <a:cubicBezTo>
                  <a:pt x="272" y="24"/>
                  <a:pt x="272" y="24"/>
                  <a:pt x="272" y="24"/>
                </a:cubicBezTo>
                <a:cubicBezTo>
                  <a:pt x="273" y="24"/>
                  <a:pt x="274" y="24"/>
                  <a:pt x="274" y="24"/>
                </a:cubicBezTo>
                <a:cubicBezTo>
                  <a:pt x="278" y="24"/>
                  <a:pt x="282" y="21"/>
                  <a:pt x="283" y="17"/>
                </a:cubicBezTo>
                <a:cubicBezTo>
                  <a:pt x="284" y="12"/>
                  <a:pt x="281" y="7"/>
                  <a:pt x="276" y="6"/>
                </a:cubicBezTo>
                <a:cubicBezTo>
                  <a:pt x="275" y="6"/>
                  <a:pt x="275" y="6"/>
                  <a:pt x="275" y="6"/>
                </a:cubicBezTo>
                <a:cubicBezTo>
                  <a:pt x="275" y="6"/>
                  <a:pt x="274" y="6"/>
                  <a:pt x="273" y="6"/>
                </a:cubicBezTo>
                <a:moveTo>
                  <a:pt x="188" y="3"/>
                </a:moveTo>
                <a:cubicBezTo>
                  <a:pt x="188" y="3"/>
                  <a:pt x="187" y="3"/>
                  <a:pt x="187" y="3"/>
                </a:cubicBezTo>
                <a:cubicBezTo>
                  <a:pt x="186" y="3"/>
                  <a:pt x="186" y="3"/>
                  <a:pt x="186" y="3"/>
                </a:cubicBezTo>
                <a:cubicBezTo>
                  <a:pt x="181" y="4"/>
                  <a:pt x="177" y="8"/>
                  <a:pt x="178" y="13"/>
                </a:cubicBezTo>
                <a:cubicBezTo>
                  <a:pt x="179" y="18"/>
                  <a:pt x="183" y="21"/>
                  <a:pt x="187" y="21"/>
                </a:cubicBezTo>
                <a:cubicBezTo>
                  <a:pt x="188" y="21"/>
                  <a:pt x="188" y="21"/>
                  <a:pt x="189" y="21"/>
                </a:cubicBezTo>
                <a:cubicBezTo>
                  <a:pt x="190" y="21"/>
                  <a:pt x="190" y="21"/>
                  <a:pt x="190" y="21"/>
                </a:cubicBezTo>
                <a:cubicBezTo>
                  <a:pt x="195" y="20"/>
                  <a:pt x="198" y="15"/>
                  <a:pt x="197" y="10"/>
                </a:cubicBezTo>
                <a:cubicBezTo>
                  <a:pt x="196" y="6"/>
                  <a:pt x="192" y="3"/>
                  <a:pt x="188" y="3"/>
                </a:cubicBezTo>
                <a:moveTo>
                  <a:pt x="230" y="0"/>
                </a:moveTo>
                <a:cubicBezTo>
                  <a:pt x="225" y="0"/>
                  <a:pt x="221" y="4"/>
                  <a:pt x="221" y="9"/>
                </a:cubicBezTo>
                <a:cubicBezTo>
                  <a:pt x="221" y="14"/>
                  <a:pt x="225" y="18"/>
                  <a:pt x="230" y="18"/>
                </a:cubicBezTo>
                <a:cubicBezTo>
                  <a:pt x="231" y="18"/>
                  <a:pt x="231" y="18"/>
                  <a:pt x="231" y="18"/>
                </a:cubicBezTo>
                <a:cubicBezTo>
                  <a:pt x="231" y="18"/>
                  <a:pt x="231" y="18"/>
                  <a:pt x="231" y="18"/>
                </a:cubicBezTo>
                <a:cubicBezTo>
                  <a:pt x="236" y="18"/>
                  <a:pt x="240" y="14"/>
                  <a:pt x="241" y="9"/>
                </a:cubicBezTo>
                <a:cubicBezTo>
                  <a:pt x="241" y="4"/>
                  <a:pt x="237" y="0"/>
                  <a:pt x="232" y="0"/>
                </a:cubicBezTo>
                <a:cubicBezTo>
                  <a:pt x="231" y="0"/>
                  <a:pt x="231" y="0"/>
                  <a:pt x="231" y="0"/>
                </a:cubicBezTo>
                <a:cubicBezTo>
                  <a:pt x="231" y="0"/>
                  <a:pt x="230" y="0"/>
                  <a:pt x="230"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0" name="Freeform 30">
            <a:extLst>
              <a:ext uri="{FF2B5EF4-FFF2-40B4-BE49-F238E27FC236}">
                <a16:creationId xmlns:a16="http://schemas.microsoft.com/office/drawing/2014/main" id="{94566B0B-F783-16B8-BED5-0E7E128614E1}"/>
              </a:ext>
            </a:extLst>
          </p:cNvPr>
          <p:cNvSpPr>
            <a:spLocks noEditPoints="1"/>
          </p:cNvSpPr>
          <p:nvPr/>
        </p:nvSpPr>
        <p:spPr bwMode="auto">
          <a:xfrm>
            <a:off x="7899472" y="2872924"/>
            <a:ext cx="869137" cy="869137"/>
          </a:xfrm>
          <a:custGeom>
            <a:avLst/>
            <a:gdLst>
              <a:gd name="T0" fmla="*/ 232 w 447"/>
              <a:gd name="T1" fmla="*/ 447 h 447"/>
              <a:gd name="T2" fmla="*/ 189 w 447"/>
              <a:gd name="T3" fmla="*/ 426 h 447"/>
              <a:gd name="T4" fmla="*/ 199 w 447"/>
              <a:gd name="T5" fmla="*/ 437 h 447"/>
              <a:gd name="T6" fmla="*/ 274 w 447"/>
              <a:gd name="T7" fmla="*/ 423 h 447"/>
              <a:gd name="T8" fmla="*/ 278 w 447"/>
              <a:gd name="T9" fmla="*/ 441 h 447"/>
              <a:gd name="T10" fmla="*/ 144 w 447"/>
              <a:gd name="T11" fmla="*/ 432 h 447"/>
              <a:gd name="T12" fmla="*/ 150 w 447"/>
              <a:gd name="T13" fmla="*/ 415 h 447"/>
              <a:gd name="T14" fmla="*/ 307 w 447"/>
              <a:gd name="T15" fmla="*/ 421 h 447"/>
              <a:gd name="T16" fmla="*/ 317 w 447"/>
              <a:gd name="T17" fmla="*/ 408 h 447"/>
              <a:gd name="T18" fmla="*/ 109 w 447"/>
              <a:gd name="T19" fmla="*/ 414 h 447"/>
              <a:gd name="T20" fmla="*/ 354 w 447"/>
              <a:gd name="T21" fmla="*/ 385 h 447"/>
              <a:gd name="T22" fmla="*/ 358 w 447"/>
              <a:gd name="T23" fmla="*/ 402 h 447"/>
              <a:gd name="T24" fmla="*/ 68 w 447"/>
              <a:gd name="T25" fmla="*/ 371 h 447"/>
              <a:gd name="T26" fmla="*/ 81 w 447"/>
              <a:gd name="T27" fmla="*/ 371 h 447"/>
              <a:gd name="T28" fmla="*/ 378 w 447"/>
              <a:gd name="T29" fmla="*/ 359 h 447"/>
              <a:gd name="T30" fmla="*/ 391 w 447"/>
              <a:gd name="T31" fmla="*/ 358 h 447"/>
              <a:gd name="T32" fmla="*/ 39 w 447"/>
              <a:gd name="T33" fmla="*/ 350 h 447"/>
              <a:gd name="T34" fmla="*/ 47 w 447"/>
              <a:gd name="T35" fmla="*/ 335 h 447"/>
              <a:gd name="T36" fmla="*/ 410 w 447"/>
              <a:gd name="T37" fmla="*/ 339 h 447"/>
              <a:gd name="T38" fmla="*/ 26 w 447"/>
              <a:gd name="T39" fmla="*/ 297 h 447"/>
              <a:gd name="T40" fmla="*/ 30 w 447"/>
              <a:gd name="T41" fmla="*/ 315 h 447"/>
              <a:gd name="T42" fmla="*/ 419 w 447"/>
              <a:gd name="T43" fmla="*/ 286 h 447"/>
              <a:gd name="T44" fmla="*/ 437 w 447"/>
              <a:gd name="T45" fmla="*/ 292 h 447"/>
              <a:gd name="T46" fmla="*/ 4 w 447"/>
              <a:gd name="T47" fmla="*/ 266 h 447"/>
              <a:gd name="T48" fmla="*/ 22 w 447"/>
              <a:gd name="T49" fmla="*/ 263 h 447"/>
              <a:gd name="T50" fmla="*/ 436 w 447"/>
              <a:gd name="T51" fmla="*/ 256 h 447"/>
              <a:gd name="T52" fmla="*/ 437 w 447"/>
              <a:gd name="T53" fmla="*/ 237 h 447"/>
              <a:gd name="T54" fmla="*/ 19 w 447"/>
              <a:gd name="T55" fmla="*/ 222 h 447"/>
              <a:gd name="T56" fmla="*/ 428 w 447"/>
              <a:gd name="T57" fmla="*/ 204 h 447"/>
              <a:gd name="T58" fmla="*/ 446 w 447"/>
              <a:gd name="T59" fmla="*/ 202 h 447"/>
              <a:gd name="T60" fmla="*/ 12 w 447"/>
              <a:gd name="T61" fmla="*/ 188 h 447"/>
              <a:gd name="T62" fmla="*/ 14 w 447"/>
              <a:gd name="T63" fmla="*/ 169 h 447"/>
              <a:gd name="T64" fmla="*/ 429 w 447"/>
              <a:gd name="T65" fmla="*/ 171 h 447"/>
              <a:gd name="T66" fmla="*/ 28 w 447"/>
              <a:gd name="T67" fmla="*/ 128 h 447"/>
              <a:gd name="T68" fmla="*/ 36 w 447"/>
              <a:gd name="T69" fmla="*/ 141 h 447"/>
              <a:gd name="T70" fmla="*/ 407 w 447"/>
              <a:gd name="T71" fmla="*/ 113 h 447"/>
              <a:gd name="T72" fmla="*/ 420 w 447"/>
              <a:gd name="T73" fmla="*/ 117 h 447"/>
              <a:gd name="T74" fmla="*/ 41 w 447"/>
              <a:gd name="T75" fmla="*/ 95 h 447"/>
              <a:gd name="T76" fmla="*/ 55 w 447"/>
              <a:gd name="T77" fmla="*/ 92 h 447"/>
              <a:gd name="T78" fmla="*/ 381 w 447"/>
              <a:gd name="T79" fmla="*/ 92 h 447"/>
              <a:gd name="T80" fmla="*/ 387 w 447"/>
              <a:gd name="T81" fmla="*/ 76 h 447"/>
              <a:gd name="T82" fmla="*/ 77 w 447"/>
              <a:gd name="T83" fmla="*/ 77 h 447"/>
              <a:gd name="T84" fmla="*/ 356 w 447"/>
              <a:gd name="T85" fmla="*/ 46 h 447"/>
              <a:gd name="T86" fmla="*/ 364 w 447"/>
              <a:gd name="T87" fmla="*/ 61 h 447"/>
              <a:gd name="T88" fmla="*/ 108 w 447"/>
              <a:gd name="T89" fmla="*/ 33 h 447"/>
              <a:gd name="T90" fmla="*/ 117 w 447"/>
              <a:gd name="T91" fmla="*/ 48 h 447"/>
              <a:gd name="T92" fmla="*/ 315 w 447"/>
              <a:gd name="T93" fmla="*/ 40 h 447"/>
              <a:gd name="T94" fmla="*/ 323 w 447"/>
              <a:gd name="T95" fmla="*/ 24 h 447"/>
              <a:gd name="T96" fmla="*/ 142 w 447"/>
              <a:gd name="T97" fmla="*/ 25 h 447"/>
              <a:gd name="T98" fmla="*/ 152 w 447"/>
              <a:gd name="T99" fmla="*/ 13 h 447"/>
              <a:gd name="T100" fmla="*/ 280 w 447"/>
              <a:gd name="T101" fmla="*/ 26 h 447"/>
              <a:gd name="T102" fmla="*/ 194 w 447"/>
              <a:gd name="T103" fmla="*/ 2 h 447"/>
              <a:gd name="T104" fmla="*/ 194 w 447"/>
              <a:gd name="T105" fmla="*/ 21 h 447"/>
              <a:gd name="T106" fmla="*/ 227 w 447"/>
              <a:gd name="T107" fmla="*/ 9 h 447"/>
              <a:gd name="T108" fmla="*/ 237 w 447"/>
              <a:gd name="T109" fmla="*/ 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7" h="447">
                <a:moveTo>
                  <a:pt x="233" y="429"/>
                </a:moveTo>
                <a:cubicBezTo>
                  <a:pt x="233" y="429"/>
                  <a:pt x="233" y="429"/>
                  <a:pt x="233" y="429"/>
                </a:cubicBezTo>
                <a:cubicBezTo>
                  <a:pt x="232" y="429"/>
                  <a:pt x="232" y="429"/>
                  <a:pt x="232" y="429"/>
                </a:cubicBezTo>
                <a:cubicBezTo>
                  <a:pt x="227" y="429"/>
                  <a:pt x="223" y="433"/>
                  <a:pt x="223" y="438"/>
                </a:cubicBezTo>
                <a:cubicBezTo>
                  <a:pt x="223" y="443"/>
                  <a:pt x="227" y="447"/>
                  <a:pt x="232" y="447"/>
                </a:cubicBezTo>
                <a:cubicBezTo>
                  <a:pt x="232" y="447"/>
                  <a:pt x="232" y="447"/>
                  <a:pt x="232" y="447"/>
                </a:cubicBezTo>
                <a:cubicBezTo>
                  <a:pt x="233" y="447"/>
                  <a:pt x="233" y="447"/>
                  <a:pt x="233" y="447"/>
                </a:cubicBezTo>
                <a:cubicBezTo>
                  <a:pt x="238" y="447"/>
                  <a:pt x="242" y="443"/>
                  <a:pt x="242" y="437"/>
                </a:cubicBezTo>
                <a:cubicBezTo>
                  <a:pt x="242" y="433"/>
                  <a:pt x="238" y="429"/>
                  <a:pt x="233" y="429"/>
                </a:cubicBezTo>
                <a:moveTo>
                  <a:pt x="189" y="426"/>
                </a:moveTo>
                <a:cubicBezTo>
                  <a:pt x="184" y="426"/>
                  <a:pt x="180" y="429"/>
                  <a:pt x="180" y="434"/>
                </a:cubicBezTo>
                <a:cubicBezTo>
                  <a:pt x="179" y="439"/>
                  <a:pt x="182" y="443"/>
                  <a:pt x="187" y="444"/>
                </a:cubicBezTo>
                <a:cubicBezTo>
                  <a:pt x="188" y="444"/>
                  <a:pt x="188" y="444"/>
                  <a:pt x="188" y="444"/>
                </a:cubicBezTo>
                <a:cubicBezTo>
                  <a:pt x="189" y="444"/>
                  <a:pt x="189" y="445"/>
                  <a:pt x="190" y="445"/>
                </a:cubicBezTo>
                <a:cubicBezTo>
                  <a:pt x="194" y="445"/>
                  <a:pt x="198" y="441"/>
                  <a:pt x="199" y="437"/>
                </a:cubicBezTo>
                <a:cubicBezTo>
                  <a:pt x="200" y="432"/>
                  <a:pt x="196" y="427"/>
                  <a:pt x="191" y="426"/>
                </a:cubicBezTo>
                <a:cubicBezTo>
                  <a:pt x="190" y="426"/>
                  <a:pt x="190" y="426"/>
                  <a:pt x="190" y="426"/>
                </a:cubicBezTo>
                <a:cubicBezTo>
                  <a:pt x="190" y="426"/>
                  <a:pt x="189" y="426"/>
                  <a:pt x="189" y="426"/>
                </a:cubicBezTo>
                <a:moveTo>
                  <a:pt x="276" y="422"/>
                </a:moveTo>
                <a:cubicBezTo>
                  <a:pt x="275" y="422"/>
                  <a:pt x="274" y="422"/>
                  <a:pt x="274" y="423"/>
                </a:cubicBezTo>
                <a:cubicBezTo>
                  <a:pt x="273" y="423"/>
                  <a:pt x="273" y="423"/>
                  <a:pt x="273" y="423"/>
                </a:cubicBezTo>
                <a:cubicBezTo>
                  <a:pt x="268" y="424"/>
                  <a:pt x="265" y="429"/>
                  <a:pt x="266" y="434"/>
                </a:cubicBezTo>
                <a:cubicBezTo>
                  <a:pt x="267" y="438"/>
                  <a:pt x="271" y="441"/>
                  <a:pt x="275" y="441"/>
                </a:cubicBezTo>
                <a:cubicBezTo>
                  <a:pt x="276" y="441"/>
                  <a:pt x="276" y="441"/>
                  <a:pt x="277" y="441"/>
                </a:cubicBezTo>
                <a:cubicBezTo>
                  <a:pt x="278" y="441"/>
                  <a:pt x="278" y="441"/>
                  <a:pt x="278" y="441"/>
                </a:cubicBezTo>
                <a:cubicBezTo>
                  <a:pt x="283" y="439"/>
                  <a:pt x="286" y="434"/>
                  <a:pt x="285" y="429"/>
                </a:cubicBezTo>
                <a:cubicBezTo>
                  <a:pt x="284" y="425"/>
                  <a:pt x="280" y="422"/>
                  <a:pt x="276" y="422"/>
                </a:cubicBezTo>
                <a:moveTo>
                  <a:pt x="147" y="415"/>
                </a:moveTo>
                <a:cubicBezTo>
                  <a:pt x="143" y="415"/>
                  <a:pt x="140" y="417"/>
                  <a:pt x="138" y="421"/>
                </a:cubicBezTo>
                <a:cubicBezTo>
                  <a:pt x="137" y="425"/>
                  <a:pt x="139" y="431"/>
                  <a:pt x="144" y="432"/>
                </a:cubicBezTo>
                <a:cubicBezTo>
                  <a:pt x="144" y="433"/>
                  <a:pt x="144" y="433"/>
                  <a:pt x="144" y="433"/>
                </a:cubicBezTo>
                <a:cubicBezTo>
                  <a:pt x="146" y="433"/>
                  <a:pt x="147" y="433"/>
                  <a:pt x="148" y="433"/>
                </a:cubicBezTo>
                <a:cubicBezTo>
                  <a:pt x="152" y="433"/>
                  <a:pt x="155" y="431"/>
                  <a:pt x="156" y="427"/>
                </a:cubicBezTo>
                <a:cubicBezTo>
                  <a:pt x="158" y="423"/>
                  <a:pt x="156" y="417"/>
                  <a:pt x="151" y="415"/>
                </a:cubicBezTo>
                <a:cubicBezTo>
                  <a:pt x="150" y="415"/>
                  <a:pt x="150" y="415"/>
                  <a:pt x="150" y="415"/>
                </a:cubicBezTo>
                <a:cubicBezTo>
                  <a:pt x="149" y="415"/>
                  <a:pt x="148" y="415"/>
                  <a:pt x="147" y="415"/>
                </a:cubicBezTo>
                <a:moveTo>
                  <a:pt x="317" y="408"/>
                </a:moveTo>
                <a:cubicBezTo>
                  <a:pt x="315" y="408"/>
                  <a:pt x="314" y="408"/>
                  <a:pt x="313" y="409"/>
                </a:cubicBezTo>
                <a:cubicBezTo>
                  <a:pt x="312" y="409"/>
                  <a:pt x="312" y="409"/>
                  <a:pt x="312" y="409"/>
                </a:cubicBezTo>
                <a:cubicBezTo>
                  <a:pt x="307" y="411"/>
                  <a:pt x="305" y="417"/>
                  <a:pt x="307" y="421"/>
                </a:cubicBezTo>
                <a:cubicBezTo>
                  <a:pt x="309" y="425"/>
                  <a:pt x="312" y="426"/>
                  <a:pt x="316" y="426"/>
                </a:cubicBezTo>
                <a:cubicBezTo>
                  <a:pt x="317" y="426"/>
                  <a:pt x="318" y="426"/>
                  <a:pt x="320" y="426"/>
                </a:cubicBezTo>
                <a:cubicBezTo>
                  <a:pt x="321" y="425"/>
                  <a:pt x="321" y="425"/>
                  <a:pt x="321" y="425"/>
                </a:cubicBezTo>
                <a:cubicBezTo>
                  <a:pt x="325" y="423"/>
                  <a:pt x="327" y="417"/>
                  <a:pt x="325" y="413"/>
                </a:cubicBezTo>
                <a:cubicBezTo>
                  <a:pt x="323" y="410"/>
                  <a:pt x="320" y="408"/>
                  <a:pt x="317" y="408"/>
                </a:cubicBezTo>
                <a:moveTo>
                  <a:pt x="108" y="395"/>
                </a:moveTo>
                <a:cubicBezTo>
                  <a:pt x="105" y="395"/>
                  <a:pt x="102" y="397"/>
                  <a:pt x="100" y="399"/>
                </a:cubicBezTo>
                <a:cubicBezTo>
                  <a:pt x="98" y="404"/>
                  <a:pt x="99" y="409"/>
                  <a:pt x="103" y="412"/>
                </a:cubicBezTo>
                <a:cubicBezTo>
                  <a:pt x="104" y="413"/>
                  <a:pt x="104" y="413"/>
                  <a:pt x="104" y="413"/>
                </a:cubicBezTo>
                <a:cubicBezTo>
                  <a:pt x="106" y="413"/>
                  <a:pt x="107" y="414"/>
                  <a:pt x="109" y="414"/>
                </a:cubicBezTo>
                <a:cubicBezTo>
                  <a:pt x="112" y="414"/>
                  <a:pt x="115" y="412"/>
                  <a:pt x="117" y="410"/>
                </a:cubicBezTo>
                <a:cubicBezTo>
                  <a:pt x="120" y="405"/>
                  <a:pt x="118" y="400"/>
                  <a:pt x="114" y="397"/>
                </a:cubicBezTo>
                <a:cubicBezTo>
                  <a:pt x="113" y="396"/>
                  <a:pt x="113" y="396"/>
                  <a:pt x="113" y="396"/>
                </a:cubicBezTo>
                <a:cubicBezTo>
                  <a:pt x="112" y="395"/>
                  <a:pt x="110" y="395"/>
                  <a:pt x="108" y="395"/>
                </a:cubicBezTo>
                <a:moveTo>
                  <a:pt x="354" y="385"/>
                </a:moveTo>
                <a:cubicBezTo>
                  <a:pt x="352" y="385"/>
                  <a:pt x="350" y="386"/>
                  <a:pt x="348" y="387"/>
                </a:cubicBezTo>
                <a:cubicBezTo>
                  <a:pt x="347" y="387"/>
                  <a:pt x="347" y="387"/>
                  <a:pt x="347" y="387"/>
                </a:cubicBezTo>
                <a:cubicBezTo>
                  <a:pt x="343" y="390"/>
                  <a:pt x="342" y="396"/>
                  <a:pt x="345" y="400"/>
                </a:cubicBezTo>
                <a:cubicBezTo>
                  <a:pt x="347" y="403"/>
                  <a:pt x="350" y="404"/>
                  <a:pt x="353" y="404"/>
                </a:cubicBezTo>
                <a:cubicBezTo>
                  <a:pt x="355" y="404"/>
                  <a:pt x="357" y="403"/>
                  <a:pt x="358" y="402"/>
                </a:cubicBezTo>
                <a:cubicBezTo>
                  <a:pt x="359" y="402"/>
                  <a:pt x="359" y="402"/>
                  <a:pt x="359" y="402"/>
                </a:cubicBezTo>
                <a:cubicBezTo>
                  <a:pt x="363" y="398"/>
                  <a:pt x="364" y="393"/>
                  <a:pt x="361" y="389"/>
                </a:cubicBezTo>
                <a:cubicBezTo>
                  <a:pt x="359" y="386"/>
                  <a:pt x="356" y="385"/>
                  <a:pt x="354" y="385"/>
                </a:cubicBezTo>
                <a:moveTo>
                  <a:pt x="74" y="368"/>
                </a:moveTo>
                <a:cubicBezTo>
                  <a:pt x="72" y="368"/>
                  <a:pt x="69" y="369"/>
                  <a:pt x="68" y="371"/>
                </a:cubicBezTo>
                <a:cubicBezTo>
                  <a:pt x="64" y="375"/>
                  <a:pt x="64" y="380"/>
                  <a:pt x="68" y="384"/>
                </a:cubicBezTo>
                <a:cubicBezTo>
                  <a:pt x="69" y="385"/>
                  <a:pt x="69" y="385"/>
                  <a:pt x="69" y="385"/>
                </a:cubicBezTo>
                <a:cubicBezTo>
                  <a:pt x="70" y="386"/>
                  <a:pt x="73" y="387"/>
                  <a:pt x="75" y="387"/>
                </a:cubicBezTo>
                <a:cubicBezTo>
                  <a:pt x="77" y="387"/>
                  <a:pt x="80" y="386"/>
                  <a:pt x="82" y="384"/>
                </a:cubicBezTo>
                <a:cubicBezTo>
                  <a:pt x="85" y="381"/>
                  <a:pt x="85" y="375"/>
                  <a:pt x="81" y="371"/>
                </a:cubicBezTo>
                <a:cubicBezTo>
                  <a:pt x="81" y="371"/>
                  <a:pt x="81" y="371"/>
                  <a:pt x="81" y="371"/>
                </a:cubicBezTo>
                <a:cubicBezTo>
                  <a:pt x="79" y="369"/>
                  <a:pt x="77" y="368"/>
                  <a:pt x="74" y="368"/>
                </a:cubicBezTo>
                <a:moveTo>
                  <a:pt x="385" y="355"/>
                </a:moveTo>
                <a:cubicBezTo>
                  <a:pt x="383" y="355"/>
                  <a:pt x="380" y="357"/>
                  <a:pt x="378" y="359"/>
                </a:cubicBezTo>
                <a:cubicBezTo>
                  <a:pt x="378" y="359"/>
                  <a:pt x="378" y="359"/>
                  <a:pt x="378" y="359"/>
                </a:cubicBezTo>
                <a:cubicBezTo>
                  <a:pt x="374" y="363"/>
                  <a:pt x="375" y="369"/>
                  <a:pt x="379" y="372"/>
                </a:cubicBezTo>
                <a:cubicBezTo>
                  <a:pt x="380" y="374"/>
                  <a:pt x="382" y="375"/>
                  <a:pt x="385" y="375"/>
                </a:cubicBezTo>
                <a:cubicBezTo>
                  <a:pt x="387" y="375"/>
                  <a:pt x="390" y="374"/>
                  <a:pt x="392" y="371"/>
                </a:cubicBezTo>
                <a:cubicBezTo>
                  <a:pt x="392" y="371"/>
                  <a:pt x="392" y="371"/>
                  <a:pt x="392" y="371"/>
                </a:cubicBezTo>
                <a:cubicBezTo>
                  <a:pt x="396" y="367"/>
                  <a:pt x="395" y="361"/>
                  <a:pt x="391" y="358"/>
                </a:cubicBezTo>
                <a:cubicBezTo>
                  <a:pt x="390" y="356"/>
                  <a:pt x="387" y="355"/>
                  <a:pt x="385" y="355"/>
                </a:cubicBezTo>
                <a:moveTo>
                  <a:pt x="47" y="335"/>
                </a:moveTo>
                <a:cubicBezTo>
                  <a:pt x="45" y="335"/>
                  <a:pt x="43" y="336"/>
                  <a:pt x="41" y="337"/>
                </a:cubicBezTo>
                <a:cubicBezTo>
                  <a:pt x="37" y="340"/>
                  <a:pt x="36" y="346"/>
                  <a:pt x="39" y="350"/>
                </a:cubicBezTo>
                <a:cubicBezTo>
                  <a:pt x="39" y="350"/>
                  <a:pt x="39" y="350"/>
                  <a:pt x="39" y="350"/>
                </a:cubicBezTo>
                <a:cubicBezTo>
                  <a:pt x="41" y="353"/>
                  <a:pt x="44" y="354"/>
                  <a:pt x="47" y="354"/>
                </a:cubicBezTo>
                <a:cubicBezTo>
                  <a:pt x="49" y="354"/>
                  <a:pt x="50" y="353"/>
                  <a:pt x="52" y="352"/>
                </a:cubicBezTo>
                <a:cubicBezTo>
                  <a:pt x="56" y="349"/>
                  <a:pt x="57" y="344"/>
                  <a:pt x="54" y="339"/>
                </a:cubicBezTo>
                <a:cubicBezTo>
                  <a:pt x="54" y="339"/>
                  <a:pt x="54" y="339"/>
                  <a:pt x="54" y="339"/>
                </a:cubicBezTo>
                <a:cubicBezTo>
                  <a:pt x="52" y="336"/>
                  <a:pt x="50" y="335"/>
                  <a:pt x="47" y="335"/>
                </a:cubicBezTo>
                <a:moveTo>
                  <a:pt x="410" y="320"/>
                </a:moveTo>
                <a:cubicBezTo>
                  <a:pt x="407" y="320"/>
                  <a:pt x="404" y="322"/>
                  <a:pt x="402" y="325"/>
                </a:cubicBezTo>
                <a:cubicBezTo>
                  <a:pt x="402" y="326"/>
                  <a:pt x="402" y="326"/>
                  <a:pt x="402" y="326"/>
                </a:cubicBezTo>
                <a:cubicBezTo>
                  <a:pt x="399" y="330"/>
                  <a:pt x="401" y="336"/>
                  <a:pt x="405" y="338"/>
                </a:cubicBezTo>
                <a:cubicBezTo>
                  <a:pt x="407" y="339"/>
                  <a:pt x="408" y="339"/>
                  <a:pt x="410" y="339"/>
                </a:cubicBezTo>
                <a:cubicBezTo>
                  <a:pt x="413" y="339"/>
                  <a:pt x="416" y="338"/>
                  <a:pt x="418" y="335"/>
                </a:cubicBezTo>
                <a:cubicBezTo>
                  <a:pt x="418" y="334"/>
                  <a:pt x="418" y="334"/>
                  <a:pt x="418" y="334"/>
                </a:cubicBezTo>
                <a:cubicBezTo>
                  <a:pt x="421" y="329"/>
                  <a:pt x="419" y="324"/>
                  <a:pt x="415" y="321"/>
                </a:cubicBezTo>
                <a:cubicBezTo>
                  <a:pt x="413" y="320"/>
                  <a:pt x="412" y="320"/>
                  <a:pt x="410" y="320"/>
                </a:cubicBezTo>
                <a:moveTo>
                  <a:pt x="26" y="297"/>
                </a:moveTo>
                <a:cubicBezTo>
                  <a:pt x="25" y="297"/>
                  <a:pt x="24" y="297"/>
                  <a:pt x="22" y="298"/>
                </a:cubicBezTo>
                <a:cubicBezTo>
                  <a:pt x="18" y="300"/>
                  <a:pt x="16" y="305"/>
                  <a:pt x="18" y="310"/>
                </a:cubicBezTo>
                <a:cubicBezTo>
                  <a:pt x="18" y="310"/>
                  <a:pt x="18" y="310"/>
                  <a:pt x="18" y="310"/>
                </a:cubicBezTo>
                <a:cubicBezTo>
                  <a:pt x="19" y="314"/>
                  <a:pt x="23" y="316"/>
                  <a:pt x="26" y="316"/>
                </a:cubicBezTo>
                <a:cubicBezTo>
                  <a:pt x="27" y="316"/>
                  <a:pt x="29" y="316"/>
                  <a:pt x="30" y="315"/>
                </a:cubicBezTo>
                <a:cubicBezTo>
                  <a:pt x="34" y="313"/>
                  <a:pt x="37" y="308"/>
                  <a:pt x="35" y="303"/>
                </a:cubicBezTo>
                <a:cubicBezTo>
                  <a:pt x="34" y="302"/>
                  <a:pt x="34" y="302"/>
                  <a:pt x="34" y="302"/>
                </a:cubicBezTo>
                <a:cubicBezTo>
                  <a:pt x="33" y="299"/>
                  <a:pt x="30" y="297"/>
                  <a:pt x="26" y="297"/>
                </a:cubicBezTo>
                <a:moveTo>
                  <a:pt x="428" y="280"/>
                </a:moveTo>
                <a:cubicBezTo>
                  <a:pt x="424" y="280"/>
                  <a:pt x="420" y="282"/>
                  <a:pt x="419" y="286"/>
                </a:cubicBezTo>
                <a:cubicBezTo>
                  <a:pt x="419" y="288"/>
                  <a:pt x="419" y="288"/>
                  <a:pt x="419" y="288"/>
                </a:cubicBezTo>
                <a:cubicBezTo>
                  <a:pt x="417" y="293"/>
                  <a:pt x="420" y="298"/>
                  <a:pt x="425" y="299"/>
                </a:cubicBezTo>
                <a:cubicBezTo>
                  <a:pt x="426" y="300"/>
                  <a:pt x="426" y="300"/>
                  <a:pt x="427" y="300"/>
                </a:cubicBezTo>
                <a:cubicBezTo>
                  <a:pt x="431" y="300"/>
                  <a:pt x="435" y="297"/>
                  <a:pt x="436" y="293"/>
                </a:cubicBezTo>
                <a:cubicBezTo>
                  <a:pt x="437" y="292"/>
                  <a:pt x="437" y="292"/>
                  <a:pt x="437" y="292"/>
                </a:cubicBezTo>
                <a:cubicBezTo>
                  <a:pt x="438" y="287"/>
                  <a:pt x="436" y="282"/>
                  <a:pt x="431" y="280"/>
                </a:cubicBezTo>
                <a:cubicBezTo>
                  <a:pt x="430" y="280"/>
                  <a:pt x="429" y="280"/>
                  <a:pt x="428" y="280"/>
                </a:cubicBezTo>
                <a:moveTo>
                  <a:pt x="13" y="255"/>
                </a:moveTo>
                <a:cubicBezTo>
                  <a:pt x="13" y="255"/>
                  <a:pt x="12" y="255"/>
                  <a:pt x="12" y="255"/>
                </a:cubicBezTo>
                <a:cubicBezTo>
                  <a:pt x="7" y="256"/>
                  <a:pt x="3" y="261"/>
                  <a:pt x="4" y="266"/>
                </a:cubicBezTo>
                <a:cubicBezTo>
                  <a:pt x="4" y="267"/>
                  <a:pt x="4" y="267"/>
                  <a:pt x="4" y="267"/>
                </a:cubicBezTo>
                <a:cubicBezTo>
                  <a:pt x="5" y="272"/>
                  <a:pt x="9" y="275"/>
                  <a:pt x="14" y="275"/>
                </a:cubicBezTo>
                <a:cubicBezTo>
                  <a:pt x="14" y="275"/>
                  <a:pt x="15" y="274"/>
                  <a:pt x="15" y="274"/>
                </a:cubicBezTo>
                <a:cubicBezTo>
                  <a:pt x="20" y="273"/>
                  <a:pt x="24" y="268"/>
                  <a:pt x="23" y="263"/>
                </a:cubicBezTo>
                <a:cubicBezTo>
                  <a:pt x="22" y="263"/>
                  <a:pt x="22" y="263"/>
                  <a:pt x="22" y="263"/>
                </a:cubicBezTo>
                <a:cubicBezTo>
                  <a:pt x="22" y="258"/>
                  <a:pt x="18" y="255"/>
                  <a:pt x="13" y="255"/>
                </a:cubicBezTo>
                <a:moveTo>
                  <a:pt x="437" y="237"/>
                </a:moveTo>
                <a:cubicBezTo>
                  <a:pt x="432" y="237"/>
                  <a:pt x="428" y="241"/>
                  <a:pt x="428" y="246"/>
                </a:cubicBezTo>
                <a:cubicBezTo>
                  <a:pt x="428" y="247"/>
                  <a:pt x="428" y="247"/>
                  <a:pt x="428" y="247"/>
                </a:cubicBezTo>
                <a:cubicBezTo>
                  <a:pt x="427" y="252"/>
                  <a:pt x="431" y="256"/>
                  <a:pt x="436" y="256"/>
                </a:cubicBezTo>
                <a:cubicBezTo>
                  <a:pt x="437" y="256"/>
                  <a:pt x="437" y="256"/>
                  <a:pt x="437" y="256"/>
                </a:cubicBezTo>
                <a:cubicBezTo>
                  <a:pt x="441" y="256"/>
                  <a:pt x="445" y="253"/>
                  <a:pt x="446" y="248"/>
                </a:cubicBezTo>
                <a:cubicBezTo>
                  <a:pt x="446" y="247"/>
                  <a:pt x="446" y="247"/>
                  <a:pt x="446" y="247"/>
                </a:cubicBezTo>
                <a:cubicBezTo>
                  <a:pt x="447" y="242"/>
                  <a:pt x="443" y="238"/>
                  <a:pt x="438" y="237"/>
                </a:cubicBezTo>
                <a:cubicBezTo>
                  <a:pt x="437" y="237"/>
                  <a:pt x="437" y="237"/>
                  <a:pt x="437" y="237"/>
                </a:cubicBezTo>
                <a:moveTo>
                  <a:pt x="10" y="212"/>
                </a:moveTo>
                <a:cubicBezTo>
                  <a:pt x="5" y="212"/>
                  <a:pt x="0" y="216"/>
                  <a:pt x="0" y="221"/>
                </a:cubicBezTo>
                <a:cubicBezTo>
                  <a:pt x="0" y="222"/>
                  <a:pt x="0" y="222"/>
                  <a:pt x="0" y="222"/>
                </a:cubicBezTo>
                <a:cubicBezTo>
                  <a:pt x="0" y="227"/>
                  <a:pt x="4" y="231"/>
                  <a:pt x="9" y="231"/>
                </a:cubicBezTo>
                <a:cubicBezTo>
                  <a:pt x="15" y="231"/>
                  <a:pt x="19" y="227"/>
                  <a:pt x="19" y="222"/>
                </a:cubicBezTo>
                <a:cubicBezTo>
                  <a:pt x="19" y="221"/>
                  <a:pt x="19" y="221"/>
                  <a:pt x="19" y="221"/>
                </a:cubicBezTo>
                <a:cubicBezTo>
                  <a:pt x="19" y="216"/>
                  <a:pt x="15" y="212"/>
                  <a:pt x="10" y="212"/>
                </a:cubicBezTo>
                <a:moveTo>
                  <a:pt x="437" y="194"/>
                </a:moveTo>
                <a:cubicBezTo>
                  <a:pt x="437" y="194"/>
                  <a:pt x="437" y="194"/>
                  <a:pt x="436" y="194"/>
                </a:cubicBezTo>
                <a:cubicBezTo>
                  <a:pt x="431" y="195"/>
                  <a:pt x="427" y="199"/>
                  <a:pt x="428" y="204"/>
                </a:cubicBezTo>
                <a:cubicBezTo>
                  <a:pt x="428" y="205"/>
                  <a:pt x="428" y="205"/>
                  <a:pt x="428" y="205"/>
                </a:cubicBezTo>
                <a:cubicBezTo>
                  <a:pt x="429" y="210"/>
                  <a:pt x="433" y="213"/>
                  <a:pt x="437" y="213"/>
                </a:cubicBezTo>
                <a:cubicBezTo>
                  <a:pt x="438" y="213"/>
                  <a:pt x="438" y="213"/>
                  <a:pt x="438" y="213"/>
                </a:cubicBezTo>
                <a:cubicBezTo>
                  <a:pt x="443" y="213"/>
                  <a:pt x="447" y="208"/>
                  <a:pt x="446" y="203"/>
                </a:cubicBezTo>
                <a:cubicBezTo>
                  <a:pt x="446" y="202"/>
                  <a:pt x="446" y="202"/>
                  <a:pt x="446" y="202"/>
                </a:cubicBezTo>
                <a:cubicBezTo>
                  <a:pt x="446" y="198"/>
                  <a:pt x="442" y="194"/>
                  <a:pt x="437" y="194"/>
                </a:cubicBezTo>
                <a:moveTo>
                  <a:pt x="14" y="169"/>
                </a:moveTo>
                <a:cubicBezTo>
                  <a:pt x="10" y="169"/>
                  <a:pt x="6" y="172"/>
                  <a:pt x="5" y="176"/>
                </a:cubicBezTo>
                <a:cubicBezTo>
                  <a:pt x="5" y="177"/>
                  <a:pt x="5" y="177"/>
                  <a:pt x="5" y="177"/>
                </a:cubicBezTo>
                <a:cubicBezTo>
                  <a:pt x="4" y="182"/>
                  <a:pt x="7" y="187"/>
                  <a:pt x="12" y="188"/>
                </a:cubicBezTo>
                <a:cubicBezTo>
                  <a:pt x="13" y="188"/>
                  <a:pt x="13" y="188"/>
                  <a:pt x="14" y="188"/>
                </a:cubicBezTo>
                <a:cubicBezTo>
                  <a:pt x="18" y="188"/>
                  <a:pt x="22" y="185"/>
                  <a:pt x="23" y="181"/>
                </a:cubicBezTo>
                <a:cubicBezTo>
                  <a:pt x="23" y="180"/>
                  <a:pt x="23" y="180"/>
                  <a:pt x="23" y="180"/>
                </a:cubicBezTo>
                <a:cubicBezTo>
                  <a:pt x="24" y="175"/>
                  <a:pt x="21" y="170"/>
                  <a:pt x="16" y="169"/>
                </a:cubicBezTo>
                <a:cubicBezTo>
                  <a:pt x="16" y="169"/>
                  <a:pt x="15" y="169"/>
                  <a:pt x="14" y="169"/>
                </a:cubicBezTo>
                <a:moveTo>
                  <a:pt x="429" y="151"/>
                </a:moveTo>
                <a:cubicBezTo>
                  <a:pt x="428" y="151"/>
                  <a:pt x="427" y="152"/>
                  <a:pt x="426" y="152"/>
                </a:cubicBezTo>
                <a:cubicBezTo>
                  <a:pt x="421" y="153"/>
                  <a:pt x="418" y="159"/>
                  <a:pt x="420" y="163"/>
                </a:cubicBezTo>
                <a:cubicBezTo>
                  <a:pt x="420" y="164"/>
                  <a:pt x="420" y="164"/>
                  <a:pt x="420" y="164"/>
                </a:cubicBezTo>
                <a:cubicBezTo>
                  <a:pt x="421" y="168"/>
                  <a:pt x="425" y="171"/>
                  <a:pt x="429" y="171"/>
                </a:cubicBezTo>
                <a:cubicBezTo>
                  <a:pt x="430" y="171"/>
                  <a:pt x="431" y="171"/>
                  <a:pt x="432" y="170"/>
                </a:cubicBezTo>
                <a:cubicBezTo>
                  <a:pt x="436" y="169"/>
                  <a:pt x="439" y="164"/>
                  <a:pt x="438" y="159"/>
                </a:cubicBezTo>
                <a:cubicBezTo>
                  <a:pt x="437" y="158"/>
                  <a:pt x="437" y="158"/>
                  <a:pt x="437" y="158"/>
                </a:cubicBezTo>
                <a:cubicBezTo>
                  <a:pt x="436" y="154"/>
                  <a:pt x="433" y="151"/>
                  <a:pt x="429" y="151"/>
                </a:cubicBezTo>
                <a:moveTo>
                  <a:pt x="28" y="128"/>
                </a:moveTo>
                <a:cubicBezTo>
                  <a:pt x="24" y="128"/>
                  <a:pt x="21" y="130"/>
                  <a:pt x="19" y="133"/>
                </a:cubicBezTo>
                <a:cubicBezTo>
                  <a:pt x="19" y="134"/>
                  <a:pt x="19" y="134"/>
                  <a:pt x="19" y="134"/>
                </a:cubicBezTo>
                <a:cubicBezTo>
                  <a:pt x="17" y="139"/>
                  <a:pt x="19" y="144"/>
                  <a:pt x="24" y="146"/>
                </a:cubicBezTo>
                <a:cubicBezTo>
                  <a:pt x="25" y="147"/>
                  <a:pt x="26" y="147"/>
                  <a:pt x="27" y="147"/>
                </a:cubicBezTo>
                <a:cubicBezTo>
                  <a:pt x="31" y="147"/>
                  <a:pt x="34" y="145"/>
                  <a:pt x="36" y="141"/>
                </a:cubicBezTo>
                <a:cubicBezTo>
                  <a:pt x="36" y="141"/>
                  <a:pt x="36" y="141"/>
                  <a:pt x="36" y="141"/>
                </a:cubicBezTo>
                <a:cubicBezTo>
                  <a:pt x="38" y="136"/>
                  <a:pt x="36" y="131"/>
                  <a:pt x="32" y="129"/>
                </a:cubicBezTo>
                <a:cubicBezTo>
                  <a:pt x="30" y="128"/>
                  <a:pt x="29" y="128"/>
                  <a:pt x="28" y="128"/>
                </a:cubicBezTo>
                <a:moveTo>
                  <a:pt x="412" y="112"/>
                </a:moveTo>
                <a:cubicBezTo>
                  <a:pt x="410" y="112"/>
                  <a:pt x="409" y="112"/>
                  <a:pt x="407" y="113"/>
                </a:cubicBezTo>
                <a:cubicBezTo>
                  <a:pt x="403" y="115"/>
                  <a:pt x="401" y="121"/>
                  <a:pt x="404" y="125"/>
                </a:cubicBezTo>
                <a:cubicBezTo>
                  <a:pt x="404" y="126"/>
                  <a:pt x="404" y="126"/>
                  <a:pt x="404" y="126"/>
                </a:cubicBezTo>
                <a:cubicBezTo>
                  <a:pt x="406" y="129"/>
                  <a:pt x="409" y="131"/>
                  <a:pt x="412" y="131"/>
                </a:cubicBezTo>
                <a:cubicBezTo>
                  <a:pt x="414" y="131"/>
                  <a:pt x="415" y="130"/>
                  <a:pt x="417" y="130"/>
                </a:cubicBezTo>
                <a:cubicBezTo>
                  <a:pt x="421" y="127"/>
                  <a:pt x="423" y="121"/>
                  <a:pt x="420" y="117"/>
                </a:cubicBezTo>
                <a:cubicBezTo>
                  <a:pt x="420" y="116"/>
                  <a:pt x="420" y="116"/>
                  <a:pt x="420" y="116"/>
                </a:cubicBezTo>
                <a:cubicBezTo>
                  <a:pt x="418" y="113"/>
                  <a:pt x="415" y="112"/>
                  <a:pt x="412" y="112"/>
                </a:cubicBezTo>
                <a:moveTo>
                  <a:pt x="49" y="90"/>
                </a:moveTo>
                <a:cubicBezTo>
                  <a:pt x="46" y="90"/>
                  <a:pt x="44" y="91"/>
                  <a:pt x="42" y="94"/>
                </a:cubicBezTo>
                <a:cubicBezTo>
                  <a:pt x="41" y="95"/>
                  <a:pt x="41" y="95"/>
                  <a:pt x="41" y="95"/>
                </a:cubicBezTo>
                <a:cubicBezTo>
                  <a:pt x="38" y="99"/>
                  <a:pt x="39" y="105"/>
                  <a:pt x="43" y="108"/>
                </a:cubicBezTo>
                <a:cubicBezTo>
                  <a:pt x="45" y="109"/>
                  <a:pt x="47" y="109"/>
                  <a:pt x="49" y="109"/>
                </a:cubicBezTo>
                <a:cubicBezTo>
                  <a:pt x="52" y="109"/>
                  <a:pt x="54" y="108"/>
                  <a:pt x="56" y="105"/>
                </a:cubicBezTo>
                <a:cubicBezTo>
                  <a:pt x="57" y="105"/>
                  <a:pt x="57" y="105"/>
                  <a:pt x="57" y="105"/>
                </a:cubicBezTo>
                <a:cubicBezTo>
                  <a:pt x="60" y="101"/>
                  <a:pt x="59" y="95"/>
                  <a:pt x="55" y="92"/>
                </a:cubicBezTo>
                <a:cubicBezTo>
                  <a:pt x="53" y="91"/>
                  <a:pt x="51" y="90"/>
                  <a:pt x="49" y="90"/>
                </a:cubicBezTo>
                <a:moveTo>
                  <a:pt x="387" y="76"/>
                </a:moveTo>
                <a:cubicBezTo>
                  <a:pt x="385" y="76"/>
                  <a:pt x="383" y="77"/>
                  <a:pt x="381" y="78"/>
                </a:cubicBezTo>
                <a:cubicBezTo>
                  <a:pt x="377" y="81"/>
                  <a:pt x="377" y="87"/>
                  <a:pt x="380" y="91"/>
                </a:cubicBezTo>
                <a:cubicBezTo>
                  <a:pt x="381" y="92"/>
                  <a:pt x="381" y="92"/>
                  <a:pt x="381" y="92"/>
                </a:cubicBezTo>
                <a:cubicBezTo>
                  <a:pt x="382" y="94"/>
                  <a:pt x="385" y="95"/>
                  <a:pt x="388" y="95"/>
                </a:cubicBezTo>
                <a:cubicBezTo>
                  <a:pt x="390" y="95"/>
                  <a:pt x="392" y="94"/>
                  <a:pt x="394" y="93"/>
                </a:cubicBezTo>
                <a:cubicBezTo>
                  <a:pt x="398" y="90"/>
                  <a:pt x="398" y="84"/>
                  <a:pt x="395" y="80"/>
                </a:cubicBezTo>
                <a:cubicBezTo>
                  <a:pt x="394" y="79"/>
                  <a:pt x="394" y="79"/>
                  <a:pt x="394" y="79"/>
                </a:cubicBezTo>
                <a:cubicBezTo>
                  <a:pt x="392" y="77"/>
                  <a:pt x="390" y="76"/>
                  <a:pt x="387" y="76"/>
                </a:cubicBezTo>
                <a:moveTo>
                  <a:pt x="78" y="57"/>
                </a:moveTo>
                <a:cubicBezTo>
                  <a:pt x="76" y="57"/>
                  <a:pt x="73" y="58"/>
                  <a:pt x="71" y="60"/>
                </a:cubicBezTo>
                <a:cubicBezTo>
                  <a:pt x="71" y="61"/>
                  <a:pt x="71" y="61"/>
                  <a:pt x="71" y="61"/>
                </a:cubicBezTo>
                <a:cubicBezTo>
                  <a:pt x="67" y="64"/>
                  <a:pt x="67" y="70"/>
                  <a:pt x="70" y="74"/>
                </a:cubicBezTo>
                <a:cubicBezTo>
                  <a:pt x="72" y="76"/>
                  <a:pt x="75" y="77"/>
                  <a:pt x="77" y="77"/>
                </a:cubicBezTo>
                <a:cubicBezTo>
                  <a:pt x="79" y="77"/>
                  <a:pt x="82" y="76"/>
                  <a:pt x="83" y="74"/>
                </a:cubicBezTo>
                <a:cubicBezTo>
                  <a:pt x="84" y="73"/>
                  <a:pt x="84" y="73"/>
                  <a:pt x="84" y="73"/>
                </a:cubicBezTo>
                <a:cubicBezTo>
                  <a:pt x="88" y="70"/>
                  <a:pt x="88" y="64"/>
                  <a:pt x="85" y="60"/>
                </a:cubicBezTo>
                <a:cubicBezTo>
                  <a:pt x="83" y="58"/>
                  <a:pt x="80" y="57"/>
                  <a:pt x="78" y="57"/>
                </a:cubicBezTo>
                <a:moveTo>
                  <a:pt x="356" y="46"/>
                </a:moveTo>
                <a:cubicBezTo>
                  <a:pt x="353" y="46"/>
                  <a:pt x="351" y="47"/>
                  <a:pt x="349" y="49"/>
                </a:cubicBezTo>
                <a:cubicBezTo>
                  <a:pt x="346" y="53"/>
                  <a:pt x="346" y="59"/>
                  <a:pt x="350" y="62"/>
                </a:cubicBezTo>
                <a:cubicBezTo>
                  <a:pt x="351" y="63"/>
                  <a:pt x="351" y="63"/>
                  <a:pt x="351" y="63"/>
                </a:cubicBezTo>
                <a:cubicBezTo>
                  <a:pt x="353" y="64"/>
                  <a:pt x="355" y="65"/>
                  <a:pt x="357" y="65"/>
                </a:cubicBezTo>
                <a:cubicBezTo>
                  <a:pt x="359" y="65"/>
                  <a:pt x="362" y="64"/>
                  <a:pt x="364" y="61"/>
                </a:cubicBezTo>
                <a:cubicBezTo>
                  <a:pt x="367" y="57"/>
                  <a:pt x="366" y="51"/>
                  <a:pt x="362" y="48"/>
                </a:cubicBezTo>
                <a:cubicBezTo>
                  <a:pt x="362" y="48"/>
                  <a:pt x="362" y="48"/>
                  <a:pt x="362" y="48"/>
                </a:cubicBezTo>
                <a:cubicBezTo>
                  <a:pt x="360" y="46"/>
                  <a:pt x="358" y="46"/>
                  <a:pt x="356" y="46"/>
                </a:cubicBezTo>
                <a:moveTo>
                  <a:pt x="112" y="31"/>
                </a:moveTo>
                <a:cubicBezTo>
                  <a:pt x="111" y="31"/>
                  <a:pt x="109" y="32"/>
                  <a:pt x="108" y="33"/>
                </a:cubicBezTo>
                <a:cubicBezTo>
                  <a:pt x="107" y="33"/>
                  <a:pt x="107" y="33"/>
                  <a:pt x="107" y="33"/>
                </a:cubicBezTo>
                <a:cubicBezTo>
                  <a:pt x="102" y="36"/>
                  <a:pt x="101" y="42"/>
                  <a:pt x="104" y="46"/>
                </a:cubicBezTo>
                <a:cubicBezTo>
                  <a:pt x="106" y="49"/>
                  <a:pt x="109" y="50"/>
                  <a:pt x="112" y="50"/>
                </a:cubicBezTo>
                <a:cubicBezTo>
                  <a:pt x="113" y="50"/>
                  <a:pt x="115" y="50"/>
                  <a:pt x="116" y="49"/>
                </a:cubicBezTo>
                <a:cubicBezTo>
                  <a:pt x="117" y="48"/>
                  <a:pt x="117" y="48"/>
                  <a:pt x="117" y="48"/>
                </a:cubicBezTo>
                <a:cubicBezTo>
                  <a:pt x="122" y="46"/>
                  <a:pt x="123" y="40"/>
                  <a:pt x="120" y="36"/>
                </a:cubicBezTo>
                <a:cubicBezTo>
                  <a:pt x="119" y="33"/>
                  <a:pt x="116" y="31"/>
                  <a:pt x="112" y="31"/>
                </a:cubicBezTo>
                <a:moveTo>
                  <a:pt x="319" y="23"/>
                </a:moveTo>
                <a:cubicBezTo>
                  <a:pt x="316" y="23"/>
                  <a:pt x="313" y="24"/>
                  <a:pt x="311" y="28"/>
                </a:cubicBezTo>
                <a:cubicBezTo>
                  <a:pt x="309" y="32"/>
                  <a:pt x="311" y="38"/>
                  <a:pt x="315" y="40"/>
                </a:cubicBezTo>
                <a:cubicBezTo>
                  <a:pt x="316" y="41"/>
                  <a:pt x="316" y="41"/>
                  <a:pt x="316" y="41"/>
                </a:cubicBezTo>
                <a:cubicBezTo>
                  <a:pt x="317" y="41"/>
                  <a:pt x="319" y="41"/>
                  <a:pt x="320" y="41"/>
                </a:cubicBezTo>
                <a:cubicBezTo>
                  <a:pt x="324" y="41"/>
                  <a:pt x="327" y="40"/>
                  <a:pt x="328" y="36"/>
                </a:cubicBezTo>
                <a:cubicBezTo>
                  <a:pt x="331" y="32"/>
                  <a:pt x="329" y="26"/>
                  <a:pt x="324" y="24"/>
                </a:cubicBezTo>
                <a:cubicBezTo>
                  <a:pt x="323" y="24"/>
                  <a:pt x="323" y="24"/>
                  <a:pt x="323" y="24"/>
                </a:cubicBezTo>
                <a:cubicBezTo>
                  <a:pt x="322" y="23"/>
                  <a:pt x="321" y="23"/>
                  <a:pt x="319" y="23"/>
                </a:cubicBezTo>
                <a:moveTo>
                  <a:pt x="152" y="13"/>
                </a:moveTo>
                <a:cubicBezTo>
                  <a:pt x="151" y="13"/>
                  <a:pt x="149" y="13"/>
                  <a:pt x="148" y="13"/>
                </a:cubicBezTo>
                <a:cubicBezTo>
                  <a:pt x="147" y="14"/>
                  <a:pt x="147" y="14"/>
                  <a:pt x="147" y="14"/>
                </a:cubicBezTo>
                <a:cubicBezTo>
                  <a:pt x="143" y="15"/>
                  <a:pt x="140" y="21"/>
                  <a:pt x="142" y="25"/>
                </a:cubicBezTo>
                <a:cubicBezTo>
                  <a:pt x="143" y="29"/>
                  <a:pt x="147" y="31"/>
                  <a:pt x="151" y="31"/>
                </a:cubicBezTo>
                <a:cubicBezTo>
                  <a:pt x="152" y="31"/>
                  <a:pt x="153" y="31"/>
                  <a:pt x="154" y="31"/>
                </a:cubicBezTo>
                <a:cubicBezTo>
                  <a:pt x="155" y="31"/>
                  <a:pt x="155" y="31"/>
                  <a:pt x="155" y="31"/>
                </a:cubicBezTo>
                <a:cubicBezTo>
                  <a:pt x="159" y="29"/>
                  <a:pt x="162" y="24"/>
                  <a:pt x="160" y="19"/>
                </a:cubicBezTo>
                <a:cubicBezTo>
                  <a:pt x="159" y="15"/>
                  <a:pt x="155" y="13"/>
                  <a:pt x="152" y="13"/>
                </a:cubicBezTo>
                <a:moveTo>
                  <a:pt x="279" y="7"/>
                </a:moveTo>
                <a:cubicBezTo>
                  <a:pt x="275" y="7"/>
                  <a:pt x="271" y="10"/>
                  <a:pt x="270" y="14"/>
                </a:cubicBezTo>
                <a:cubicBezTo>
                  <a:pt x="269" y="19"/>
                  <a:pt x="271" y="24"/>
                  <a:pt x="276" y="25"/>
                </a:cubicBezTo>
                <a:cubicBezTo>
                  <a:pt x="277" y="26"/>
                  <a:pt x="277" y="26"/>
                  <a:pt x="277" y="26"/>
                </a:cubicBezTo>
                <a:cubicBezTo>
                  <a:pt x="278" y="26"/>
                  <a:pt x="279" y="26"/>
                  <a:pt x="280" y="26"/>
                </a:cubicBezTo>
                <a:cubicBezTo>
                  <a:pt x="284" y="26"/>
                  <a:pt x="287" y="23"/>
                  <a:pt x="289" y="19"/>
                </a:cubicBezTo>
                <a:cubicBezTo>
                  <a:pt x="290" y="14"/>
                  <a:pt x="287" y="9"/>
                  <a:pt x="282" y="8"/>
                </a:cubicBezTo>
                <a:cubicBezTo>
                  <a:pt x="281" y="8"/>
                  <a:pt x="281" y="8"/>
                  <a:pt x="281" y="8"/>
                </a:cubicBezTo>
                <a:cubicBezTo>
                  <a:pt x="280" y="7"/>
                  <a:pt x="280" y="7"/>
                  <a:pt x="279" y="7"/>
                </a:cubicBezTo>
                <a:moveTo>
                  <a:pt x="194" y="2"/>
                </a:moveTo>
                <a:cubicBezTo>
                  <a:pt x="193" y="2"/>
                  <a:pt x="193" y="2"/>
                  <a:pt x="192" y="2"/>
                </a:cubicBezTo>
                <a:cubicBezTo>
                  <a:pt x="191" y="2"/>
                  <a:pt x="191" y="2"/>
                  <a:pt x="191" y="2"/>
                </a:cubicBezTo>
                <a:cubicBezTo>
                  <a:pt x="186" y="3"/>
                  <a:pt x="183" y="8"/>
                  <a:pt x="184" y="13"/>
                </a:cubicBezTo>
                <a:cubicBezTo>
                  <a:pt x="184" y="18"/>
                  <a:pt x="188" y="21"/>
                  <a:pt x="193" y="21"/>
                </a:cubicBezTo>
                <a:cubicBezTo>
                  <a:pt x="193" y="21"/>
                  <a:pt x="194" y="21"/>
                  <a:pt x="194" y="21"/>
                </a:cubicBezTo>
                <a:cubicBezTo>
                  <a:pt x="195" y="21"/>
                  <a:pt x="195" y="21"/>
                  <a:pt x="195" y="21"/>
                </a:cubicBezTo>
                <a:cubicBezTo>
                  <a:pt x="200" y="20"/>
                  <a:pt x="203" y="15"/>
                  <a:pt x="203" y="10"/>
                </a:cubicBezTo>
                <a:cubicBezTo>
                  <a:pt x="202" y="6"/>
                  <a:pt x="198" y="2"/>
                  <a:pt x="194" y="2"/>
                </a:cubicBezTo>
                <a:moveTo>
                  <a:pt x="236" y="0"/>
                </a:moveTo>
                <a:cubicBezTo>
                  <a:pt x="231" y="0"/>
                  <a:pt x="227" y="4"/>
                  <a:pt x="227" y="9"/>
                </a:cubicBezTo>
                <a:cubicBezTo>
                  <a:pt x="226" y="14"/>
                  <a:pt x="230" y="19"/>
                  <a:pt x="235" y="19"/>
                </a:cubicBezTo>
                <a:cubicBezTo>
                  <a:pt x="236" y="19"/>
                  <a:pt x="236" y="19"/>
                  <a:pt x="236" y="19"/>
                </a:cubicBezTo>
                <a:cubicBezTo>
                  <a:pt x="237" y="19"/>
                  <a:pt x="237" y="19"/>
                  <a:pt x="237" y="19"/>
                </a:cubicBezTo>
                <a:cubicBezTo>
                  <a:pt x="242" y="19"/>
                  <a:pt x="246" y="15"/>
                  <a:pt x="246" y="10"/>
                </a:cubicBezTo>
                <a:cubicBezTo>
                  <a:pt x="246" y="5"/>
                  <a:pt x="243" y="1"/>
                  <a:pt x="237" y="1"/>
                </a:cubicBezTo>
                <a:cubicBezTo>
                  <a:pt x="237" y="0"/>
                  <a:pt x="237" y="0"/>
                  <a:pt x="237" y="0"/>
                </a:cubicBezTo>
                <a:cubicBezTo>
                  <a:pt x="236" y="0"/>
                  <a:pt x="236" y="0"/>
                  <a:pt x="236"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1" name="Freeform 31">
            <a:extLst>
              <a:ext uri="{FF2B5EF4-FFF2-40B4-BE49-F238E27FC236}">
                <a16:creationId xmlns:a16="http://schemas.microsoft.com/office/drawing/2014/main" id="{9CBCB6B1-CF1B-5F89-1298-126444F65FC4}"/>
              </a:ext>
            </a:extLst>
          </p:cNvPr>
          <p:cNvSpPr>
            <a:spLocks noEditPoints="1"/>
          </p:cNvSpPr>
          <p:nvPr/>
        </p:nvSpPr>
        <p:spPr bwMode="auto">
          <a:xfrm>
            <a:off x="7338560" y="3789266"/>
            <a:ext cx="867749" cy="869137"/>
          </a:xfrm>
          <a:custGeom>
            <a:avLst/>
            <a:gdLst>
              <a:gd name="T0" fmla="*/ 226 w 447"/>
              <a:gd name="T1" fmla="*/ 428 h 447"/>
              <a:gd name="T2" fmla="*/ 183 w 447"/>
              <a:gd name="T3" fmla="*/ 443 h 447"/>
              <a:gd name="T4" fmla="*/ 184 w 447"/>
              <a:gd name="T5" fmla="*/ 424 h 447"/>
              <a:gd name="T6" fmla="*/ 268 w 447"/>
              <a:gd name="T7" fmla="*/ 442 h 447"/>
              <a:gd name="T8" fmla="*/ 278 w 447"/>
              <a:gd name="T9" fmla="*/ 431 h 447"/>
              <a:gd name="T10" fmla="*/ 141 w 447"/>
              <a:gd name="T11" fmla="*/ 430 h 447"/>
              <a:gd name="T12" fmla="*/ 144 w 447"/>
              <a:gd name="T13" fmla="*/ 412 h 447"/>
              <a:gd name="T14" fmla="*/ 310 w 447"/>
              <a:gd name="T15" fmla="*/ 429 h 447"/>
              <a:gd name="T16" fmla="*/ 319 w 447"/>
              <a:gd name="T17" fmla="*/ 415 h 447"/>
              <a:gd name="T18" fmla="*/ 103 w 447"/>
              <a:gd name="T19" fmla="*/ 410 h 447"/>
              <a:gd name="T20" fmla="*/ 108 w 447"/>
              <a:gd name="T21" fmla="*/ 393 h 447"/>
              <a:gd name="T22" fmla="*/ 347 w 447"/>
              <a:gd name="T23" fmla="*/ 407 h 447"/>
              <a:gd name="T24" fmla="*/ 356 w 447"/>
              <a:gd name="T25" fmla="*/ 392 h 447"/>
              <a:gd name="T26" fmla="*/ 70 w 447"/>
              <a:gd name="T27" fmla="*/ 382 h 447"/>
              <a:gd name="T28" fmla="*/ 76 w 447"/>
              <a:gd name="T29" fmla="*/ 366 h 447"/>
              <a:gd name="T30" fmla="*/ 380 w 447"/>
              <a:gd name="T31" fmla="*/ 379 h 447"/>
              <a:gd name="T32" fmla="*/ 387 w 447"/>
              <a:gd name="T33" fmla="*/ 362 h 447"/>
              <a:gd name="T34" fmla="*/ 43 w 447"/>
              <a:gd name="T35" fmla="*/ 348 h 447"/>
              <a:gd name="T36" fmla="*/ 50 w 447"/>
              <a:gd name="T37" fmla="*/ 333 h 447"/>
              <a:gd name="T38" fmla="*/ 406 w 447"/>
              <a:gd name="T39" fmla="*/ 344 h 447"/>
              <a:gd name="T40" fmla="*/ 411 w 447"/>
              <a:gd name="T41" fmla="*/ 326 h 447"/>
              <a:gd name="T42" fmla="*/ 23 w 447"/>
              <a:gd name="T43" fmla="*/ 310 h 447"/>
              <a:gd name="T44" fmla="*/ 32 w 447"/>
              <a:gd name="T45" fmla="*/ 296 h 447"/>
              <a:gd name="T46" fmla="*/ 425 w 447"/>
              <a:gd name="T47" fmla="*/ 305 h 447"/>
              <a:gd name="T48" fmla="*/ 428 w 447"/>
              <a:gd name="T49" fmla="*/ 287 h 447"/>
              <a:gd name="T50" fmla="*/ 12 w 447"/>
              <a:gd name="T51" fmla="*/ 268 h 447"/>
              <a:gd name="T52" fmla="*/ 21 w 447"/>
              <a:gd name="T53" fmla="*/ 256 h 447"/>
              <a:gd name="T54" fmla="*/ 436 w 447"/>
              <a:gd name="T55" fmla="*/ 263 h 447"/>
              <a:gd name="T56" fmla="*/ 437 w 447"/>
              <a:gd name="T57" fmla="*/ 243 h 447"/>
              <a:gd name="T58" fmla="*/ 9 w 447"/>
              <a:gd name="T59" fmla="*/ 224 h 447"/>
              <a:gd name="T60" fmla="*/ 10 w 447"/>
              <a:gd name="T61" fmla="*/ 205 h 447"/>
              <a:gd name="T62" fmla="*/ 437 w 447"/>
              <a:gd name="T63" fmla="*/ 219 h 447"/>
              <a:gd name="T64" fmla="*/ 447 w 447"/>
              <a:gd name="T65" fmla="*/ 208 h 447"/>
              <a:gd name="T66" fmla="*/ 15 w 447"/>
              <a:gd name="T67" fmla="*/ 182 h 447"/>
              <a:gd name="T68" fmla="*/ 18 w 447"/>
              <a:gd name="T69" fmla="*/ 162 h 447"/>
              <a:gd name="T70" fmla="*/ 430 w 447"/>
              <a:gd name="T71" fmla="*/ 176 h 447"/>
              <a:gd name="T72" fmla="*/ 439 w 447"/>
              <a:gd name="T73" fmla="*/ 164 h 447"/>
              <a:gd name="T74" fmla="*/ 30 w 447"/>
              <a:gd name="T75" fmla="*/ 141 h 447"/>
              <a:gd name="T76" fmla="*/ 34 w 447"/>
              <a:gd name="T77" fmla="*/ 122 h 447"/>
              <a:gd name="T78" fmla="*/ 415 w 447"/>
              <a:gd name="T79" fmla="*/ 136 h 447"/>
              <a:gd name="T80" fmla="*/ 423 w 447"/>
              <a:gd name="T81" fmla="*/ 122 h 447"/>
              <a:gd name="T82" fmla="*/ 52 w 447"/>
              <a:gd name="T83" fmla="*/ 103 h 447"/>
              <a:gd name="T84" fmla="*/ 58 w 447"/>
              <a:gd name="T85" fmla="*/ 86 h 447"/>
              <a:gd name="T86" fmla="*/ 391 w 447"/>
              <a:gd name="T87" fmla="*/ 99 h 447"/>
              <a:gd name="T88" fmla="*/ 398 w 447"/>
              <a:gd name="T89" fmla="*/ 84 h 447"/>
              <a:gd name="T90" fmla="*/ 82 w 447"/>
              <a:gd name="T91" fmla="*/ 72 h 447"/>
              <a:gd name="T92" fmla="*/ 89 w 447"/>
              <a:gd name="T93" fmla="*/ 56 h 447"/>
              <a:gd name="T94" fmla="*/ 361 w 447"/>
              <a:gd name="T95" fmla="*/ 68 h 447"/>
              <a:gd name="T96" fmla="*/ 366 w 447"/>
              <a:gd name="T97" fmla="*/ 51 h 447"/>
              <a:gd name="T98" fmla="*/ 117 w 447"/>
              <a:gd name="T99" fmla="*/ 47 h 447"/>
              <a:gd name="T100" fmla="*/ 126 w 447"/>
              <a:gd name="T101" fmla="*/ 32 h 447"/>
              <a:gd name="T102" fmla="*/ 325 w 447"/>
              <a:gd name="T103" fmla="*/ 44 h 447"/>
              <a:gd name="T104" fmla="*/ 329 w 447"/>
              <a:gd name="T105" fmla="*/ 26 h 447"/>
              <a:gd name="T106" fmla="*/ 156 w 447"/>
              <a:gd name="T107" fmla="*/ 29 h 447"/>
              <a:gd name="T108" fmla="*/ 166 w 447"/>
              <a:gd name="T109" fmla="*/ 17 h 447"/>
              <a:gd name="T110" fmla="*/ 285 w 447"/>
              <a:gd name="T111" fmla="*/ 27 h 447"/>
              <a:gd name="T112" fmla="*/ 287 w 447"/>
              <a:gd name="T113" fmla="*/ 9 h 447"/>
              <a:gd name="T114" fmla="*/ 199 w 447"/>
              <a:gd name="T115" fmla="*/ 20 h 447"/>
              <a:gd name="T116" fmla="*/ 209 w 447"/>
              <a:gd name="T117" fmla="*/ 9 h 447"/>
              <a:gd name="T118" fmla="*/ 243 w 447"/>
              <a:gd name="T119" fmla="*/ 19 h 447"/>
              <a:gd name="T120" fmla="*/ 243 w 447"/>
              <a:gd name="T121"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7" h="447">
                <a:moveTo>
                  <a:pt x="226" y="447"/>
                </a:moveTo>
                <a:cubicBezTo>
                  <a:pt x="221" y="447"/>
                  <a:pt x="216" y="443"/>
                  <a:pt x="216" y="438"/>
                </a:cubicBezTo>
                <a:cubicBezTo>
                  <a:pt x="216" y="433"/>
                  <a:pt x="220" y="428"/>
                  <a:pt x="225" y="428"/>
                </a:cubicBezTo>
                <a:cubicBezTo>
                  <a:pt x="226" y="428"/>
                  <a:pt x="226" y="428"/>
                  <a:pt x="226" y="428"/>
                </a:cubicBezTo>
                <a:cubicBezTo>
                  <a:pt x="231" y="428"/>
                  <a:pt x="235" y="432"/>
                  <a:pt x="235" y="437"/>
                </a:cubicBezTo>
                <a:cubicBezTo>
                  <a:pt x="236" y="442"/>
                  <a:pt x="231" y="447"/>
                  <a:pt x="226" y="447"/>
                </a:cubicBezTo>
                <a:cubicBezTo>
                  <a:pt x="226" y="447"/>
                  <a:pt x="226" y="447"/>
                  <a:pt x="226" y="447"/>
                </a:cubicBezTo>
                <a:close/>
                <a:moveTo>
                  <a:pt x="183" y="443"/>
                </a:moveTo>
                <a:cubicBezTo>
                  <a:pt x="182" y="443"/>
                  <a:pt x="182" y="443"/>
                  <a:pt x="181" y="443"/>
                </a:cubicBezTo>
                <a:cubicBezTo>
                  <a:pt x="180" y="443"/>
                  <a:pt x="180" y="443"/>
                  <a:pt x="180" y="443"/>
                </a:cubicBezTo>
                <a:cubicBezTo>
                  <a:pt x="175" y="442"/>
                  <a:pt x="172" y="437"/>
                  <a:pt x="173" y="432"/>
                </a:cubicBezTo>
                <a:cubicBezTo>
                  <a:pt x="174" y="427"/>
                  <a:pt x="179" y="423"/>
                  <a:pt x="184" y="424"/>
                </a:cubicBezTo>
                <a:cubicBezTo>
                  <a:pt x="185" y="425"/>
                  <a:pt x="185" y="425"/>
                  <a:pt x="185" y="425"/>
                </a:cubicBezTo>
                <a:cubicBezTo>
                  <a:pt x="190" y="426"/>
                  <a:pt x="193" y="430"/>
                  <a:pt x="192" y="435"/>
                </a:cubicBezTo>
                <a:cubicBezTo>
                  <a:pt x="191" y="440"/>
                  <a:pt x="187" y="443"/>
                  <a:pt x="183" y="443"/>
                </a:cubicBezTo>
                <a:close/>
                <a:moveTo>
                  <a:pt x="268" y="442"/>
                </a:moveTo>
                <a:cubicBezTo>
                  <a:pt x="264" y="442"/>
                  <a:pt x="260" y="439"/>
                  <a:pt x="259" y="435"/>
                </a:cubicBezTo>
                <a:cubicBezTo>
                  <a:pt x="258" y="430"/>
                  <a:pt x="262" y="425"/>
                  <a:pt x="267" y="424"/>
                </a:cubicBezTo>
                <a:cubicBezTo>
                  <a:pt x="267" y="424"/>
                  <a:pt x="267" y="424"/>
                  <a:pt x="267" y="424"/>
                </a:cubicBezTo>
                <a:cubicBezTo>
                  <a:pt x="272" y="422"/>
                  <a:pt x="277" y="426"/>
                  <a:pt x="278" y="431"/>
                </a:cubicBezTo>
                <a:cubicBezTo>
                  <a:pt x="279" y="436"/>
                  <a:pt x="276" y="440"/>
                  <a:pt x="271" y="442"/>
                </a:cubicBezTo>
                <a:cubicBezTo>
                  <a:pt x="270" y="442"/>
                  <a:pt x="270" y="442"/>
                  <a:pt x="270" y="442"/>
                </a:cubicBezTo>
                <a:cubicBezTo>
                  <a:pt x="270" y="442"/>
                  <a:pt x="269" y="442"/>
                  <a:pt x="268" y="442"/>
                </a:cubicBezTo>
                <a:close/>
                <a:moveTo>
                  <a:pt x="141" y="430"/>
                </a:moveTo>
                <a:cubicBezTo>
                  <a:pt x="140" y="430"/>
                  <a:pt x="139" y="430"/>
                  <a:pt x="138" y="430"/>
                </a:cubicBezTo>
                <a:cubicBezTo>
                  <a:pt x="137" y="429"/>
                  <a:pt x="137" y="429"/>
                  <a:pt x="137" y="429"/>
                </a:cubicBezTo>
                <a:cubicBezTo>
                  <a:pt x="132" y="427"/>
                  <a:pt x="130" y="422"/>
                  <a:pt x="132" y="417"/>
                </a:cubicBezTo>
                <a:cubicBezTo>
                  <a:pt x="134" y="413"/>
                  <a:pt x="140" y="410"/>
                  <a:pt x="144" y="412"/>
                </a:cubicBezTo>
                <a:cubicBezTo>
                  <a:pt x="145" y="413"/>
                  <a:pt x="145" y="413"/>
                  <a:pt x="145" y="413"/>
                </a:cubicBezTo>
                <a:cubicBezTo>
                  <a:pt x="150" y="415"/>
                  <a:pt x="152" y="420"/>
                  <a:pt x="150" y="425"/>
                </a:cubicBezTo>
                <a:cubicBezTo>
                  <a:pt x="149" y="428"/>
                  <a:pt x="145" y="430"/>
                  <a:pt x="141" y="430"/>
                </a:cubicBezTo>
                <a:close/>
                <a:moveTo>
                  <a:pt x="310" y="429"/>
                </a:moveTo>
                <a:cubicBezTo>
                  <a:pt x="306" y="429"/>
                  <a:pt x="303" y="427"/>
                  <a:pt x="301" y="423"/>
                </a:cubicBezTo>
                <a:cubicBezTo>
                  <a:pt x="299" y="419"/>
                  <a:pt x="301" y="413"/>
                  <a:pt x="306" y="411"/>
                </a:cubicBezTo>
                <a:cubicBezTo>
                  <a:pt x="307" y="411"/>
                  <a:pt x="307" y="411"/>
                  <a:pt x="307" y="411"/>
                </a:cubicBezTo>
                <a:cubicBezTo>
                  <a:pt x="311" y="409"/>
                  <a:pt x="317" y="411"/>
                  <a:pt x="319" y="415"/>
                </a:cubicBezTo>
                <a:cubicBezTo>
                  <a:pt x="321" y="420"/>
                  <a:pt x="319" y="425"/>
                  <a:pt x="314" y="427"/>
                </a:cubicBezTo>
                <a:cubicBezTo>
                  <a:pt x="314" y="428"/>
                  <a:pt x="314" y="428"/>
                  <a:pt x="314" y="428"/>
                </a:cubicBezTo>
                <a:cubicBezTo>
                  <a:pt x="312" y="428"/>
                  <a:pt x="311" y="429"/>
                  <a:pt x="310" y="429"/>
                </a:cubicBezTo>
                <a:close/>
                <a:moveTo>
                  <a:pt x="103" y="410"/>
                </a:moveTo>
                <a:cubicBezTo>
                  <a:pt x="102" y="410"/>
                  <a:pt x="100" y="409"/>
                  <a:pt x="98" y="408"/>
                </a:cubicBezTo>
                <a:cubicBezTo>
                  <a:pt x="98" y="408"/>
                  <a:pt x="98" y="408"/>
                  <a:pt x="98" y="408"/>
                </a:cubicBezTo>
                <a:cubicBezTo>
                  <a:pt x="94" y="405"/>
                  <a:pt x="92" y="399"/>
                  <a:pt x="95" y="395"/>
                </a:cubicBezTo>
                <a:cubicBezTo>
                  <a:pt x="98" y="391"/>
                  <a:pt x="103" y="390"/>
                  <a:pt x="108" y="393"/>
                </a:cubicBezTo>
                <a:cubicBezTo>
                  <a:pt x="108" y="393"/>
                  <a:pt x="108" y="393"/>
                  <a:pt x="108" y="393"/>
                </a:cubicBezTo>
                <a:cubicBezTo>
                  <a:pt x="113" y="396"/>
                  <a:pt x="114" y="402"/>
                  <a:pt x="111" y="406"/>
                </a:cubicBezTo>
                <a:cubicBezTo>
                  <a:pt x="109" y="408"/>
                  <a:pt x="106" y="410"/>
                  <a:pt x="103" y="410"/>
                </a:cubicBezTo>
                <a:close/>
                <a:moveTo>
                  <a:pt x="347" y="407"/>
                </a:moveTo>
                <a:cubicBezTo>
                  <a:pt x="344" y="407"/>
                  <a:pt x="342" y="406"/>
                  <a:pt x="340" y="404"/>
                </a:cubicBezTo>
                <a:cubicBezTo>
                  <a:pt x="337" y="399"/>
                  <a:pt x="338" y="394"/>
                  <a:pt x="342" y="391"/>
                </a:cubicBezTo>
                <a:cubicBezTo>
                  <a:pt x="343" y="390"/>
                  <a:pt x="343" y="390"/>
                  <a:pt x="343" y="390"/>
                </a:cubicBezTo>
                <a:cubicBezTo>
                  <a:pt x="347" y="387"/>
                  <a:pt x="353" y="388"/>
                  <a:pt x="356" y="392"/>
                </a:cubicBezTo>
                <a:cubicBezTo>
                  <a:pt x="358" y="396"/>
                  <a:pt x="358" y="402"/>
                  <a:pt x="353" y="405"/>
                </a:cubicBezTo>
                <a:cubicBezTo>
                  <a:pt x="353" y="406"/>
                  <a:pt x="353" y="406"/>
                  <a:pt x="353" y="406"/>
                </a:cubicBezTo>
                <a:cubicBezTo>
                  <a:pt x="351" y="407"/>
                  <a:pt x="349" y="407"/>
                  <a:pt x="347" y="407"/>
                </a:cubicBezTo>
                <a:close/>
                <a:moveTo>
                  <a:pt x="70" y="382"/>
                </a:moveTo>
                <a:cubicBezTo>
                  <a:pt x="68" y="382"/>
                  <a:pt x="65" y="381"/>
                  <a:pt x="63" y="379"/>
                </a:cubicBezTo>
                <a:cubicBezTo>
                  <a:pt x="63" y="379"/>
                  <a:pt x="63" y="379"/>
                  <a:pt x="63" y="379"/>
                </a:cubicBezTo>
                <a:cubicBezTo>
                  <a:pt x="59" y="375"/>
                  <a:pt x="59" y="369"/>
                  <a:pt x="63" y="366"/>
                </a:cubicBezTo>
                <a:cubicBezTo>
                  <a:pt x="67" y="362"/>
                  <a:pt x="73" y="362"/>
                  <a:pt x="76" y="366"/>
                </a:cubicBezTo>
                <a:cubicBezTo>
                  <a:pt x="77" y="366"/>
                  <a:pt x="77" y="366"/>
                  <a:pt x="77" y="366"/>
                </a:cubicBezTo>
                <a:cubicBezTo>
                  <a:pt x="80" y="370"/>
                  <a:pt x="80" y="376"/>
                  <a:pt x="77" y="379"/>
                </a:cubicBezTo>
                <a:cubicBezTo>
                  <a:pt x="75" y="381"/>
                  <a:pt x="72" y="382"/>
                  <a:pt x="70" y="382"/>
                </a:cubicBezTo>
                <a:close/>
                <a:moveTo>
                  <a:pt x="380" y="379"/>
                </a:moveTo>
                <a:cubicBezTo>
                  <a:pt x="378" y="379"/>
                  <a:pt x="376" y="378"/>
                  <a:pt x="374" y="376"/>
                </a:cubicBezTo>
                <a:cubicBezTo>
                  <a:pt x="370" y="373"/>
                  <a:pt x="370" y="367"/>
                  <a:pt x="373" y="363"/>
                </a:cubicBezTo>
                <a:cubicBezTo>
                  <a:pt x="374" y="363"/>
                  <a:pt x="374" y="363"/>
                  <a:pt x="374" y="363"/>
                </a:cubicBezTo>
                <a:cubicBezTo>
                  <a:pt x="377" y="359"/>
                  <a:pt x="383" y="359"/>
                  <a:pt x="387" y="362"/>
                </a:cubicBezTo>
                <a:cubicBezTo>
                  <a:pt x="391" y="366"/>
                  <a:pt x="391" y="371"/>
                  <a:pt x="387" y="375"/>
                </a:cubicBezTo>
                <a:cubicBezTo>
                  <a:pt x="387" y="376"/>
                  <a:pt x="387" y="376"/>
                  <a:pt x="387" y="376"/>
                </a:cubicBezTo>
                <a:cubicBezTo>
                  <a:pt x="385" y="378"/>
                  <a:pt x="383" y="379"/>
                  <a:pt x="380" y="379"/>
                </a:cubicBezTo>
                <a:close/>
                <a:moveTo>
                  <a:pt x="43" y="348"/>
                </a:moveTo>
                <a:cubicBezTo>
                  <a:pt x="40" y="348"/>
                  <a:pt x="37" y="347"/>
                  <a:pt x="35" y="344"/>
                </a:cubicBezTo>
                <a:cubicBezTo>
                  <a:pt x="35" y="344"/>
                  <a:pt x="35" y="344"/>
                  <a:pt x="35" y="344"/>
                </a:cubicBezTo>
                <a:cubicBezTo>
                  <a:pt x="32" y="339"/>
                  <a:pt x="33" y="334"/>
                  <a:pt x="38" y="331"/>
                </a:cubicBezTo>
                <a:cubicBezTo>
                  <a:pt x="42" y="328"/>
                  <a:pt x="47" y="329"/>
                  <a:pt x="50" y="333"/>
                </a:cubicBezTo>
                <a:cubicBezTo>
                  <a:pt x="51" y="334"/>
                  <a:pt x="51" y="334"/>
                  <a:pt x="51" y="334"/>
                </a:cubicBezTo>
                <a:cubicBezTo>
                  <a:pt x="53" y="338"/>
                  <a:pt x="52" y="344"/>
                  <a:pt x="48" y="347"/>
                </a:cubicBezTo>
                <a:cubicBezTo>
                  <a:pt x="46" y="348"/>
                  <a:pt x="45" y="348"/>
                  <a:pt x="43" y="348"/>
                </a:cubicBezTo>
                <a:close/>
                <a:moveTo>
                  <a:pt x="406" y="344"/>
                </a:moveTo>
                <a:cubicBezTo>
                  <a:pt x="405" y="344"/>
                  <a:pt x="403" y="344"/>
                  <a:pt x="401" y="343"/>
                </a:cubicBezTo>
                <a:cubicBezTo>
                  <a:pt x="397" y="340"/>
                  <a:pt x="396" y="335"/>
                  <a:pt x="398" y="330"/>
                </a:cubicBezTo>
                <a:cubicBezTo>
                  <a:pt x="399" y="330"/>
                  <a:pt x="399" y="330"/>
                  <a:pt x="399" y="330"/>
                </a:cubicBezTo>
                <a:cubicBezTo>
                  <a:pt x="401" y="325"/>
                  <a:pt x="407" y="324"/>
                  <a:pt x="411" y="326"/>
                </a:cubicBezTo>
                <a:cubicBezTo>
                  <a:pt x="416" y="329"/>
                  <a:pt x="417" y="335"/>
                  <a:pt x="415" y="339"/>
                </a:cubicBezTo>
                <a:cubicBezTo>
                  <a:pt x="414" y="340"/>
                  <a:pt x="414" y="340"/>
                  <a:pt x="414" y="340"/>
                </a:cubicBezTo>
                <a:cubicBezTo>
                  <a:pt x="412" y="343"/>
                  <a:pt x="409" y="344"/>
                  <a:pt x="406" y="344"/>
                </a:cubicBezTo>
                <a:close/>
                <a:moveTo>
                  <a:pt x="23" y="310"/>
                </a:moveTo>
                <a:cubicBezTo>
                  <a:pt x="20" y="310"/>
                  <a:pt x="16" y="307"/>
                  <a:pt x="15" y="304"/>
                </a:cubicBezTo>
                <a:cubicBezTo>
                  <a:pt x="15" y="303"/>
                  <a:pt x="15" y="303"/>
                  <a:pt x="15" y="303"/>
                </a:cubicBezTo>
                <a:cubicBezTo>
                  <a:pt x="13" y="298"/>
                  <a:pt x="15" y="293"/>
                  <a:pt x="20" y="291"/>
                </a:cubicBezTo>
                <a:cubicBezTo>
                  <a:pt x="24" y="289"/>
                  <a:pt x="30" y="291"/>
                  <a:pt x="32" y="296"/>
                </a:cubicBezTo>
                <a:cubicBezTo>
                  <a:pt x="32" y="297"/>
                  <a:pt x="32" y="297"/>
                  <a:pt x="32" y="297"/>
                </a:cubicBezTo>
                <a:cubicBezTo>
                  <a:pt x="34" y="302"/>
                  <a:pt x="32" y="307"/>
                  <a:pt x="27" y="309"/>
                </a:cubicBezTo>
                <a:cubicBezTo>
                  <a:pt x="26" y="309"/>
                  <a:pt x="25" y="310"/>
                  <a:pt x="23" y="310"/>
                </a:cubicBezTo>
                <a:close/>
                <a:moveTo>
                  <a:pt x="425" y="305"/>
                </a:moveTo>
                <a:cubicBezTo>
                  <a:pt x="424" y="305"/>
                  <a:pt x="423" y="305"/>
                  <a:pt x="422" y="305"/>
                </a:cubicBezTo>
                <a:cubicBezTo>
                  <a:pt x="417" y="303"/>
                  <a:pt x="415" y="298"/>
                  <a:pt x="416" y="293"/>
                </a:cubicBezTo>
                <a:cubicBezTo>
                  <a:pt x="417" y="292"/>
                  <a:pt x="417" y="292"/>
                  <a:pt x="417" y="292"/>
                </a:cubicBezTo>
                <a:cubicBezTo>
                  <a:pt x="418" y="287"/>
                  <a:pt x="424" y="285"/>
                  <a:pt x="428" y="287"/>
                </a:cubicBezTo>
                <a:cubicBezTo>
                  <a:pt x="433" y="288"/>
                  <a:pt x="436" y="293"/>
                  <a:pt x="434" y="298"/>
                </a:cubicBezTo>
                <a:cubicBezTo>
                  <a:pt x="434" y="299"/>
                  <a:pt x="434" y="299"/>
                  <a:pt x="434" y="299"/>
                </a:cubicBezTo>
                <a:cubicBezTo>
                  <a:pt x="432" y="303"/>
                  <a:pt x="429" y="305"/>
                  <a:pt x="425" y="305"/>
                </a:cubicBezTo>
                <a:close/>
                <a:moveTo>
                  <a:pt x="12" y="268"/>
                </a:moveTo>
                <a:cubicBezTo>
                  <a:pt x="8" y="268"/>
                  <a:pt x="4" y="265"/>
                  <a:pt x="3" y="260"/>
                </a:cubicBezTo>
                <a:cubicBezTo>
                  <a:pt x="3" y="259"/>
                  <a:pt x="3" y="259"/>
                  <a:pt x="3" y="259"/>
                </a:cubicBezTo>
                <a:cubicBezTo>
                  <a:pt x="2" y="254"/>
                  <a:pt x="5" y="249"/>
                  <a:pt x="10" y="249"/>
                </a:cubicBezTo>
                <a:cubicBezTo>
                  <a:pt x="15" y="248"/>
                  <a:pt x="20" y="251"/>
                  <a:pt x="21" y="256"/>
                </a:cubicBezTo>
                <a:cubicBezTo>
                  <a:pt x="21" y="257"/>
                  <a:pt x="21" y="257"/>
                  <a:pt x="21" y="257"/>
                </a:cubicBezTo>
                <a:cubicBezTo>
                  <a:pt x="22" y="262"/>
                  <a:pt x="19" y="267"/>
                  <a:pt x="13" y="268"/>
                </a:cubicBezTo>
                <a:cubicBezTo>
                  <a:pt x="13" y="268"/>
                  <a:pt x="13" y="268"/>
                  <a:pt x="12" y="268"/>
                </a:cubicBezTo>
                <a:close/>
                <a:moveTo>
                  <a:pt x="436" y="263"/>
                </a:moveTo>
                <a:cubicBezTo>
                  <a:pt x="435" y="263"/>
                  <a:pt x="435" y="263"/>
                  <a:pt x="434" y="263"/>
                </a:cubicBezTo>
                <a:cubicBezTo>
                  <a:pt x="429" y="262"/>
                  <a:pt x="426" y="258"/>
                  <a:pt x="426" y="253"/>
                </a:cubicBezTo>
                <a:cubicBezTo>
                  <a:pt x="427" y="251"/>
                  <a:pt x="427" y="251"/>
                  <a:pt x="427" y="251"/>
                </a:cubicBezTo>
                <a:cubicBezTo>
                  <a:pt x="427" y="246"/>
                  <a:pt x="432" y="243"/>
                  <a:pt x="437" y="243"/>
                </a:cubicBezTo>
                <a:cubicBezTo>
                  <a:pt x="442" y="244"/>
                  <a:pt x="446" y="249"/>
                  <a:pt x="445" y="254"/>
                </a:cubicBezTo>
                <a:cubicBezTo>
                  <a:pt x="445" y="255"/>
                  <a:pt x="445" y="255"/>
                  <a:pt x="445" y="255"/>
                </a:cubicBezTo>
                <a:cubicBezTo>
                  <a:pt x="444" y="260"/>
                  <a:pt x="440" y="263"/>
                  <a:pt x="436" y="263"/>
                </a:cubicBezTo>
                <a:close/>
                <a:moveTo>
                  <a:pt x="9" y="224"/>
                </a:moveTo>
                <a:cubicBezTo>
                  <a:pt x="9" y="224"/>
                  <a:pt x="9" y="224"/>
                  <a:pt x="9" y="224"/>
                </a:cubicBezTo>
                <a:cubicBezTo>
                  <a:pt x="4" y="224"/>
                  <a:pt x="0" y="220"/>
                  <a:pt x="0" y="215"/>
                </a:cubicBezTo>
                <a:cubicBezTo>
                  <a:pt x="0" y="214"/>
                  <a:pt x="0" y="214"/>
                  <a:pt x="0" y="214"/>
                </a:cubicBezTo>
                <a:cubicBezTo>
                  <a:pt x="0" y="209"/>
                  <a:pt x="5" y="205"/>
                  <a:pt x="10" y="205"/>
                </a:cubicBezTo>
                <a:cubicBezTo>
                  <a:pt x="15" y="205"/>
                  <a:pt x="19" y="210"/>
                  <a:pt x="19" y="215"/>
                </a:cubicBezTo>
                <a:cubicBezTo>
                  <a:pt x="19" y="216"/>
                  <a:pt x="19" y="216"/>
                  <a:pt x="19" y="216"/>
                </a:cubicBezTo>
                <a:cubicBezTo>
                  <a:pt x="18" y="221"/>
                  <a:pt x="14" y="224"/>
                  <a:pt x="9" y="224"/>
                </a:cubicBezTo>
                <a:close/>
                <a:moveTo>
                  <a:pt x="437" y="219"/>
                </a:moveTo>
                <a:cubicBezTo>
                  <a:pt x="433" y="219"/>
                  <a:pt x="429" y="215"/>
                  <a:pt x="428" y="211"/>
                </a:cubicBezTo>
                <a:cubicBezTo>
                  <a:pt x="428" y="210"/>
                  <a:pt x="428" y="210"/>
                  <a:pt x="428" y="210"/>
                </a:cubicBezTo>
                <a:cubicBezTo>
                  <a:pt x="428" y="204"/>
                  <a:pt x="432" y="200"/>
                  <a:pt x="437" y="200"/>
                </a:cubicBezTo>
                <a:cubicBezTo>
                  <a:pt x="442" y="199"/>
                  <a:pt x="446" y="203"/>
                  <a:pt x="447" y="208"/>
                </a:cubicBezTo>
                <a:cubicBezTo>
                  <a:pt x="447" y="209"/>
                  <a:pt x="447" y="209"/>
                  <a:pt x="447" y="209"/>
                </a:cubicBezTo>
                <a:cubicBezTo>
                  <a:pt x="447" y="214"/>
                  <a:pt x="443" y="219"/>
                  <a:pt x="438" y="219"/>
                </a:cubicBezTo>
                <a:lnTo>
                  <a:pt x="437" y="219"/>
                </a:lnTo>
                <a:close/>
                <a:moveTo>
                  <a:pt x="15" y="182"/>
                </a:moveTo>
                <a:cubicBezTo>
                  <a:pt x="15" y="182"/>
                  <a:pt x="14" y="181"/>
                  <a:pt x="13" y="181"/>
                </a:cubicBezTo>
                <a:cubicBezTo>
                  <a:pt x="8" y="180"/>
                  <a:pt x="5" y="175"/>
                  <a:pt x="6" y="170"/>
                </a:cubicBezTo>
                <a:cubicBezTo>
                  <a:pt x="7" y="169"/>
                  <a:pt x="7" y="169"/>
                  <a:pt x="7" y="169"/>
                </a:cubicBezTo>
                <a:cubicBezTo>
                  <a:pt x="8" y="164"/>
                  <a:pt x="13" y="161"/>
                  <a:pt x="18" y="162"/>
                </a:cubicBezTo>
                <a:cubicBezTo>
                  <a:pt x="23" y="164"/>
                  <a:pt x="26" y="169"/>
                  <a:pt x="24" y="174"/>
                </a:cubicBezTo>
                <a:cubicBezTo>
                  <a:pt x="24" y="175"/>
                  <a:pt x="24" y="175"/>
                  <a:pt x="24" y="175"/>
                </a:cubicBezTo>
                <a:cubicBezTo>
                  <a:pt x="23" y="179"/>
                  <a:pt x="19" y="182"/>
                  <a:pt x="15" y="182"/>
                </a:cubicBezTo>
                <a:close/>
                <a:moveTo>
                  <a:pt x="430" y="176"/>
                </a:moveTo>
                <a:cubicBezTo>
                  <a:pt x="426" y="176"/>
                  <a:pt x="423" y="174"/>
                  <a:pt x="421" y="170"/>
                </a:cubicBezTo>
                <a:cubicBezTo>
                  <a:pt x="421" y="169"/>
                  <a:pt x="421" y="169"/>
                  <a:pt x="421" y="169"/>
                </a:cubicBezTo>
                <a:cubicBezTo>
                  <a:pt x="420" y="164"/>
                  <a:pt x="423" y="159"/>
                  <a:pt x="428" y="157"/>
                </a:cubicBezTo>
                <a:cubicBezTo>
                  <a:pt x="433" y="156"/>
                  <a:pt x="438" y="159"/>
                  <a:pt x="439" y="164"/>
                </a:cubicBezTo>
                <a:cubicBezTo>
                  <a:pt x="439" y="165"/>
                  <a:pt x="439" y="165"/>
                  <a:pt x="439" y="165"/>
                </a:cubicBezTo>
                <a:cubicBezTo>
                  <a:pt x="441" y="169"/>
                  <a:pt x="438" y="175"/>
                  <a:pt x="433" y="176"/>
                </a:cubicBezTo>
                <a:cubicBezTo>
                  <a:pt x="432" y="176"/>
                  <a:pt x="431" y="176"/>
                  <a:pt x="430" y="176"/>
                </a:cubicBezTo>
                <a:close/>
                <a:moveTo>
                  <a:pt x="30" y="141"/>
                </a:moveTo>
                <a:cubicBezTo>
                  <a:pt x="28" y="141"/>
                  <a:pt x="27" y="140"/>
                  <a:pt x="26" y="140"/>
                </a:cubicBezTo>
                <a:cubicBezTo>
                  <a:pt x="21" y="138"/>
                  <a:pt x="19" y="132"/>
                  <a:pt x="21" y="127"/>
                </a:cubicBezTo>
                <a:cubicBezTo>
                  <a:pt x="22" y="127"/>
                  <a:pt x="22" y="127"/>
                  <a:pt x="22" y="127"/>
                </a:cubicBezTo>
                <a:cubicBezTo>
                  <a:pt x="24" y="122"/>
                  <a:pt x="29" y="120"/>
                  <a:pt x="34" y="122"/>
                </a:cubicBezTo>
                <a:cubicBezTo>
                  <a:pt x="39" y="124"/>
                  <a:pt x="41" y="130"/>
                  <a:pt x="39" y="134"/>
                </a:cubicBezTo>
                <a:cubicBezTo>
                  <a:pt x="38" y="135"/>
                  <a:pt x="38" y="135"/>
                  <a:pt x="38" y="135"/>
                </a:cubicBezTo>
                <a:cubicBezTo>
                  <a:pt x="36" y="139"/>
                  <a:pt x="33" y="141"/>
                  <a:pt x="30" y="141"/>
                </a:cubicBezTo>
                <a:close/>
                <a:moveTo>
                  <a:pt x="415" y="136"/>
                </a:moveTo>
                <a:cubicBezTo>
                  <a:pt x="411" y="136"/>
                  <a:pt x="408" y="134"/>
                  <a:pt x="407" y="131"/>
                </a:cubicBezTo>
                <a:cubicBezTo>
                  <a:pt x="406" y="130"/>
                  <a:pt x="406" y="130"/>
                  <a:pt x="406" y="130"/>
                </a:cubicBezTo>
                <a:cubicBezTo>
                  <a:pt x="404" y="126"/>
                  <a:pt x="406" y="120"/>
                  <a:pt x="410" y="118"/>
                </a:cubicBezTo>
                <a:cubicBezTo>
                  <a:pt x="415" y="115"/>
                  <a:pt x="420" y="117"/>
                  <a:pt x="423" y="122"/>
                </a:cubicBezTo>
                <a:cubicBezTo>
                  <a:pt x="423" y="123"/>
                  <a:pt x="423" y="123"/>
                  <a:pt x="423" y="123"/>
                </a:cubicBezTo>
                <a:cubicBezTo>
                  <a:pt x="425" y="127"/>
                  <a:pt x="424" y="133"/>
                  <a:pt x="419" y="135"/>
                </a:cubicBezTo>
                <a:cubicBezTo>
                  <a:pt x="418" y="136"/>
                  <a:pt x="416" y="136"/>
                  <a:pt x="415" y="136"/>
                </a:cubicBezTo>
                <a:close/>
                <a:moveTo>
                  <a:pt x="52" y="103"/>
                </a:moveTo>
                <a:cubicBezTo>
                  <a:pt x="50" y="103"/>
                  <a:pt x="48" y="103"/>
                  <a:pt x="47" y="102"/>
                </a:cubicBezTo>
                <a:cubicBezTo>
                  <a:pt x="43" y="99"/>
                  <a:pt x="42" y="93"/>
                  <a:pt x="45" y="89"/>
                </a:cubicBezTo>
                <a:cubicBezTo>
                  <a:pt x="45" y="89"/>
                  <a:pt x="45" y="89"/>
                  <a:pt x="45" y="89"/>
                </a:cubicBezTo>
                <a:cubicBezTo>
                  <a:pt x="48" y="84"/>
                  <a:pt x="54" y="83"/>
                  <a:pt x="58" y="86"/>
                </a:cubicBezTo>
                <a:cubicBezTo>
                  <a:pt x="62" y="89"/>
                  <a:pt x="63" y="95"/>
                  <a:pt x="60" y="99"/>
                </a:cubicBezTo>
                <a:cubicBezTo>
                  <a:pt x="60" y="100"/>
                  <a:pt x="60" y="100"/>
                  <a:pt x="60" y="100"/>
                </a:cubicBezTo>
                <a:cubicBezTo>
                  <a:pt x="58" y="102"/>
                  <a:pt x="55" y="103"/>
                  <a:pt x="52" y="103"/>
                </a:cubicBezTo>
                <a:close/>
                <a:moveTo>
                  <a:pt x="391" y="99"/>
                </a:moveTo>
                <a:cubicBezTo>
                  <a:pt x="389" y="99"/>
                  <a:pt x="386" y="98"/>
                  <a:pt x="384" y="96"/>
                </a:cubicBezTo>
                <a:cubicBezTo>
                  <a:pt x="384" y="95"/>
                  <a:pt x="384" y="95"/>
                  <a:pt x="384" y="95"/>
                </a:cubicBezTo>
                <a:cubicBezTo>
                  <a:pt x="381" y="91"/>
                  <a:pt x="381" y="86"/>
                  <a:pt x="385" y="82"/>
                </a:cubicBezTo>
                <a:cubicBezTo>
                  <a:pt x="389" y="79"/>
                  <a:pt x="395" y="80"/>
                  <a:pt x="398" y="84"/>
                </a:cubicBezTo>
                <a:cubicBezTo>
                  <a:pt x="398" y="84"/>
                  <a:pt x="398" y="84"/>
                  <a:pt x="398" y="84"/>
                </a:cubicBezTo>
                <a:cubicBezTo>
                  <a:pt x="402" y="88"/>
                  <a:pt x="401" y="94"/>
                  <a:pt x="397" y="97"/>
                </a:cubicBezTo>
                <a:cubicBezTo>
                  <a:pt x="395" y="99"/>
                  <a:pt x="393" y="99"/>
                  <a:pt x="391" y="99"/>
                </a:cubicBezTo>
                <a:close/>
                <a:moveTo>
                  <a:pt x="82" y="72"/>
                </a:moveTo>
                <a:cubicBezTo>
                  <a:pt x="79" y="72"/>
                  <a:pt x="76" y="71"/>
                  <a:pt x="75" y="69"/>
                </a:cubicBezTo>
                <a:cubicBezTo>
                  <a:pt x="71" y="65"/>
                  <a:pt x="72" y="59"/>
                  <a:pt x="76" y="56"/>
                </a:cubicBezTo>
                <a:cubicBezTo>
                  <a:pt x="76" y="55"/>
                  <a:pt x="76" y="55"/>
                  <a:pt x="76" y="55"/>
                </a:cubicBezTo>
                <a:cubicBezTo>
                  <a:pt x="80" y="52"/>
                  <a:pt x="86" y="52"/>
                  <a:pt x="89" y="56"/>
                </a:cubicBezTo>
                <a:cubicBezTo>
                  <a:pt x="93" y="60"/>
                  <a:pt x="92" y="65"/>
                  <a:pt x="88" y="69"/>
                </a:cubicBezTo>
                <a:cubicBezTo>
                  <a:pt x="88" y="70"/>
                  <a:pt x="88" y="70"/>
                  <a:pt x="88" y="70"/>
                </a:cubicBezTo>
                <a:cubicBezTo>
                  <a:pt x="86" y="71"/>
                  <a:pt x="84" y="72"/>
                  <a:pt x="82" y="72"/>
                </a:cubicBezTo>
                <a:close/>
                <a:moveTo>
                  <a:pt x="361" y="68"/>
                </a:moveTo>
                <a:cubicBezTo>
                  <a:pt x="359" y="68"/>
                  <a:pt x="357" y="68"/>
                  <a:pt x="355" y="66"/>
                </a:cubicBezTo>
                <a:cubicBezTo>
                  <a:pt x="355" y="66"/>
                  <a:pt x="355" y="66"/>
                  <a:pt x="355" y="66"/>
                </a:cubicBezTo>
                <a:cubicBezTo>
                  <a:pt x="351" y="62"/>
                  <a:pt x="350" y="57"/>
                  <a:pt x="353" y="53"/>
                </a:cubicBezTo>
                <a:cubicBezTo>
                  <a:pt x="357" y="49"/>
                  <a:pt x="363" y="48"/>
                  <a:pt x="366" y="51"/>
                </a:cubicBezTo>
                <a:cubicBezTo>
                  <a:pt x="367" y="52"/>
                  <a:pt x="367" y="52"/>
                  <a:pt x="367" y="52"/>
                </a:cubicBezTo>
                <a:cubicBezTo>
                  <a:pt x="371" y="55"/>
                  <a:pt x="372" y="61"/>
                  <a:pt x="368" y="65"/>
                </a:cubicBezTo>
                <a:cubicBezTo>
                  <a:pt x="366" y="67"/>
                  <a:pt x="364" y="68"/>
                  <a:pt x="361" y="68"/>
                </a:cubicBezTo>
                <a:close/>
                <a:moveTo>
                  <a:pt x="117" y="47"/>
                </a:moveTo>
                <a:cubicBezTo>
                  <a:pt x="114" y="47"/>
                  <a:pt x="110" y="45"/>
                  <a:pt x="109" y="42"/>
                </a:cubicBezTo>
                <a:cubicBezTo>
                  <a:pt x="106" y="37"/>
                  <a:pt x="108" y="32"/>
                  <a:pt x="112" y="29"/>
                </a:cubicBezTo>
                <a:cubicBezTo>
                  <a:pt x="113" y="29"/>
                  <a:pt x="113" y="29"/>
                  <a:pt x="113" y="29"/>
                </a:cubicBezTo>
                <a:cubicBezTo>
                  <a:pt x="117" y="26"/>
                  <a:pt x="123" y="28"/>
                  <a:pt x="126" y="32"/>
                </a:cubicBezTo>
                <a:cubicBezTo>
                  <a:pt x="128" y="37"/>
                  <a:pt x="127" y="42"/>
                  <a:pt x="122" y="45"/>
                </a:cubicBezTo>
                <a:cubicBezTo>
                  <a:pt x="121" y="45"/>
                  <a:pt x="121" y="45"/>
                  <a:pt x="121" y="45"/>
                </a:cubicBezTo>
                <a:cubicBezTo>
                  <a:pt x="120" y="46"/>
                  <a:pt x="118" y="47"/>
                  <a:pt x="117" y="47"/>
                </a:cubicBezTo>
                <a:close/>
                <a:moveTo>
                  <a:pt x="325" y="44"/>
                </a:moveTo>
                <a:cubicBezTo>
                  <a:pt x="324" y="44"/>
                  <a:pt x="322" y="44"/>
                  <a:pt x="321" y="43"/>
                </a:cubicBezTo>
                <a:cubicBezTo>
                  <a:pt x="320" y="42"/>
                  <a:pt x="320" y="42"/>
                  <a:pt x="320" y="42"/>
                </a:cubicBezTo>
                <a:cubicBezTo>
                  <a:pt x="316" y="40"/>
                  <a:pt x="314" y="34"/>
                  <a:pt x="317" y="30"/>
                </a:cubicBezTo>
                <a:cubicBezTo>
                  <a:pt x="319" y="25"/>
                  <a:pt x="325" y="24"/>
                  <a:pt x="329" y="26"/>
                </a:cubicBezTo>
                <a:cubicBezTo>
                  <a:pt x="330" y="27"/>
                  <a:pt x="330" y="27"/>
                  <a:pt x="330" y="27"/>
                </a:cubicBezTo>
                <a:cubicBezTo>
                  <a:pt x="334" y="29"/>
                  <a:pt x="336" y="35"/>
                  <a:pt x="334" y="39"/>
                </a:cubicBezTo>
                <a:cubicBezTo>
                  <a:pt x="332" y="42"/>
                  <a:pt x="329" y="44"/>
                  <a:pt x="325" y="44"/>
                </a:cubicBezTo>
                <a:close/>
                <a:moveTo>
                  <a:pt x="156" y="29"/>
                </a:moveTo>
                <a:cubicBezTo>
                  <a:pt x="153" y="29"/>
                  <a:pt x="149" y="26"/>
                  <a:pt x="148" y="23"/>
                </a:cubicBezTo>
                <a:cubicBezTo>
                  <a:pt x="146" y="18"/>
                  <a:pt x="149" y="12"/>
                  <a:pt x="153" y="11"/>
                </a:cubicBezTo>
                <a:cubicBezTo>
                  <a:pt x="154" y="11"/>
                  <a:pt x="154" y="11"/>
                  <a:pt x="154" y="11"/>
                </a:cubicBezTo>
                <a:cubicBezTo>
                  <a:pt x="159" y="9"/>
                  <a:pt x="164" y="12"/>
                  <a:pt x="166" y="17"/>
                </a:cubicBezTo>
                <a:cubicBezTo>
                  <a:pt x="168" y="21"/>
                  <a:pt x="165" y="27"/>
                  <a:pt x="160" y="28"/>
                </a:cubicBezTo>
                <a:cubicBezTo>
                  <a:pt x="159" y="28"/>
                  <a:pt x="159" y="28"/>
                  <a:pt x="159" y="28"/>
                </a:cubicBezTo>
                <a:cubicBezTo>
                  <a:pt x="158" y="29"/>
                  <a:pt x="157" y="29"/>
                  <a:pt x="156" y="29"/>
                </a:cubicBezTo>
                <a:close/>
                <a:moveTo>
                  <a:pt x="285" y="27"/>
                </a:moveTo>
                <a:cubicBezTo>
                  <a:pt x="285" y="27"/>
                  <a:pt x="284" y="27"/>
                  <a:pt x="283" y="27"/>
                </a:cubicBezTo>
                <a:cubicBezTo>
                  <a:pt x="282" y="27"/>
                  <a:pt x="282" y="27"/>
                  <a:pt x="282" y="27"/>
                </a:cubicBezTo>
                <a:cubicBezTo>
                  <a:pt x="277" y="25"/>
                  <a:pt x="274" y="20"/>
                  <a:pt x="276" y="15"/>
                </a:cubicBezTo>
                <a:cubicBezTo>
                  <a:pt x="277" y="10"/>
                  <a:pt x="282" y="8"/>
                  <a:pt x="287" y="9"/>
                </a:cubicBezTo>
                <a:cubicBezTo>
                  <a:pt x="288" y="9"/>
                  <a:pt x="288" y="9"/>
                  <a:pt x="288" y="9"/>
                </a:cubicBezTo>
                <a:cubicBezTo>
                  <a:pt x="293" y="11"/>
                  <a:pt x="296" y="16"/>
                  <a:pt x="294" y="21"/>
                </a:cubicBezTo>
                <a:cubicBezTo>
                  <a:pt x="293" y="25"/>
                  <a:pt x="289" y="27"/>
                  <a:pt x="285" y="27"/>
                </a:cubicBezTo>
                <a:close/>
                <a:moveTo>
                  <a:pt x="199" y="20"/>
                </a:moveTo>
                <a:cubicBezTo>
                  <a:pt x="194" y="20"/>
                  <a:pt x="190" y="16"/>
                  <a:pt x="190" y="11"/>
                </a:cubicBezTo>
                <a:cubicBezTo>
                  <a:pt x="189" y="6"/>
                  <a:pt x="193" y="2"/>
                  <a:pt x="198" y="1"/>
                </a:cubicBezTo>
                <a:cubicBezTo>
                  <a:pt x="199" y="1"/>
                  <a:pt x="199" y="1"/>
                  <a:pt x="199" y="1"/>
                </a:cubicBezTo>
                <a:cubicBezTo>
                  <a:pt x="204" y="0"/>
                  <a:pt x="208" y="4"/>
                  <a:pt x="209" y="9"/>
                </a:cubicBezTo>
                <a:cubicBezTo>
                  <a:pt x="209" y="14"/>
                  <a:pt x="206" y="19"/>
                  <a:pt x="200" y="19"/>
                </a:cubicBezTo>
                <a:cubicBezTo>
                  <a:pt x="200" y="19"/>
                  <a:pt x="200" y="19"/>
                  <a:pt x="200" y="19"/>
                </a:cubicBezTo>
                <a:cubicBezTo>
                  <a:pt x="199" y="19"/>
                  <a:pt x="199" y="20"/>
                  <a:pt x="199" y="20"/>
                </a:cubicBezTo>
                <a:close/>
                <a:moveTo>
                  <a:pt x="243" y="19"/>
                </a:moveTo>
                <a:cubicBezTo>
                  <a:pt x="242" y="19"/>
                  <a:pt x="242" y="19"/>
                  <a:pt x="242" y="19"/>
                </a:cubicBezTo>
                <a:cubicBezTo>
                  <a:pt x="241" y="19"/>
                  <a:pt x="241" y="19"/>
                  <a:pt x="241" y="19"/>
                </a:cubicBezTo>
                <a:cubicBezTo>
                  <a:pt x="236" y="18"/>
                  <a:pt x="232" y="14"/>
                  <a:pt x="233" y="9"/>
                </a:cubicBezTo>
                <a:cubicBezTo>
                  <a:pt x="233" y="4"/>
                  <a:pt x="238" y="0"/>
                  <a:pt x="243" y="0"/>
                </a:cubicBezTo>
                <a:cubicBezTo>
                  <a:pt x="243" y="1"/>
                  <a:pt x="243" y="1"/>
                  <a:pt x="243" y="1"/>
                </a:cubicBezTo>
                <a:cubicBezTo>
                  <a:pt x="248" y="1"/>
                  <a:pt x="252" y="5"/>
                  <a:pt x="252" y="11"/>
                </a:cubicBezTo>
                <a:cubicBezTo>
                  <a:pt x="251" y="15"/>
                  <a:pt x="248" y="19"/>
                  <a:pt x="243" y="19"/>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2" name="Freeform 32">
            <a:extLst>
              <a:ext uri="{FF2B5EF4-FFF2-40B4-BE49-F238E27FC236}">
                <a16:creationId xmlns:a16="http://schemas.microsoft.com/office/drawing/2014/main" id="{9D8EB2EB-FBB9-0A76-EE6C-0A30D615BF93}"/>
              </a:ext>
            </a:extLst>
          </p:cNvPr>
          <p:cNvSpPr>
            <a:spLocks noEditPoints="1"/>
          </p:cNvSpPr>
          <p:nvPr/>
        </p:nvSpPr>
        <p:spPr bwMode="auto">
          <a:xfrm>
            <a:off x="6541620" y="4702831"/>
            <a:ext cx="869137" cy="869137"/>
          </a:xfrm>
          <a:custGeom>
            <a:avLst/>
            <a:gdLst>
              <a:gd name="T0" fmla="*/ 239 w 447"/>
              <a:gd name="T1" fmla="*/ 428 h 447"/>
              <a:gd name="T2" fmla="*/ 196 w 447"/>
              <a:gd name="T3" fmla="*/ 445 h 447"/>
              <a:gd name="T4" fmla="*/ 197 w 447"/>
              <a:gd name="T5" fmla="*/ 427 h 447"/>
              <a:gd name="T6" fmla="*/ 281 w 447"/>
              <a:gd name="T7" fmla="*/ 439 h 447"/>
              <a:gd name="T8" fmla="*/ 291 w 447"/>
              <a:gd name="T9" fmla="*/ 427 h 447"/>
              <a:gd name="T10" fmla="*/ 154 w 447"/>
              <a:gd name="T11" fmla="*/ 436 h 447"/>
              <a:gd name="T12" fmla="*/ 156 w 447"/>
              <a:gd name="T13" fmla="*/ 417 h 447"/>
              <a:gd name="T14" fmla="*/ 154 w 447"/>
              <a:gd name="T15" fmla="*/ 436 h 447"/>
              <a:gd name="T16" fmla="*/ 318 w 447"/>
              <a:gd name="T17" fmla="*/ 406 h 447"/>
              <a:gd name="T18" fmla="*/ 322 w 447"/>
              <a:gd name="T19" fmla="*/ 424 h 447"/>
              <a:gd name="T20" fmla="*/ 106 w 447"/>
              <a:gd name="T21" fmla="*/ 403 h 447"/>
              <a:gd name="T22" fmla="*/ 115 w 447"/>
              <a:gd name="T23" fmla="*/ 417 h 447"/>
              <a:gd name="T24" fmla="*/ 353 w 447"/>
              <a:gd name="T25" fmla="*/ 383 h 447"/>
              <a:gd name="T26" fmla="*/ 358 w 447"/>
              <a:gd name="T27" fmla="*/ 400 h 447"/>
              <a:gd name="T28" fmla="*/ 72 w 447"/>
              <a:gd name="T29" fmla="*/ 376 h 447"/>
              <a:gd name="T30" fmla="*/ 80 w 447"/>
              <a:gd name="T31" fmla="*/ 392 h 447"/>
              <a:gd name="T32" fmla="*/ 383 w 447"/>
              <a:gd name="T33" fmla="*/ 354 h 447"/>
              <a:gd name="T34" fmla="*/ 389 w 447"/>
              <a:gd name="T35" fmla="*/ 370 h 447"/>
              <a:gd name="T36" fmla="*/ 45 w 447"/>
              <a:gd name="T37" fmla="*/ 342 h 447"/>
              <a:gd name="T38" fmla="*/ 51 w 447"/>
              <a:gd name="T39" fmla="*/ 359 h 447"/>
              <a:gd name="T40" fmla="*/ 406 w 447"/>
              <a:gd name="T41" fmla="*/ 319 h 447"/>
              <a:gd name="T42" fmla="*/ 413 w 447"/>
              <a:gd name="T43" fmla="*/ 334 h 447"/>
              <a:gd name="T44" fmla="*/ 25 w 447"/>
              <a:gd name="T45" fmla="*/ 303 h 447"/>
              <a:gd name="T46" fmla="*/ 29 w 447"/>
              <a:gd name="T47" fmla="*/ 322 h 447"/>
              <a:gd name="T48" fmla="*/ 421 w 447"/>
              <a:gd name="T49" fmla="*/ 281 h 447"/>
              <a:gd name="T50" fmla="*/ 430 w 447"/>
              <a:gd name="T51" fmla="*/ 294 h 447"/>
              <a:gd name="T52" fmla="*/ 13 w 447"/>
              <a:gd name="T53" fmla="*/ 262 h 447"/>
              <a:gd name="T54" fmla="*/ 15 w 447"/>
              <a:gd name="T55" fmla="*/ 281 h 447"/>
              <a:gd name="T56" fmla="*/ 428 w 447"/>
              <a:gd name="T57" fmla="*/ 240 h 447"/>
              <a:gd name="T58" fmla="*/ 447 w 447"/>
              <a:gd name="T59" fmla="*/ 242 h 447"/>
              <a:gd name="T60" fmla="*/ 1 w 447"/>
              <a:gd name="T61" fmla="*/ 228 h 447"/>
              <a:gd name="T62" fmla="*/ 10 w 447"/>
              <a:gd name="T63" fmla="*/ 238 h 447"/>
              <a:gd name="T64" fmla="*/ 436 w 447"/>
              <a:gd name="T65" fmla="*/ 188 h 447"/>
              <a:gd name="T66" fmla="*/ 437 w 447"/>
              <a:gd name="T67" fmla="*/ 207 h 447"/>
              <a:gd name="T68" fmla="*/ 4 w 447"/>
              <a:gd name="T69" fmla="*/ 183 h 447"/>
              <a:gd name="T70" fmla="*/ 13 w 447"/>
              <a:gd name="T71" fmla="*/ 195 h 447"/>
              <a:gd name="T72" fmla="*/ 424 w 447"/>
              <a:gd name="T73" fmla="*/ 146 h 447"/>
              <a:gd name="T74" fmla="*/ 427 w 447"/>
              <a:gd name="T75" fmla="*/ 165 h 447"/>
              <a:gd name="T76" fmla="*/ 17 w 447"/>
              <a:gd name="T77" fmla="*/ 139 h 447"/>
              <a:gd name="T78" fmla="*/ 25 w 447"/>
              <a:gd name="T79" fmla="*/ 153 h 447"/>
              <a:gd name="T80" fmla="*/ 404 w 447"/>
              <a:gd name="T81" fmla="*/ 107 h 447"/>
              <a:gd name="T82" fmla="*/ 409 w 447"/>
              <a:gd name="T83" fmla="*/ 125 h 447"/>
              <a:gd name="T84" fmla="*/ 38 w 447"/>
              <a:gd name="T85" fmla="*/ 100 h 447"/>
              <a:gd name="T86" fmla="*/ 45 w 447"/>
              <a:gd name="T87" fmla="*/ 115 h 447"/>
              <a:gd name="T88" fmla="*/ 377 w 447"/>
              <a:gd name="T89" fmla="*/ 73 h 447"/>
              <a:gd name="T90" fmla="*/ 384 w 447"/>
              <a:gd name="T91" fmla="*/ 90 h 447"/>
              <a:gd name="T92" fmla="*/ 67 w 447"/>
              <a:gd name="T93" fmla="*/ 65 h 447"/>
              <a:gd name="T94" fmla="*/ 73 w 447"/>
              <a:gd name="T95" fmla="*/ 81 h 447"/>
              <a:gd name="T96" fmla="*/ 344 w 447"/>
              <a:gd name="T97" fmla="*/ 46 h 447"/>
              <a:gd name="T98" fmla="*/ 352 w 447"/>
              <a:gd name="T99" fmla="*/ 61 h 447"/>
              <a:gd name="T100" fmla="*/ 102 w 447"/>
              <a:gd name="T101" fmla="*/ 36 h 447"/>
              <a:gd name="T102" fmla="*/ 106 w 447"/>
              <a:gd name="T103" fmla="*/ 54 h 447"/>
              <a:gd name="T104" fmla="*/ 305 w 447"/>
              <a:gd name="T105" fmla="*/ 25 h 447"/>
              <a:gd name="T106" fmla="*/ 315 w 447"/>
              <a:gd name="T107" fmla="*/ 39 h 447"/>
              <a:gd name="T108" fmla="*/ 142 w 447"/>
              <a:gd name="T109" fmla="*/ 16 h 447"/>
              <a:gd name="T110" fmla="*/ 145 w 447"/>
              <a:gd name="T111" fmla="*/ 34 h 447"/>
              <a:gd name="T112" fmla="*/ 264 w 447"/>
              <a:gd name="T113" fmla="*/ 13 h 447"/>
              <a:gd name="T114" fmla="*/ 274 w 447"/>
              <a:gd name="T115" fmla="*/ 24 h 447"/>
              <a:gd name="T116" fmla="*/ 186 w 447"/>
              <a:gd name="T117" fmla="*/ 3 h 447"/>
              <a:gd name="T118" fmla="*/ 187 w 447"/>
              <a:gd name="T119" fmla="*/ 22 h 447"/>
              <a:gd name="T120" fmla="*/ 221 w 447"/>
              <a:gd name="T121" fmla="*/ 9 h 447"/>
              <a:gd name="T122" fmla="*/ 240 w 447"/>
              <a:gd name="T123" fmla="*/ 1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7" h="447">
                <a:moveTo>
                  <a:pt x="239" y="447"/>
                </a:moveTo>
                <a:cubicBezTo>
                  <a:pt x="234" y="447"/>
                  <a:pt x="230" y="443"/>
                  <a:pt x="230" y="438"/>
                </a:cubicBezTo>
                <a:cubicBezTo>
                  <a:pt x="229" y="433"/>
                  <a:pt x="233" y="429"/>
                  <a:pt x="238" y="428"/>
                </a:cubicBezTo>
                <a:cubicBezTo>
                  <a:pt x="239" y="428"/>
                  <a:pt x="239" y="428"/>
                  <a:pt x="239" y="428"/>
                </a:cubicBezTo>
                <a:cubicBezTo>
                  <a:pt x="244" y="428"/>
                  <a:pt x="248" y="432"/>
                  <a:pt x="249" y="437"/>
                </a:cubicBezTo>
                <a:cubicBezTo>
                  <a:pt x="249" y="442"/>
                  <a:pt x="245" y="446"/>
                  <a:pt x="240" y="447"/>
                </a:cubicBezTo>
                <a:cubicBezTo>
                  <a:pt x="239" y="447"/>
                  <a:pt x="239" y="447"/>
                  <a:pt x="239" y="447"/>
                </a:cubicBezTo>
                <a:close/>
                <a:moveTo>
                  <a:pt x="196" y="445"/>
                </a:moveTo>
                <a:cubicBezTo>
                  <a:pt x="196" y="445"/>
                  <a:pt x="195" y="445"/>
                  <a:pt x="195" y="445"/>
                </a:cubicBezTo>
                <a:cubicBezTo>
                  <a:pt x="194" y="445"/>
                  <a:pt x="194" y="445"/>
                  <a:pt x="194" y="445"/>
                </a:cubicBezTo>
                <a:cubicBezTo>
                  <a:pt x="189" y="445"/>
                  <a:pt x="186" y="440"/>
                  <a:pt x="186" y="435"/>
                </a:cubicBezTo>
                <a:cubicBezTo>
                  <a:pt x="187" y="430"/>
                  <a:pt x="191" y="426"/>
                  <a:pt x="197" y="427"/>
                </a:cubicBezTo>
                <a:cubicBezTo>
                  <a:pt x="198" y="427"/>
                  <a:pt x="198" y="427"/>
                  <a:pt x="198" y="427"/>
                </a:cubicBezTo>
                <a:cubicBezTo>
                  <a:pt x="203" y="428"/>
                  <a:pt x="206" y="432"/>
                  <a:pt x="205" y="437"/>
                </a:cubicBezTo>
                <a:cubicBezTo>
                  <a:pt x="205" y="442"/>
                  <a:pt x="201" y="445"/>
                  <a:pt x="196" y="445"/>
                </a:cubicBezTo>
                <a:close/>
                <a:moveTo>
                  <a:pt x="281" y="439"/>
                </a:moveTo>
                <a:cubicBezTo>
                  <a:pt x="277" y="439"/>
                  <a:pt x="274" y="437"/>
                  <a:pt x="273" y="433"/>
                </a:cubicBezTo>
                <a:cubicBezTo>
                  <a:pt x="271" y="428"/>
                  <a:pt x="274" y="423"/>
                  <a:pt x="279" y="421"/>
                </a:cubicBezTo>
                <a:cubicBezTo>
                  <a:pt x="280" y="421"/>
                  <a:pt x="280" y="421"/>
                  <a:pt x="280" y="421"/>
                </a:cubicBezTo>
                <a:cubicBezTo>
                  <a:pt x="285" y="420"/>
                  <a:pt x="290" y="422"/>
                  <a:pt x="291" y="427"/>
                </a:cubicBezTo>
                <a:cubicBezTo>
                  <a:pt x="293" y="432"/>
                  <a:pt x="290" y="437"/>
                  <a:pt x="285" y="439"/>
                </a:cubicBezTo>
                <a:cubicBezTo>
                  <a:pt x="284" y="439"/>
                  <a:pt x="284" y="439"/>
                  <a:pt x="284" y="439"/>
                </a:cubicBezTo>
                <a:cubicBezTo>
                  <a:pt x="283" y="439"/>
                  <a:pt x="282" y="439"/>
                  <a:pt x="281" y="439"/>
                </a:cubicBezTo>
                <a:close/>
                <a:moveTo>
                  <a:pt x="154" y="436"/>
                </a:moveTo>
                <a:cubicBezTo>
                  <a:pt x="153" y="436"/>
                  <a:pt x="152" y="435"/>
                  <a:pt x="151" y="435"/>
                </a:cubicBezTo>
                <a:cubicBezTo>
                  <a:pt x="151" y="435"/>
                  <a:pt x="151" y="435"/>
                  <a:pt x="151" y="435"/>
                </a:cubicBezTo>
                <a:cubicBezTo>
                  <a:pt x="146" y="433"/>
                  <a:pt x="143" y="428"/>
                  <a:pt x="145" y="423"/>
                </a:cubicBezTo>
                <a:cubicBezTo>
                  <a:pt x="146" y="418"/>
                  <a:pt x="151" y="416"/>
                  <a:pt x="156" y="417"/>
                </a:cubicBezTo>
                <a:cubicBezTo>
                  <a:pt x="154" y="426"/>
                  <a:pt x="154" y="426"/>
                  <a:pt x="154" y="426"/>
                </a:cubicBezTo>
                <a:cubicBezTo>
                  <a:pt x="157" y="418"/>
                  <a:pt x="157" y="418"/>
                  <a:pt x="157" y="418"/>
                </a:cubicBezTo>
                <a:cubicBezTo>
                  <a:pt x="162" y="419"/>
                  <a:pt x="164" y="424"/>
                  <a:pt x="163" y="429"/>
                </a:cubicBezTo>
                <a:cubicBezTo>
                  <a:pt x="162" y="433"/>
                  <a:pt x="158" y="436"/>
                  <a:pt x="154" y="436"/>
                </a:cubicBezTo>
                <a:close/>
                <a:moveTo>
                  <a:pt x="322" y="424"/>
                </a:moveTo>
                <a:cubicBezTo>
                  <a:pt x="319" y="424"/>
                  <a:pt x="315" y="422"/>
                  <a:pt x="314" y="419"/>
                </a:cubicBezTo>
                <a:cubicBezTo>
                  <a:pt x="311" y="414"/>
                  <a:pt x="313" y="409"/>
                  <a:pt x="317" y="406"/>
                </a:cubicBezTo>
                <a:cubicBezTo>
                  <a:pt x="318" y="406"/>
                  <a:pt x="318" y="406"/>
                  <a:pt x="318" y="406"/>
                </a:cubicBezTo>
                <a:cubicBezTo>
                  <a:pt x="323" y="403"/>
                  <a:pt x="329" y="405"/>
                  <a:pt x="331" y="410"/>
                </a:cubicBezTo>
                <a:cubicBezTo>
                  <a:pt x="333" y="414"/>
                  <a:pt x="331" y="420"/>
                  <a:pt x="327" y="422"/>
                </a:cubicBezTo>
                <a:cubicBezTo>
                  <a:pt x="326" y="422"/>
                  <a:pt x="326" y="422"/>
                  <a:pt x="326" y="422"/>
                </a:cubicBezTo>
                <a:cubicBezTo>
                  <a:pt x="325" y="423"/>
                  <a:pt x="323" y="424"/>
                  <a:pt x="322" y="424"/>
                </a:cubicBezTo>
                <a:close/>
                <a:moveTo>
                  <a:pt x="115" y="417"/>
                </a:moveTo>
                <a:cubicBezTo>
                  <a:pt x="113" y="417"/>
                  <a:pt x="112" y="417"/>
                  <a:pt x="110" y="416"/>
                </a:cubicBezTo>
                <a:cubicBezTo>
                  <a:pt x="109" y="415"/>
                  <a:pt x="109" y="415"/>
                  <a:pt x="109" y="415"/>
                </a:cubicBezTo>
                <a:cubicBezTo>
                  <a:pt x="105" y="413"/>
                  <a:pt x="103" y="407"/>
                  <a:pt x="106" y="403"/>
                </a:cubicBezTo>
                <a:cubicBezTo>
                  <a:pt x="109" y="398"/>
                  <a:pt x="114" y="397"/>
                  <a:pt x="119" y="400"/>
                </a:cubicBezTo>
                <a:cubicBezTo>
                  <a:pt x="119" y="400"/>
                  <a:pt x="119" y="400"/>
                  <a:pt x="119" y="400"/>
                </a:cubicBezTo>
                <a:cubicBezTo>
                  <a:pt x="124" y="403"/>
                  <a:pt x="125" y="408"/>
                  <a:pt x="123" y="413"/>
                </a:cubicBezTo>
                <a:cubicBezTo>
                  <a:pt x="121" y="416"/>
                  <a:pt x="118" y="417"/>
                  <a:pt x="115" y="417"/>
                </a:cubicBezTo>
                <a:close/>
                <a:moveTo>
                  <a:pt x="358" y="400"/>
                </a:moveTo>
                <a:cubicBezTo>
                  <a:pt x="355" y="400"/>
                  <a:pt x="353" y="399"/>
                  <a:pt x="351" y="396"/>
                </a:cubicBezTo>
                <a:cubicBezTo>
                  <a:pt x="348" y="392"/>
                  <a:pt x="348" y="387"/>
                  <a:pt x="353" y="384"/>
                </a:cubicBezTo>
                <a:cubicBezTo>
                  <a:pt x="353" y="383"/>
                  <a:pt x="353" y="383"/>
                  <a:pt x="353" y="383"/>
                </a:cubicBezTo>
                <a:cubicBezTo>
                  <a:pt x="357" y="380"/>
                  <a:pt x="363" y="380"/>
                  <a:pt x="366" y="384"/>
                </a:cubicBezTo>
                <a:cubicBezTo>
                  <a:pt x="369" y="388"/>
                  <a:pt x="369" y="394"/>
                  <a:pt x="365" y="397"/>
                </a:cubicBezTo>
                <a:cubicBezTo>
                  <a:pt x="364" y="398"/>
                  <a:pt x="364" y="398"/>
                  <a:pt x="364" y="398"/>
                </a:cubicBezTo>
                <a:cubicBezTo>
                  <a:pt x="362" y="399"/>
                  <a:pt x="360" y="400"/>
                  <a:pt x="358" y="400"/>
                </a:cubicBezTo>
                <a:close/>
                <a:moveTo>
                  <a:pt x="80" y="392"/>
                </a:moveTo>
                <a:cubicBezTo>
                  <a:pt x="78" y="392"/>
                  <a:pt x="75" y="391"/>
                  <a:pt x="74" y="389"/>
                </a:cubicBezTo>
                <a:cubicBezTo>
                  <a:pt x="73" y="389"/>
                  <a:pt x="73" y="389"/>
                  <a:pt x="73" y="389"/>
                </a:cubicBezTo>
                <a:cubicBezTo>
                  <a:pt x="69" y="385"/>
                  <a:pt x="69" y="379"/>
                  <a:pt x="72" y="376"/>
                </a:cubicBezTo>
                <a:cubicBezTo>
                  <a:pt x="76" y="372"/>
                  <a:pt x="82" y="371"/>
                  <a:pt x="85" y="375"/>
                </a:cubicBezTo>
                <a:cubicBezTo>
                  <a:pt x="86" y="375"/>
                  <a:pt x="86" y="375"/>
                  <a:pt x="86" y="375"/>
                </a:cubicBezTo>
                <a:cubicBezTo>
                  <a:pt x="90" y="379"/>
                  <a:pt x="90" y="385"/>
                  <a:pt x="87" y="389"/>
                </a:cubicBezTo>
                <a:cubicBezTo>
                  <a:pt x="85" y="391"/>
                  <a:pt x="82" y="392"/>
                  <a:pt x="80" y="392"/>
                </a:cubicBezTo>
                <a:close/>
                <a:moveTo>
                  <a:pt x="389" y="370"/>
                </a:moveTo>
                <a:cubicBezTo>
                  <a:pt x="387" y="370"/>
                  <a:pt x="385" y="369"/>
                  <a:pt x="383" y="368"/>
                </a:cubicBezTo>
                <a:cubicBezTo>
                  <a:pt x="379" y="364"/>
                  <a:pt x="379" y="359"/>
                  <a:pt x="382" y="355"/>
                </a:cubicBezTo>
                <a:cubicBezTo>
                  <a:pt x="383" y="354"/>
                  <a:pt x="383" y="354"/>
                  <a:pt x="383" y="354"/>
                </a:cubicBezTo>
                <a:cubicBezTo>
                  <a:pt x="386" y="350"/>
                  <a:pt x="392" y="349"/>
                  <a:pt x="395" y="353"/>
                </a:cubicBezTo>
                <a:cubicBezTo>
                  <a:pt x="399" y="356"/>
                  <a:pt x="400" y="362"/>
                  <a:pt x="397" y="366"/>
                </a:cubicBezTo>
                <a:cubicBezTo>
                  <a:pt x="396" y="366"/>
                  <a:pt x="396" y="366"/>
                  <a:pt x="396" y="366"/>
                </a:cubicBezTo>
                <a:cubicBezTo>
                  <a:pt x="394" y="368"/>
                  <a:pt x="392" y="370"/>
                  <a:pt x="389" y="370"/>
                </a:cubicBezTo>
                <a:close/>
                <a:moveTo>
                  <a:pt x="51" y="359"/>
                </a:moveTo>
                <a:cubicBezTo>
                  <a:pt x="48" y="359"/>
                  <a:pt x="45" y="358"/>
                  <a:pt x="44" y="355"/>
                </a:cubicBezTo>
                <a:cubicBezTo>
                  <a:pt x="43" y="355"/>
                  <a:pt x="43" y="355"/>
                  <a:pt x="43" y="355"/>
                </a:cubicBezTo>
                <a:cubicBezTo>
                  <a:pt x="40" y="351"/>
                  <a:pt x="41" y="345"/>
                  <a:pt x="45" y="342"/>
                </a:cubicBezTo>
                <a:cubicBezTo>
                  <a:pt x="49" y="339"/>
                  <a:pt x="55" y="340"/>
                  <a:pt x="58" y="344"/>
                </a:cubicBezTo>
                <a:cubicBezTo>
                  <a:pt x="58" y="345"/>
                  <a:pt x="58" y="345"/>
                  <a:pt x="58" y="345"/>
                </a:cubicBezTo>
                <a:cubicBezTo>
                  <a:pt x="61" y="349"/>
                  <a:pt x="61" y="354"/>
                  <a:pt x="56" y="357"/>
                </a:cubicBezTo>
                <a:cubicBezTo>
                  <a:pt x="55" y="359"/>
                  <a:pt x="53" y="359"/>
                  <a:pt x="51" y="359"/>
                </a:cubicBezTo>
                <a:close/>
                <a:moveTo>
                  <a:pt x="413" y="334"/>
                </a:moveTo>
                <a:cubicBezTo>
                  <a:pt x="412" y="334"/>
                  <a:pt x="410" y="333"/>
                  <a:pt x="409" y="333"/>
                </a:cubicBezTo>
                <a:cubicBezTo>
                  <a:pt x="405" y="330"/>
                  <a:pt x="403" y="325"/>
                  <a:pt x="405" y="320"/>
                </a:cubicBezTo>
                <a:cubicBezTo>
                  <a:pt x="406" y="319"/>
                  <a:pt x="406" y="319"/>
                  <a:pt x="406" y="319"/>
                </a:cubicBezTo>
                <a:cubicBezTo>
                  <a:pt x="408" y="315"/>
                  <a:pt x="414" y="313"/>
                  <a:pt x="418" y="315"/>
                </a:cubicBezTo>
                <a:cubicBezTo>
                  <a:pt x="423" y="318"/>
                  <a:pt x="424" y="323"/>
                  <a:pt x="422" y="328"/>
                </a:cubicBezTo>
                <a:cubicBezTo>
                  <a:pt x="421" y="329"/>
                  <a:pt x="421" y="329"/>
                  <a:pt x="421" y="329"/>
                </a:cubicBezTo>
                <a:cubicBezTo>
                  <a:pt x="420" y="332"/>
                  <a:pt x="417" y="334"/>
                  <a:pt x="413" y="334"/>
                </a:cubicBezTo>
                <a:close/>
                <a:moveTo>
                  <a:pt x="29" y="322"/>
                </a:moveTo>
                <a:cubicBezTo>
                  <a:pt x="26" y="322"/>
                  <a:pt x="22" y="320"/>
                  <a:pt x="21" y="316"/>
                </a:cubicBezTo>
                <a:cubicBezTo>
                  <a:pt x="20" y="316"/>
                  <a:pt x="20" y="316"/>
                  <a:pt x="20" y="316"/>
                </a:cubicBezTo>
                <a:cubicBezTo>
                  <a:pt x="18" y="311"/>
                  <a:pt x="20" y="306"/>
                  <a:pt x="25" y="303"/>
                </a:cubicBezTo>
                <a:cubicBezTo>
                  <a:pt x="29" y="301"/>
                  <a:pt x="35" y="303"/>
                  <a:pt x="37" y="308"/>
                </a:cubicBezTo>
                <a:cubicBezTo>
                  <a:pt x="37" y="309"/>
                  <a:pt x="37" y="309"/>
                  <a:pt x="37" y="309"/>
                </a:cubicBezTo>
                <a:cubicBezTo>
                  <a:pt x="40" y="313"/>
                  <a:pt x="38" y="319"/>
                  <a:pt x="33" y="321"/>
                </a:cubicBezTo>
                <a:cubicBezTo>
                  <a:pt x="32" y="322"/>
                  <a:pt x="30" y="322"/>
                  <a:pt x="29" y="322"/>
                </a:cubicBezTo>
                <a:close/>
                <a:moveTo>
                  <a:pt x="430" y="294"/>
                </a:moveTo>
                <a:cubicBezTo>
                  <a:pt x="429" y="294"/>
                  <a:pt x="428" y="293"/>
                  <a:pt x="427" y="293"/>
                </a:cubicBezTo>
                <a:cubicBezTo>
                  <a:pt x="422" y="292"/>
                  <a:pt x="419" y="287"/>
                  <a:pt x="421" y="282"/>
                </a:cubicBezTo>
                <a:cubicBezTo>
                  <a:pt x="421" y="281"/>
                  <a:pt x="421" y="281"/>
                  <a:pt x="421" y="281"/>
                </a:cubicBezTo>
                <a:cubicBezTo>
                  <a:pt x="422" y="276"/>
                  <a:pt x="428" y="273"/>
                  <a:pt x="432" y="275"/>
                </a:cubicBezTo>
                <a:cubicBezTo>
                  <a:pt x="437" y="276"/>
                  <a:pt x="440" y="281"/>
                  <a:pt x="439" y="286"/>
                </a:cubicBezTo>
                <a:cubicBezTo>
                  <a:pt x="438" y="287"/>
                  <a:pt x="438" y="287"/>
                  <a:pt x="438" y="287"/>
                </a:cubicBezTo>
                <a:cubicBezTo>
                  <a:pt x="437" y="291"/>
                  <a:pt x="434" y="294"/>
                  <a:pt x="430" y="294"/>
                </a:cubicBezTo>
                <a:close/>
                <a:moveTo>
                  <a:pt x="15" y="281"/>
                </a:moveTo>
                <a:cubicBezTo>
                  <a:pt x="11" y="281"/>
                  <a:pt x="7" y="278"/>
                  <a:pt x="6" y="274"/>
                </a:cubicBezTo>
                <a:cubicBezTo>
                  <a:pt x="6" y="273"/>
                  <a:pt x="6" y="273"/>
                  <a:pt x="6" y="273"/>
                </a:cubicBezTo>
                <a:cubicBezTo>
                  <a:pt x="5" y="268"/>
                  <a:pt x="8" y="263"/>
                  <a:pt x="13" y="262"/>
                </a:cubicBezTo>
                <a:cubicBezTo>
                  <a:pt x="18" y="261"/>
                  <a:pt x="23" y="264"/>
                  <a:pt x="24" y="269"/>
                </a:cubicBezTo>
                <a:cubicBezTo>
                  <a:pt x="24" y="270"/>
                  <a:pt x="24" y="270"/>
                  <a:pt x="24" y="270"/>
                </a:cubicBezTo>
                <a:cubicBezTo>
                  <a:pt x="25" y="275"/>
                  <a:pt x="22" y="280"/>
                  <a:pt x="17" y="281"/>
                </a:cubicBezTo>
                <a:cubicBezTo>
                  <a:pt x="16" y="281"/>
                  <a:pt x="16" y="281"/>
                  <a:pt x="15" y="281"/>
                </a:cubicBezTo>
                <a:close/>
                <a:moveTo>
                  <a:pt x="438" y="251"/>
                </a:moveTo>
                <a:cubicBezTo>
                  <a:pt x="437" y="251"/>
                  <a:pt x="437" y="251"/>
                  <a:pt x="437" y="251"/>
                </a:cubicBezTo>
                <a:cubicBezTo>
                  <a:pt x="432" y="251"/>
                  <a:pt x="428" y="246"/>
                  <a:pt x="428" y="241"/>
                </a:cubicBezTo>
                <a:cubicBezTo>
                  <a:pt x="428" y="240"/>
                  <a:pt x="428" y="240"/>
                  <a:pt x="428" y="240"/>
                </a:cubicBezTo>
                <a:cubicBezTo>
                  <a:pt x="429" y="235"/>
                  <a:pt x="433" y="231"/>
                  <a:pt x="438" y="231"/>
                </a:cubicBezTo>
                <a:cubicBezTo>
                  <a:pt x="443" y="232"/>
                  <a:pt x="447" y="236"/>
                  <a:pt x="447" y="241"/>
                </a:cubicBezTo>
                <a:cubicBezTo>
                  <a:pt x="447" y="241"/>
                  <a:pt x="447" y="241"/>
                  <a:pt x="447" y="241"/>
                </a:cubicBezTo>
                <a:cubicBezTo>
                  <a:pt x="447" y="242"/>
                  <a:pt x="447" y="242"/>
                  <a:pt x="447" y="242"/>
                </a:cubicBezTo>
                <a:cubicBezTo>
                  <a:pt x="446" y="247"/>
                  <a:pt x="442" y="251"/>
                  <a:pt x="438" y="251"/>
                </a:cubicBezTo>
                <a:close/>
                <a:moveTo>
                  <a:pt x="10" y="238"/>
                </a:moveTo>
                <a:cubicBezTo>
                  <a:pt x="5" y="238"/>
                  <a:pt x="1" y="234"/>
                  <a:pt x="1" y="229"/>
                </a:cubicBezTo>
                <a:cubicBezTo>
                  <a:pt x="1" y="228"/>
                  <a:pt x="1" y="228"/>
                  <a:pt x="1" y="228"/>
                </a:cubicBezTo>
                <a:cubicBezTo>
                  <a:pt x="0" y="223"/>
                  <a:pt x="5" y="219"/>
                  <a:pt x="10" y="218"/>
                </a:cubicBezTo>
                <a:cubicBezTo>
                  <a:pt x="14" y="218"/>
                  <a:pt x="19" y="222"/>
                  <a:pt x="19" y="228"/>
                </a:cubicBezTo>
                <a:cubicBezTo>
                  <a:pt x="19" y="228"/>
                  <a:pt x="19" y="228"/>
                  <a:pt x="19" y="228"/>
                </a:cubicBezTo>
                <a:cubicBezTo>
                  <a:pt x="19" y="234"/>
                  <a:pt x="15" y="238"/>
                  <a:pt x="10" y="238"/>
                </a:cubicBezTo>
                <a:close/>
                <a:moveTo>
                  <a:pt x="437" y="207"/>
                </a:moveTo>
                <a:cubicBezTo>
                  <a:pt x="432" y="207"/>
                  <a:pt x="428" y="203"/>
                  <a:pt x="428" y="199"/>
                </a:cubicBezTo>
                <a:cubicBezTo>
                  <a:pt x="428" y="198"/>
                  <a:pt x="428" y="198"/>
                  <a:pt x="428" y="198"/>
                </a:cubicBezTo>
                <a:cubicBezTo>
                  <a:pt x="427" y="193"/>
                  <a:pt x="431" y="188"/>
                  <a:pt x="436" y="188"/>
                </a:cubicBezTo>
                <a:cubicBezTo>
                  <a:pt x="441" y="187"/>
                  <a:pt x="445" y="191"/>
                  <a:pt x="446" y="196"/>
                </a:cubicBezTo>
                <a:cubicBezTo>
                  <a:pt x="446" y="196"/>
                  <a:pt x="446" y="196"/>
                  <a:pt x="446" y="196"/>
                </a:cubicBezTo>
                <a:cubicBezTo>
                  <a:pt x="447" y="201"/>
                  <a:pt x="443" y="206"/>
                  <a:pt x="438" y="207"/>
                </a:cubicBezTo>
                <a:cubicBezTo>
                  <a:pt x="438" y="207"/>
                  <a:pt x="437" y="207"/>
                  <a:pt x="437" y="207"/>
                </a:cubicBezTo>
                <a:close/>
                <a:moveTo>
                  <a:pt x="13" y="195"/>
                </a:moveTo>
                <a:cubicBezTo>
                  <a:pt x="13" y="195"/>
                  <a:pt x="12" y="195"/>
                  <a:pt x="12" y="195"/>
                </a:cubicBezTo>
                <a:cubicBezTo>
                  <a:pt x="7" y="194"/>
                  <a:pt x="3" y="189"/>
                  <a:pt x="4" y="184"/>
                </a:cubicBezTo>
                <a:cubicBezTo>
                  <a:pt x="4" y="183"/>
                  <a:pt x="4" y="183"/>
                  <a:pt x="4" y="183"/>
                </a:cubicBezTo>
                <a:cubicBezTo>
                  <a:pt x="5" y="178"/>
                  <a:pt x="10" y="175"/>
                  <a:pt x="15" y="175"/>
                </a:cubicBezTo>
                <a:cubicBezTo>
                  <a:pt x="20" y="176"/>
                  <a:pt x="23" y="181"/>
                  <a:pt x="22" y="186"/>
                </a:cubicBezTo>
                <a:cubicBezTo>
                  <a:pt x="22" y="187"/>
                  <a:pt x="22" y="187"/>
                  <a:pt x="22" y="187"/>
                </a:cubicBezTo>
                <a:cubicBezTo>
                  <a:pt x="21" y="192"/>
                  <a:pt x="18" y="195"/>
                  <a:pt x="13" y="195"/>
                </a:cubicBezTo>
                <a:close/>
                <a:moveTo>
                  <a:pt x="427" y="165"/>
                </a:moveTo>
                <a:cubicBezTo>
                  <a:pt x="423" y="165"/>
                  <a:pt x="420" y="162"/>
                  <a:pt x="419" y="158"/>
                </a:cubicBezTo>
                <a:cubicBezTo>
                  <a:pt x="418" y="157"/>
                  <a:pt x="418" y="157"/>
                  <a:pt x="418" y="157"/>
                </a:cubicBezTo>
                <a:cubicBezTo>
                  <a:pt x="417" y="153"/>
                  <a:pt x="419" y="147"/>
                  <a:pt x="424" y="146"/>
                </a:cubicBezTo>
                <a:cubicBezTo>
                  <a:pt x="429" y="144"/>
                  <a:pt x="434" y="147"/>
                  <a:pt x="436" y="152"/>
                </a:cubicBezTo>
                <a:cubicBezTo>
                  <a:pt x="436" y="152"/>
                  <a:pt x="436" y="152"/>
                  <a:pt x="436" y="152"/>
                </a:cubicBezTo>
                <a:cubicBezTo>
                  <a:pt x="438" y="157"/>
                  <a:pt x="435" y="162"/>
                  <a:pt x="430" y="164"/>
                </a:cubicBezTo>
                <a:cubicBezTo>
                  <a:pt x="429" y="164"/>
                  <a:pt x="428" y="165"/>
                  <a:pt x="427" y="165"/>
                </a:cubicBezTo>
                <a:close/>
                <a:moveTo>
                  <a:pt x="25" y="153"/>
                </a:moveTo>
                <a:cubicBezTo>
                  <a:pt x="24" y="153"/>
                  <a:pt x="23" y="153"/>
                  <a:pt x="22" y="152"/>
                </a:cubicBezTo>
                <a:cubicBezTo>
                  <a:pt x="17" y="150"/>
                  <a:pt x="15" y="145"/>
                  <a:pt x="17" y="140"/>
                </a:cubicBezTo>
                <a:cubicBezTo>
                  <a:pt x="17" y="139"/>
                  <a:pt x="17" y="139"/>
                  <a:pt x="17" y="139"/>
                </a:cubicBezTo>
                <a:cubicBezTo>
                  <a:pt x="19" y="135"/>
                  <a:pt x="24" y="132"/>
                  <a:pt x="29" y="134"/>
                </a:cubicBezTo>
                <a:cubicBezTo>
                  <a:pt x="34" y="136"/>
                  <a:pt x="36" y="142"/>
                  <a:pt x="34" y="146"/>
                </a:cubicBezTo>
                <a:cubicBezTo>
                  <a:pt x="34" y="147"/>
                  <a:pt x="34" y="147"/>
                  <a:pt x="34" y="147"/>
                </a:cubicBezTo>
                <a:cubicBezTo>
                  <a:pt x="32" y="151"/>
                  <a:pt x="29" y="153"/>
                  <a:pt x="25" y="153"/>
                </a:cubicBezTo>
                <a:close/>
                <a:moveTo>
                  <a:pt x="409" y="125"/>
                </a:moveTo>
                <a:cubicBezTo>
                  <a:pt x="406" y="125"/>
                  <a:pt x="403" y="123"/>
                  <a:pt x="401" y="120"/>
                </a:cubicBezTo>
                <a:cubicBezTo>
                  <a:pt x="401" y="120"/>
                  <a:pt x="401" y="120"/>
                  <a:pt x="401" y="120"/>
                </a:cubicBezTo>
                <a:cubicBezTo>
                  <a:pt x="398" y="115"/>
                  <a:pt x="400" y="110"/>
                  <a:pt x="404" y="107"/>
                </a:cubicBezTo>
                <a:cubicBezTo>
                  <a:pt x="408" y="105"/>
                  <a:pt x="414" y="106"/>
                  <a:pt x="417" y="110"/>
                </a:cubicBezTo>
                <a:cubicBezTo>
                  <a:pt x="417" y="111"/>
                  <a:pt x="417" y="111"/>
                  <a:pt x="417" y="111"/>
                </a:cubicBezTo>
                <a:cubicBezTo>
                  <a:pt x="420" y="116"/>
                  <a:pt x="418" y="121"/>
                  <a:pt x="414" y="124"/>
                </a:cubicBezTo>
                <a:cubicBezTo>
                  <a:pt x="412" y="125"/>
                  <a:pt x="411" y="125"/>
                  <a:pt x="409" y="125"/>
                </a:cubicBezTo>
                <a:close/>
                <a:moveTo>
                  <a:pt x="45" y="115"/>
                </a:moveTo>
                <a:cubicBezTo>
                  <a:pt x="44" y="115"/>
                  <a:pt x="42" y="114"/>
                  <a:pt x="40" y="113"/>
                </a:cubicBezTo>
                <a:cubicBezTo>
                  <a:pt x="36" y="110"/>
                  <a:pt x="35" y="105"/>
                  <a:pt x="38" y="100"/>
                </a:cubicBezTo>
                <a:cubicBezTo>
                  <a:pt x="38" y="100"/>
                  <a:pt x="38" y="100"/>
                  <a:pt x="38" y="100"/>
                </a:cubicBezTo>
                <a:cubicBezTo>
                  <a:pt x="41" y="95"/>
                  <a:pt x="47" y="94"/>
                  <a:pt x="51" y="97"/>
                </a:cubicBezTo>
                <a:cubicBezTo>
                  <a:pt x="55" y="100"/>
                  <a:pt x="56" y="105"/>
                  <a:pt x="54" y="110"/>
                </a:cubicBezTo>
                <a:cubicBezTo>
                  <a:pt x="53" y="111"/>
                  <a:pt x="53" y="111"/>
                  <a:pt x="53" y="111"/>
                </a:cubicBezTo>
                <a:cubicBezTo>
                  <a:pt x="51" y="113"/>
                  <a:pt x="48" y="115"/>
                  <a:pt x="45" y="115"/>
                </a:cubicBezTo>
                <a:close/>
                <a:moveTo>
                  <a:pt x="384" y="90"/>
                </a:moveTo>
                <a:cubicBezTo>
                  <a:pt x="381" y="90"/>
                  <a:pt x="379" y="89"/>
                  <a:pt x="377" y="87"/>
                </a:cubicBezTo>
                <a:cubicBezTo>
                  <a:pt x="376" y="86"/>
                  <a:pt x="376" y="86"/>
                  <a:pt x="376" y="86"/>
                </a:cubicBezTo>
                <a:cubicBezTo>
                  <a:pt x="373" y="82"/>
                  <a:pt x="373" y="77"/>
                  <a:pt x="377" y="73"/>
                </a:cubicBezTo>
                <a:cubicBezTo>
                  <a:pt x="381" y="70"/>
                  <a:pt x="387" y="70"/>
                  <a:pt x="390" y="74"/>
                </a:cubicBezTo>
                <a:cubicBezTo>
                  <a:pt x="391" y="75"/>
                  <a:pt x="391" y="75"/>
                  <a:pt x="391" y="75"/>
                </a:cubicBezTo>
                <a:cubicBezTo>
                  <a:pt x="394" y="78"/>
                  <a:pt x="394" y="84"/>
                  <a:pt x="390" y="88"/>
                </a:cubicBezTo>
                <a:cubicBezTo>
                  <a:pt x="388" y="89"/>
                  <a:pt x="386" y="90"/>
                  <a:pt x="384" y="90"/>
                </a:cubicBezTo>
                <a:close/>
                <a:moveTo>
                  <a:pt x="73" y="81"/>
                </a:moveTo>
                <a:cubicBezTo>
                  <a:pt x="70" y="81"/>
                  <a:pt x="68" y="80"/>
                  <a:pt x="66" y="78"/>
                </a:cubicBezTo>
                <a:cubicBezTo>
                  <a:pt x="63" y="75"/>
                  <a:pt x="63" y="69"/>
                  <a:pt x="66" y="65"/>
                </a:cubicBezTo>
                <a:cubicBezTo>
                  <a:pt x="67" y="65"/>
                  <a:pt x="67" y="65"/>
                  <a:pt x="67" y="65"/>
                </a:cubicBezTo>
                <a:cubicBezTo>
                  <a:pt x="71" y="61"/>
                  <a:pt x="76" y="61"/>
                  <a:pt x="80" y="65"/>
                </a:cubicBezTo>
                <a:cubicBezTo>
                  <a:pt x="84" y="68"/>
                  <a:pt x="84" y="74"/>
                  <a:pt x="80" y="78"/>
                </a:cubicBezTo>
                <a:cubicBezTo>
                  <a:pt x="79" y="78"/>
                  <a:pt x="79" y="78"/>
                  <a:pt x="79" y="78"/>
                </a:cubicBezTo>
                <a:cubicBezTo>
                  <a:pt x="78" y="80"/>
                  <a:pt x="75" y="81"/>
                  <a:pt x="73" y="81"/>
                </a:cubicBezTo>
                <a:close/>
                <a:moveTo>
                  <a:pt x="352" y="61"/>
                </a:moveTo>
                <a:cubicBezTo>
                  <a:pt x="350" y="61"/>
                  <a:pt x="348" y="60"/>
                  <a:pt x="346" y="59"/>
                </a:cubicBezTo>
                <a:cubicBezTo>
                  <a:pt x="346" y="58"/>
                  <a:pt x="346" y="58"/>
                  <a:pt x="346" y="58"/>
                </a:cubicBezTo>
                <a:cubicBezTo>
                  <a:pt x="341" y="55"/>
                  <a:pt x="341" y="50"/>
                  <a:pt x="344" y="46"/>
                </a:cubicBezTo>
                <a:cubicBezTo>
                  <a:pt x="347" y="41"/>
                  <a:pt x="352" y="41"/>
                  <a:pt x="357" y="44"/>
                </a:cubicBezTo>
                <a:cubicBezTo>
                  <a:pt x="357" y="44"/>
                  <a:pt x="357" y="44"/>
                  <a:pt x="357" y="44"/>
                </a:cubicBezTo>
                <a:cubicBezTo>
                  <a:pt x="361" y="47"/>
                  <a:pt x="362" y="53"/>
                  <a:pt x="359" y="57"/>
                </a:cubicBezTo>
                <a:cubicBezTo>
                  <a:pt x="357" y="60"/>
                  <a:pt x="355" y="61"/>
                  <a:pt x="352" y="61"/>
                </a:cubicBezTo>
                <a:close/>
                <a:moveTo>
                  <a:pt x="106" y="54"/>
                </a:moveTo>
                <a:cubicBezTo>
                  <a:pt x="103" y="54"/>
                  <a:pt x="101" y="52"/>
                  <a:pt x="99" y="50"/>
                </a:cubicBezTo>
                <a:cubicBezTo>
                  <a:pt x="96" y="45"/>
                  <a:pt x="97" y="40"/>
                  <a:pt x="101" y="37"/>
                </a:cubicBezTo>
                <a:cubicBezTo>
                  <a:pt x="102" y="36"/>
                  <a:pt x="102" y="36"/>
                  <a:pt x="102" y="36"/>
                </a:cubicBezTo>
                <a:cubicBezTo>
                  <a:pt x="107" y="34"/>
                  <a:pt x="112" y="35"/>
                  <a:pt x="115" y="39"/>
                </a:cubicBezTo>
                <a:cubicBezTo>
                  <a:pt x="118" y="43"/>
                  <a:pt x="116" y="49"/>
                  <a:pt x="112" y="52"/>
                </a:cubicBezTo>
                <a:cubicBezTo>
                  <a:pt x="112" y="52"/>
                  <a:pt x="112" y="52"/>
                  <a:pt x="112" y="52"/>
                </a:cubicBezTo>
                <a:cubicBezTo>
                  <a:pt x="110" y="53"/>
                  <a:pt x="108" y="54"/>
                  <a:pt x="106" y="54"/>
                </a:cubicBezTo>
                <a:close/>
                <a:moveTo>
                  <a:pt x="315" y="39"/>
                </a:moveTo>
                <a:cubicBezTo>
                  <a:pt x="313" y="39"/>
                  <a:pt x="312" y="38"/>
                  <a:pt x="311" y="38"/>
                </a:cubicBezTo>
                <a:cubicBezTo>
                  <a:pt x="310" y="37"/>
                  <a:pt x="310" y="37"/>
                  <a:pt x="310" y="37"/>
                </a:cubicBezTo>
                <a:cubicBezTo>
                  <a:pt x="305" y="35"/>
                  <a:pt x="303" y="30"/>
                  <a:pt x="305" y="25"/>
                </a:cubicBezTo>
                <a:cubicBezTo>
                  <a:pt x="307" y="21"/>
                  <a:pt x="313" y="18"/>
                  <a:pt x="318" y="21"/>
                </a:cubicBezTo>
                <a:cubicBezTo>
                  <a:pt x="319" y="21"/>
                  <a:pt x="319" y="21"/>
                  <a:pt x="319" y="21"/>
                </a:cubicBezTo>
                <a:cubicBezTo>
                  <a:pt x="323" y="23"/>
                  <a:pt x="325" y="29"/>
                  <a:pt x="323" y="33"/>
                </a:cubicBezTo>
                <a:cubicBezTo>
                  <a:pt x="321" y="37"/>
                  <a:pt x="318" y="39"/>
                  <a:pt x="315" y="39"/>
                </a:cubicBezTo>
                <a:close/>
                <a:moveTo>
                  <a:pt x="145" y="34"/>
                </a:moveTo>
                <a:cubicBezTo>
                  <a:pt x="141" y="34"/>
                  <a:pt x="138" y="32"/>
                  <a:pt x="136" y="28"/>
                </a:cubicBezTo>
                <a:cubicBezTo>
                  <a:pt x="134" y="23"/>
                  <a:pt x="137" y="18"/>
                  <a:pt x="141" y="16"/>
                </a:cubicBezTo>
                <a:cubicBezTo>
                  <a:pt x="142" y="16"/>
                  <a:pt x="142" y="16"/>
                  <a:pt x="142" y="16"/>
                </a:cubicBezTo>
                <a:cubicBezTo>
                  <a:pt x="147" y="14"/>
                  <a:pt x="152" y="16"/>
                  <a:pt x="154" y="21"/>
                </a:cubicBezTo>
                <a:cubicBezTo>
                  <a:pt x="156" y="26"/>
                  <a:pt x="154" y="31"/>
                  <a:pt x="149" y="33"/>
                </a:cubicBezTo>
                <a:cubicBezTo>
                  <a:pt x="148" y="33"/>
                  <a:pt x="148" y="33"/>
                  <a:pt x="148" y="33"/>
                </a:cubicBezTo>
                <a:cubicBezTo>
                  <a:pt x="147" y="34"/>
                  <a:pt x="146" y="34"/>
                  <a:pt x="145" y="34"/>
                </a:cubicBezTo>
                <a:close/>
                <a:moveTo>
                  <a:pt x="274" y="24"/>
                </a:moveTo>
                <a:cubicBezTo>
                  <a:pt x="273" y="24"/>
                  <a:pt x="272" y="24"/>
                  <a:pt x="272" y="24"/>
                </a:cubicBezTo>
                <a:cubicBezTo>
                  <a:pt x="271" y="24"/>
                  <a:pt x="271" y="24"/>
                  <a:pt x="271" y="24"/>
                </a:cubicBezTo>
                <a:cubicBezTo>
                  <a:pt x="266" y="23"/>
                  <a:pt x="263" y="18"/>
                  <a:pt x="264" y="13"/>
                </a:cubicBezTo>
                <a:cubicBezTo>
                  <a:pt x="265" y="8"/>
                  <a:pt x="270" y="5"/>
                  <a:pt x="275" y="6"/>
                </a:cubicBezTo>
                <a:cubicBezTo>
                  <a:pt x="275" y="6"/>
                  <a:pt x="275" y="6"/>
                  <a:pt x="275" y="6"/>
                </a:cubicBezTo>
                <a:cubicBezTo>
                  <a:pt x="280" y="7"/>
                  <a:pt x="283" y="12"/>
                  <a:pt x="282" y="17"/>
                </a:cubicBezTo>
                <a:cubicBezTo>
                  <a:pt x="281" y="21"/>
                  <a:pt x="278" y="24"/>
                  <a:pt x="274" y="24"/>
                </a:cubicBezTo>
                <a:close/>
                <a:moveTo>
                  <a:pt x="187" y="22"/>
                </a:moveTo>
                <a:cubicBezTo>
                  <a:pt x="182" y="22"/>
                  <a:pt x="178" y="19"/>
                  <a:pt x="177" y="14"/>
                </a:cubicBezTo>
                <a:cubicBezTo>
                  <a:pt x="177" y="9"/>
                  <a:pt x="180" y="4"/>
                  <a:pt x="185" y="4"/>
                </a:cubicBezTo>
                <a:cubicBezTo>
                  <a:pt x="186" y="3"/>
                  <a:pt x="186" y="3"/>
                  <a:pt x="186" y="3"/>
                </a:cubicBezTo>
                <a:cubicBezTo>
                  <a:pt x="191" y="3"/>
                  <a:pt x="196" y="6"/>
                  <a:pt x="197" y="11"/>
                </a:cubicBezTo>
                <a:cubicBezTo>
                  <a:pt x="197" y="16"/>
                  <a:pt x="194" y="21"/>
                  <a:pt x="189" y="22"/>
                </a:cubicBezTo>
                <a:cubicBezTo>
                  <a:pt x="188" y="22"/>
                  <a:pt x="188" y="22"/>
                  <a:pt x="188" y="22"/>
                </a:cubicBezTo>
                <a:cubicBezTo>
                  <a:pt x="188" y="22"/>
                  <a:pt x="187" y="22"/>
                  <a:pt x="187" y="22"/>
                </a:cubicBezTo>
                <a:close/>
                <a:moveTo>
                  <a:pt x="231" y="19"/>
                </a:moveTo>
                <a:cubicBezTo>
                  <a:pt x="230" y="19"/>
                  <a:pt x="230" y="19"/>
                  <a:pt x="230" y="19"/>
                </a:cubicBezTo>
                <a:cubicBezTo>
                  <a:pt x="230" y="19"/>
                  <a:pt x="230" y="19"/>
                  <a:pt x="230" y="19"/>
                </a:cubicBezTo>
                <a:cubicBezTo>
                  <a:pt x="224" y="19"/>
                  <a:pt x="220" y="14"/>
                  <a:pt x="221" y="9"/>
                </a:cubicBezTo>
                <a:cubicBezTo>
                  <a:pt x="221" y="4"/>
                  <a:pt x="225" y="0"/>
                  <a:pt x="230" y="0"/>
                </a:cubicBezTo>
                <a:cubicBezTo>
                  <a:pt x="230" y="0"/>
                  <a:pt x="230" y="0"/>
                  <a:pt x="230" y="0"/>
                </a:cubicBezTo>
                <a:cubicBezTo>
                  <a:pt x="231" y="0"/>
                  <a:pt x="231" y="0"/>
                  <a:pt x="231" y="0"/>
                </a:cubicBezTo>
                <a:cubicBezTo>
                  <a:pt x="236" y="0"/>
                  <a:pt x="240" y="5"/>
                  <a:pt x="240" y="10"/>
                </a:cubicBezTo>
                <a:cubicBezTo>
                  <a:pt x="240" y="15"/>
                  <a:pt x="236" y="19"/>
                  <a:pt x="231" y="1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3" name="Freeform 33">
            <a:extLst>
              <a:ext uri="{FF2B5EF4-FFF2-40B4-BE49-F238E27FC236}">
                <a16:creationId xmlns:a16="http://schemas.microsoft.com/office/drawing/2014/main" id="{E0F67A26-C013-15B6-48C8-9FA935E0779D}"/>
              </a:ext>
            </a:extLst>
          </p:cNvPr>
          <p:cNvSpPr>
            <a:spLocks noEditPoints="1"/>
          </p:cNvSpPr>
          <p:nvPr/>
        </p:nvSpPr>
        <p:spPr bwMode="auto">
          <a:xfrm>
            <a:off x="3991133" y="3789266"/>
            <a:ext cx="867749" cy="866360"/>
          </a:xfrm>
          <a:custGeom>
            <a:avLst/>
            <a:gdLst>
              <a:gd name="T0" fmla="*/ 202 w 446"/>
              <a:gd name="T1" fmla="*/ 437 h 446"/>
              <a:gd name="T2" fmla="*/ 212 w 446"/>
              <a:gd name="T3" fmla="*/ 446 h 446"/>
              <a:gd name="T4" fmla="*/ 254 w 446"/>
              <a:gd name="T5" fmla="*/ 426 h 446"/>
              <a:gd name="T6" fmla="*/ 255 w 446"/>
              <a:gd name="T7" fmla="*/ 444 h 446"/>
              <a:gd name="T8" fmla="*/ 160 w 446"/>
              <a:gd name="T9" fmla="*/ 428 h 446"/>
              <a:gd name="T10" fmla="*/ 169 w 446"/>
              <a:gd name="T11" fmla="*/ 440 h 446"/>
              <a:gd name="T12" fmla="*/ 294 w 446"/>
              <a:gd name="T13" fmla="*/ 416 h 446"/>
              <a:gd name="T14" fmla="*/ 297 w 446"/>
              <a:gd name="T15" fmla="*/ 434 h 446"/>
              <a:gd name="T16" fmla="*/ 120 w 446"/>
              <a:gd name="T17" fmla="*/ 411 h 446"/>
              <a:gd name="T18" fmla="*/ 129 w 446"/>
              <a:gd name="T19" fmla="*/ 425 h 446"/>
              <a:gd name="T20" fmla="*/ 331 w 446"/>
              <a:gd name="T21" fmla="*/ 397 h 446"/>
              <a:gd name="T22" fmla="*/ 336 w 446"/>
              <a:gd name="T23" fmla="*/ 415 h 446"/>
              <a:gd name="T24" fmla="*/ 84 w 446"/>
              <a:gd name="T25" fmla="*/ 387 h 446"/>
              <a:gd name="T26" fmla="*/ 92 w 446"/>
              <a:gd name="T27" fmla="*/ 402 h 446"/>
              <a:gd name="T28" fmla="*/ 364 w 446"/>
              <a:gd name="T29" fmla="*/ 372 h 446"/>
              <a:gd name="T30" fmla="*/ 370 w 446"/>
              <a:gd name="T31" fmla="*/ 388 h 446"/>
              <a:gd name="T32" fmla="*/ 54 w 446"/>
              <a:gd name="T33" fmla="*/ 355 h 446"/>
              <a:gd name="T34" fmla="*/ 61 w 446"/>
              <a:gd name="T35" fmla="*/ 372 h 446"/>
              <a:gd name="T36" fmla="*/ 391 w 446"/>
              <a:gd name="T37" fmla="*/ 340 h 446"/>
              <a:gd name="T38" fmla="*/ 398 w 446"/>
              <a:gd name="T39" fmla="*/ 355 h 446"/>
              <a:gd name="T40" fmla="*/ 31 w 446"/>
              <a:gd name="T41" fmla="*/ 319 h 446"/>
              <a:gd name="T42" fmla="*/ 36 w 446"/>
              <a:gd name="T43" fmla="*/ 337 h 446"/>
              <a:gd name="T44" fmla="*/ 411 w 446"/>
              <a:gd name="T45" fmla="*/ 304 h 446"/>
              <a:gd name="T46" fmla="*/ 420 w 446"/>
              <a:gd name="T47" fmla="*/ 318 h 446"/>
              <a:gd name="T48" fmla="*/ 16 w 446"/>
              <a:gd name="T49" fmla="*/ 278 h 446"/>
              <a:gd name="T50" fmla="*/ 18 w 446"/>
              <a:gd name="T51" fmla="*/ 297 h 446"/>
              <a:gd name="T52" fmla="*/ 424 w 446"/>
              <a:gd name="T53" fmla="*/ 264 h 446"/>
              <a:gd name="T54" fmla="*/ 433 w 446"/>
              <a:gd name="T55" fmla="*/ 276 h 446"/>
              <a:gd name="T56" fmla="*/ 9 w 446"/>
              <a:gd name="T57" fmla="*/ 235 h 446"/>
              <a:gd name="T58" fmla="*/ 10 w 446"/>
              <a:gd name="T59" fmla="*/ 255 h 446"/>
              <a:gd name="T60" fmla="*/ 428 w 446"/>
              <a:gd name="T61" fmla="*/ 223 h 446"/>
              <a:gd name="T62" fmla="*/ 446 w 446"/>
              <a:gd name="T63" fmla="*/ 223 h 446"/>
              <a:gd name="T64" fmla="*/ 9 w 446"/>
              <a:gd name="T65" fmla="*/ 211 h 446"/>
              <a:gd name="T66" fmla="*/ 19 w 446"/>
              <a:gd name="T67" fmla="*/ 202 h 446"/>
              <a:gd name="T68" fmla="*/ 424 w 446"/>
              <a:gd name="T69" fmla="*/ 182 h 446"/>
              <a:gd name="T70" fmla="*/ 442 w 446"/>
              <a:gd name="T71" fmla="*/ 178 h 446"/>
              <a:gd name="T72" fmla="*/ 16 w 446"/>
              <a:gd name="T73" fmla="*/ 168 h 446"/>
              <a:gd name="T74" fmla="*/ 27 w 446"/>
              <a:gd name="T75" fmla="*/ 161 h 446"/>
              <a:gd name="T76" fmla="*/ 411 w 446"/>
              <a:gd name="T77" fmla="*/ 142 h 446"/>
              <a:gd name="T78" fmla="*/ 428 w 446"/>
              <a:gd name="T79" fmla="*/ 135 h 446"/>
              <a:gd name="T80" fmla="*/ 31 w 446"/>
              <a:gd name="T81" fmla="*/ 128 h 446"/>
              <a:gd name="T82" fmla="*/ 44 w 446"/>
              <a:gd name="T83" fmla="*/ 123 h 446"/>
              <a:gd name="T84" fmla="*/ 391 w 446"/>
              <a:gd name="T85" fmla="*/ 106 h 446"/>
              <a:gd name="T86" fmla="*/ 407 w 446"/>
              <a:gd name="T87" fmla="*/ 96 h 446"/>
              <a:gd name="T88" fmla="*/ 54 w 446"/>
              <a:gd name="T89" fmla="*/ 91 h 446"/>
              <a:gd name="T90" fmla="*/ 68 w 446"/>
              <a:gd name="T91" fmla="*/ 89 h 446"/>
              <a:gd name="T92" fmla="*/ 364 w 446"/>
              <a:gd name="T93" fmla="*/ 75 h 446"/>
              <a:gd name="T94" fmla="*/ 377 w 446"/>
              <a:gd name="T95" fmla="*/ 61 h 446"/>
              <a:gd name="T96" fmla="*/ 84 w 446"/>
              <a:gd name="T97" fmla="*/ 60 h 446"/>
              <a:gd name="T98" fmla="*/ 98 w 446"/>
              <a:gd name="T99" fmla="*/ 61 h 446"/>
              <a:gd name="T100" fmla="*/ 332 w 446"/>
              <a:gd name="T101" fmla="*/ 49 h 446"/>
              <a:gd name="T102" fmla="*/ 341 w 446"/>
              <a:gd name="T103" fmla="*/ 33 h 446"/>
              <a:gd name="T104" fmla="*/ 120 w 446"/>
              <a:gd name="T105" fmla="*/ 35 h 446"/>
              <a:gd name="T106" fmla="*/ 133 w 446"/>
              <a:gd name="T107" fmla="*/ 39 h 446"/>
              <a:gd name="T108" fmla="*/ 294 w 446"/>
              <a:gd name="T109" fmla="*/ 31 h 446"/>
              <a:gd name="T110" fmla="*/ 300 w 446"/>
              <a:gd name="T111" fmla="*/ 13 h 446"/>
              <a:gd name="T112" fmla="*/ 160 w 446"/>
              <a:gd name="T113" fmla="*/ 18 h 446"/>
              <a:gd name="T114" fmla="*/ 172 w 446"/>
              <a:gd name="T115" fmla="*/ 25 h 446"/>
              <a:gd name="T116" fmla="*/ 254 w 446"/>
              <a:gd name="T117" fmla="*/ 20 h 446"/>
              <a:gd name="T118" fmla="*/ 256 w 446"/>
              <a:gd name="T119" fmla="*/ 2 h 446"/>
              <a:gd name="T120" fmla="*/ 202 w 446"/>
              <a:gd name="T121" fmla="*/ 10 h 446"/>
              <a:gd name="T122" fmla="*/ 213 w 446"/>
              <a:gd name="T123" fmla="*/ 1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6" h="446">
                <a:moveTo>
                  <a:pt x="212" y="446"/>
                </a:moveTo>
                <a:cubicBezTo>
                  <a:pt x="212" y="446"/>
                  <a:pt x="212" y="446"/>
                  <a:pt x="212" y="446"/>
                </a:cubicBezTo>
                <a:cubicBezTo>
                  <a:pt x="211" y="446"/>
                  <a:pt x="211" y="446"/>
                  <a:pt x="211" y="446"/>
                </a:cubicBezTo>
                <a:cubicBezTo>
                  <a:pt x="206" y="446"/>
                  <a:pt x="202" y="442"/>
                  <a:pt x="202" y="437"/>
                </a:cubicBezTo>
                <a:cubicBezTo>
                  <a:pt x="203" y="432"/>
                  <a:pt x="207" y="428"/>
                  <a:pt x="212" y="428"/>
                </a:cubicBezTo>
                <a:cubicBezTo>
                  <a:pt x="213" y="428"/>
                  <a:pt x="213" y="428"/>
                  <a:pt x="213" y="428"/>
                </a:cubicBezTo>
                <a:cubicBezTo>
                  <a:pt x="218" y="428"/>
                  <a:pt x="222" y="432"/>
                  <a:pt x="221" y="438"/>
                </a:cubicBezTo>
                <a:cubicBezTo>
                  <a:pt x="221" y="443"/>
                  <a:pt x="217" y="446"/>
                  <a:pt x="212" y="446"/>
                </a:cubicBezTo>
                <a:close/>
                <a:moveTo>
                  <a:pt x="255" y="444"/>
                </a:moveTo>
                <a:cubicBezTo>
                  <a:pt x="250" y="444"/>
                  <a:pt x="246" y="441"/>
                  <a:pt x="246" y="436"/>
                </a:cubicBezTo>
                <a:cubicBezTo>
                  <a:pt x="245" y="431"/>
                  <a:pt x="248" y="427"/>
                  <a:pt x="253" y="426"/>
                </a:cubicBezTo>
                <a:cubicBezTo>
                  <a:pt x="254" y="426"/>
                  <a:pt x="254" y="426"/>
                  <a:pt x="254" y="426"/>
                </a:cubicBezTo>
                <a:cubicBezTo>
                  <a:pt x="259" y="425"/>
                  <a:pt x="264" y="429"/>
                  <a:pt x="265" y="434"/>
                </a:cubicBezTo>
                <a:cubicBezTo>
                  <a:pt x="265" y="439"/>
                  <a:pt x="262" y="443"/>
                  <a:pt x="257" y="444"/>
                </a:cubicBezTo>
                <a:cubicBezTo>
                  <a:pt x="256" y="444"/>
                  <a:pt x="256" y="444"/>
                  <a:pt x="256" y="444"/>
                </a:cubicBezTo>
                <a:cubicBezTo>
                  <a:pt x="255" y="444"/>
                  <a:pt x="255" y="444"/>
                  <a:pt x="255" y="444"/>
                </a:cubicBezTo>
                <a:close/>
                <a:moveTo>
                  <a:pt x="169" y="440"/>
                </a:moveTo>
                <a:cubicBezTo>
                  <a:pt x="169" y="440"/>
                  <a:pt x="168" y="440"/>
                  <a:pt x="167" y="440"/>
                </a:cubicBezTo>
                <a:cubicBezTo>
                  <a:pt x="166" y="439"/>
                  <a:pt x="166" y="439"/>
                  <a:pt x="166" y="439"/>
                </a:cubicBezTo>
                <a:cubicBezTo>
                  <a:pt x="161" y="438"/>
                  <a:pt x="158" y="433"/>
                  <a:pt x="160" y="428"/>
                </a:cubicBezTo>
                <a:cubicBezTo>
                  <a:pt x="161" y="423"/>
                  <a:pt x="166" y="420"/>
                  <a:pt x="171" y="422"/>
                </a:cubicBezTo>
                <a:cubicBezTo>
                  <a:pt x="172" y="422"/>
                  <a:pt x="172" y="422"/>
                  <a:pt x="172" y="422"/>
                </a:cubicBezTo>
                <a:cubicBezTo>
                  <a:pt x="177" y="423"/>
                  <a:pt x="180" y="428"/>
                  <a:pt x="178" y="433"/>
                </a:cubicBezTo>
                <a:cubicBezTo>
                  <a:pt x="177" y="437"/>
                  <a:pt x="174" y="440"/>
                  <a:pt x="169" y="440"/>
                </a:cubicBezTo>
                <a:close/>
                <a:moveTo>
                  <a:pt x="297" y="434"/>
                </a:moveTo>
                <a:cubicBezTo>
                  <a:pt x="293" y="434"/>
                  <a:pt x="290" y="431"/>
                  <a:pt x="288" y="428"/>
                </a:cubicBezTo>
                <a:cubicBezTo>
                  <a:pt x="286" y="423"/>
                  <a:pt x="289" y="418"/>
                  <a:pt x="293" y="416"/>
                </a:cubicBezTo>
                <a:cubicBezTo>
                  <a:pt x="294" y="416"/>
                  <a:pt x="294" y="416"/>
                  <a:pt x="294" y="416"/>
                </a:cubicBezTo>
                <a:cubicBezTo>
                  <a:pt x="299" y="414"/>
                  <a:pt x="304" y="416"/>
                  <a:pt x="306" y="421"/>
                </a:cubicBezTo>
                <a:cubicBezTo>
                  <a:pt x="308" y="426"/>
                  <a:pt x="306" y="431"/>
                  <a:pt x="301" y="433"/>
                </a:cubicBezTo>
                <a:cubicBezTo>
                  <a:pt x="300" y="433"/>
                  <a:pt x="300" y="433"/>
                  <a:pt x="300" y="433"/>
                </a:cubicBezTo>
                <a:cubicBezTo>
                  <a:pt x="299" y="433"/>
                  <a:pt x="298" y="434"/>
                  <a:pt x="297" y="434"/>
                </a:cubicBezTo>
                <a:close/>
                <a:moveTo>
                  <a:pt x="129" y="425"/>
                </a:moveTo>
                <a:cubicBezTo>
                  <a:pt x="127" y="425"/>
                  <a:pt x="126" y="425"/>
                  <a:pt x="125" y="424"/>
                </a:cubicBezTo>
                <a:cubicBezTo>
                  <a:pt x="124" y="424"/>
                  <a:pt x="124" y="424"/>
                  <a:pt x="124" y="424"/>
                </a:cubicBezTo>
                <a:cubicBezTo>
                  <a:pt x="119" y="421"/>
                  <a:pt x="117" y="416"/>
                  <a:pt x="120" y="411"/>
                </a:cubicBezTo>
                <a:cubicBezTo>
                  <a:pt x="122" y="407"/>
                  <a:pt x="128" y="405"/>
                  <a:pt x="132" y="407"/>
                </a:cubicBezTo>
                <a:cubicBezTo>
                  <a:pt x="133" y="407"/>
                  <a:pt x="133" y="407"/>
                  <a:pt x="133" y="407"/>
                </a:cubicBezTo>
                <a:cubicBezTo>
                  <a:pt x="137" y="410"/>
                  <a:pt x="139" y="415"/>
                  <a:pt x="137" y="420"/>
                </a:cubicBezTo>
                <a:cubicBezTo>
                  <a:pt x="135" y="423"/>
                  <a:pt x="132" y="425"/>
                  <a:pt x="129" y="425"/>
                </a:cubicBezTo>
                <a:close/>
                <a:moveTo>
                  <a:pt x="336" y="415"/>
                </a:moveTo>
                <a:cubicBezTo>
                  <a:pt x="333" y="415"/>
                  <a:pt x="329" y="413"/>
                  <a:pt x="328" y="410"/>
                </a:cubicBezTo>
                <a:cubicBezTo>
                  <a:pt x="325" y="406"/>
                  <a:pt x="326" y="400"/>
                  <a:pt x="331" y="398"/>
                </a:cubicBezTo>
                <a:cubicBezTo>
                  <a:pt x="331" y="397"/>
                  <a:pt x="331" y="397"/>
                  <a:pt x="331" y="397"/>
                </a:cubicBezTo>
                <a:cubicBezTo>
                  <a:pt x="336" y="394"/>
                  <a:pt x="341" y="396"/>
                  <a:pt x="344" y="400"/>
                </a:cubicBezTo>
                <a:cubicBezTo>
                  <a:pt x="347" y="404"/>
                  <a:pt x="346" y="410"/>
                  <a:pt x="341" y="413"/>
                </a:cubicBezTo>
                <a:cubicBezTo>
                  <a:pt x="340" y="413"/>
                  <a:pt x="340" y="413"/>
                  <a:pt x="340" y="413"/>
                </a:cubicBezTo>
                <a:cubicBezTo>
                  <a:pt x="339" y="414"/>
                  <a:pt x="337" y="415"/>
                  <a:pt x="336" y="415"/>
                </a:cubicBezTo>
                <a:close/>
                <a:moveTo>
                  <a:pt x="92" y="402"/>
                </a:moveTo>
                <a:cubicBezTo>
                  <a:pt x="90" y="402"/>
                  <a:pt x="88" y="401"/>
                  <a:pt x="86" y="400"/>
                </a:cubicBezTo>
                <a:cubicBezTo>
                  <a:pt x="86" y="400"/>
                  <a:pt x="86" y="400"/>
                  <a:pt x="86" y="400"/>
                </a:cubicBezTo>
                <a:cubicBezTo>
                  <a:pt x="82" y="396"/>
                  <a:pt x="81" y="391"/>
                  <a:pt x="84" y="387"/>
                </a:cubicBezTo>
                <a:cubicBezTo>
                  <a:pt x="87" y="383"/>
                  <a:pt x="93" y="382"/>
                  <a:pt x="97" y="385"/>
                </a:cubicBezTo>
                <a:cubicBezTo>
                  <a:pt x="98" y="386"/>
                  <a:pt x="98" y="386"/>
                  <a:pt x="98" y="386"/>
                </a:cubicBezTo>
                <a:cubicBezTo>
                  <a:pt x="102" y="389"/>
                  <a:pt x="102" y="394"/>
                  <a:pt x="99" y="398"/>
                </a:cubicBezTo>
                <a:cubicBezTo>
                  <a:pt x="97" y="401"/>
                  <a:pt x="95" y="402"/>
                  <a:pt x="92" y="402"/>
                </a:cubicBezTo>
                <a:close/>
                <a:moveTo>
                  <a:pt x="370" y="388"/>
                </a:moveTo>
                <a:cubicBezTo>
                  <a:pt x="367" y="388"/>
                  <a:pt x="365" y="387"/>
                  <a:pt x="363" y="385"/>
                </a:cubicBezTo>
                <a:cubicBezTo>
                  <a:pt x="360" y="382"/>
                  <a:pt x="360" y="376"/>
                  <a:pt x="364" y="372"/>
                </a:cubicBezTo>
                <a:cubicBezTo>
                  <a:pt x="364" y="372"/>
                  <a:pt x="364" y="372"/>
                  <a:pt x="364" y="372"/>
                </a:cubicBezTo>
                <a:cubicBezTo>
                  <a:pt x="368" y="368"/>
                  <a:pt x="374" y="368"/>
                  <a:pt x="377" y="372"/>
                </a:cubicBezTo>
                <a:cubicBezTo>
                  <a:pt x="381" y="376"/>
                  <a:pt x="381" y="382"/>
                  <a:pt x="377" y="385"/>
                </a:cubicBezTo>
                <a:cubicBezTo>
                  <a:pt x="376" y="386"/>
                  <a:pt x="376" y="386"/>
                  <a:pt x="376" y="386"/>
                </a:cubicBezTo>
                <a:cubicBezTo>
                  <a:pt x="374" y="387"/>
                  <a:pt x="372" y="388"/>
                  <a:pt x="370" y="388"/>
                </a:cubicBezTo>
                <a:close/>
                <a:moveTo>
                  <a:pt x="61" y="372"/>
                </a:moveTo>
                <a:cubicBezTo>
                  <a:pt x="58" y="372"/>
                  <a:pt x="55" y="371"/>
                  <a:pt x="54" y="369"/>
                </a:cubicBezTo>
                <a:cubicBezTo>
                  <a:pt x="53" y="368"/>
                  <a:pt x="53" y="368"/>
                  <a:pt x="53" y="368"/>
                </a:cubicBezTo>
                <a:cubicBezTo>
                  <a:pt x="50" y="364"/>
                  <a:pt x="50" y="359"/>
                  <a:pt x="54" y="355"/>
                </a:cubicBezTo>
                <a:cubicBezTo>
                  <a:pt x="58" y="352"/>
                  <a:pt x="64" y="352"/>
                  <a:pt x="67" y="356"/>
                </a:cubicBezTo>
                <a:cubicBezTo>
                  <a:pt x="67" y="357"/>
                  <a:pt x="67" y="357"/>
                  <a:pt x="67" y="357"/>
                </a:cubicBezTo>
                <a:cubicBezTo>
                  <a:pt x="71" y="361"/>
                  <a:pt x="70" y="367"/>
                  <a:pt x="67" y="370"/>
                </a:cubicBezTo>
                <a:cubicBezTo>
                  <a:pt x="65" y="372"/>
                  <a:pt x="63" y="372"/>
                  <a:pt x="61" y="372"/>
                </a:cubicBezTo>
                <a:close/>
                <a:moveTo>
                  <a:pt x="398" y="355"/>
                </a:moveTo>
                <a:cubicBezTo>
                  <a:pt x="396" y="355"/>
                  <a:pt x="395" y="355"/>
                  <a:pt x="393" y="354"/>
                </a:cubicBezTo>
                <a:cubicBezTo>
                  <a:pt x="389" y="351"/>
                  <a:pt x="388" y="345"/>
                  <a:pt x="391" y="341"/>
                </a:cubicBezTo>
                <a:cubicBezTo>
                  <a:pt x="391" y="340"/>
                  <a:pt x="391" y="340"/>
                  <a:pt x="391" y="340"/>
                </a:cubicBezTo>
                <a:cubicBezTo>
                  <a:pt x="394" y="336"/>
                  <a:pt x="400" y="335"/>
                  <a:pt x="404" y="338"/>
                </a:cubicBezTo>
                <a:cubicBezTo>
                  <a:pt x="408" y="341"/>
                  <a:pt x="409" y="347"/>
                  <a:pt x="406" y="351"/>
                </a:cubicBezTo>
                <a:cubicBezTo>
                  <a:pt x="406" y="351"/>
                  <a:pt x="406" y="351"/>
                  <a:pt x="406" y="351"/>
                </a:cubicBezTo>
                <a:cubicBezTo>
                  <a:pt x="404" y="354"/>
                  <a:pt x="401" y="355"/>
                  <a:pt x="398" y="355"/>
                </a:cubicBezTo>
                <a:close/>
                <a:moveTo>
                  <a:pt x="36" y="337"/>
                </a:moveTo>
                <a:cubicBezTo>
                  <a:pt x="32" y="337"/>
                  <a:pt x="29" y="335"/>
                  <a:pt x="28" y="332"/>
                </a:cubicBezTo>
                <a:cubicBezTo>
                  <a:pt x="27" y="331"/>
                  <a:pt x="27" y="331"/>
                  <a:pt x="27" y="331"/>
                </a:cubicBezTo>
                <a:cubicBezTo>
                  <a:pt x="25" y="327"/>
                  <a:pt x="26" y="321"/>
                  <a:pt x="31" y="319"/>
                </a:cubicBezTo>
                <a:cubicBezTo>
                  <a:pt x="35" y="316"/>
                  <a:pt x="41" y="318"/>
                  <a:pt x="43" y="322"/>
                </a:cubicBezTo>
                <a:cubicBezTo>
                  <a:pt x="44" y="323"/>
                  <a:pt x="44" y="323"/>
                  <a:pt x="44" y="323"/>
                </a:cubicBezTo>
                <a:cubicBezTo>
                  <a:pt x="46" y="327"/>
                  <a:pt x="45" y="333"/>
                  <a:pt x="40" y="336"/>
                </a:cubicBezTo>
                <a:cubicBezTo>
                  <a:pt x="39" y="336"/>
                  <a:pt x="37" y="337"/>
                  <a:pt x="36" y="337"/>
                </a:cubicBezTo>
                <a:close/>
                <a:moveTo>
                  <a:pt x="420" y="318"/>
                </a:moveTo>
                <a:cubicBezTo>
                  <a:pt x="418" y="318"/>
                  <a:pt x="417" y="317"/>
                  <a:pt x="416" y="317"/>
                </a:cubicBezTo>
                <a:cubicBezTo>
                  <a:pt x="411" y="315"/>
                  <a:pt x="409" y="309"/>
                  <a:pt x="411" y="305"/>
                </a:cubicBezTo>
                <a:cubicBezTo>
                  <a:pt x="411" y="304"/>
                  <a:pt x="411" y="304"/>
                  <a:pt x="411" y="304"/>
                </a:cubicBezTo>
                <a:cubicBezTo>
                  <a:pt x="413" y="299"/>
                  <a:pt x="419" y="297"/>
                  <a:pt x="424" y="299"/>
                </a:cubicBezTo>
                <a:cubicBezTo>
                  <a:pt x="428" y="301"/>
                  <a:pt x="430" y="307"/>
                  <a:pt x="428" y="311"/>
                </a:cubicBezTo>
                <a:cubicBezTo>
                  <a:pt x="428" y="312"/>
                  <a:pt x="428" y="312"/>
                  <a:pt x="428" y="312"/>
                </a:cubicBezTo>
                <a:cubicBezTo>
                  <a:pt x="426" y="316"/>
                  <a:pt x="423" y="318"/>
                  <a:pt x="420" y="318"/>
                </a:cubicBezTo>
                <a:close/>
                <a:moveTo>
                  <a:pt x="18" y="297"/>
                </a:moveTo>
                <a:cubicBezTo>
                  <a:pt x="15" y="297"/>
                  <a:pt x="11" y="294"/>
                  <a:pt x="10" y="290"/>
                </a:cubicBezTo>
                <a:cubicBezTo>
                  <a:pt x="9" y="290"/>
                  <a:pt x="9" y="290"/>
                  <a:pt x="9" y="290"/>
                </a:cubicBezTo>
                <a:cubicBezTo>
                  <a:pt x="8" y="285"/>
                  <a:pt x="11" y="280"/>
                  <a:pt x="16" y="278"/>
                </a:cubicBezTo>
                <a:cubicBezTo>
                  <a:pt x="20" y="277"/>
                  <a:pt x="26" y="279"/>
                  <a:pt x="27" y="284"/>
                </a:cubicBezTo>
                <a:cubicBezTo>
                  <a:pt x="27" y="285"/>
                  <a:pt x="27" y="285"/>
                  <a:pt x="27" y="285"/>
                </a:cubicBezTo>
                <a:cubicBezTo>
                  <a:pt x="29" y="290"/>
                  <a:pt x="26" y="295"/>
                  <a:pt x="21" y="297"/>
                </a:cubicBezTo>
                <a:cubicBezTo>
                  <a:pt x="20" y="297"/>
                  <a:pt x="19" y="297"/>
                  <a:pt x="18" y="297"/>
                </a:cubicBezTo>
                <a:close/>
                <a:moveTo>
                  <a:pt x="433" y="276"/>
                </a:moveTo>
                <a:cubicBezTo>
                  <a:pt x="432" y="276"/>
                  <a:pt x="431" y="276"/>
                  <a:pt x="431" y="276"/>
                </a:cubicBezTo>
                <a:cubicBezTo>
                  <a:pt x="426" y="275"/>
                  <a:pt x="423" y="270"/>
                  <a:pt x="424" y="265"/>
                </a:cubicBezTo>
                <a:cubicBezTo>
                  <a:pt x="424" y="264"/>
                  <a:pt x="424" y="264"/>
                  <a:pt x="424" y="264"/>
                </a:cubicBezTo>
                <a:cubicBezTo>
                  <a:pt x="425" y="259"/>
                  <a:pt x="430" y="256"/>
                  <a:pt x="435" y="257"/>
                </a:cubicBezTo>
                <a:cubicBezTo>
                  <a:pt x="440" y="258"/>
                  <a:pt x="443" y="263"/>
                  <a:pt x="442" y="268"/>
                </a:cubicBezTo>
                <a:cubicBezTo>
                  <a:pt x="442" y="269"/>
                  <a:pt x="442" y="269"/>
                  <a:pt x="442" y="269"/>
                </a:cubicBezTo>
                <a:cubicBezTo>
                  <a:pt x="441" y="274"/>
                  <a:pt x="437" y="276"/>
                  <a:pt x="433" y="276"/>
                </a:cubicBezTo>
                <a:close/>
                <a:moveTo>
                  <a:pt x="10" y="255"/>
                </a:moveTo>
                <a:cubicBezTo>
                  <a:pt x="5" y="255"/>
                  <a:pt x="1" y="251"/>
                  <a:pt x="1" y="246"/>
                </a:cubicBezTo>
                <a:cubicBezTo>
                  <a:pt x="0" y="245"/>
                  <a:pt x="0" y="245"/>
                  <a:pt x="0" y="245"/>
                </a:cubicBezTo>
                <a:cubicBezTo>
                  <a:pt x="0" y="240"/>
                  <a:pt x="4" y="236"/>
                  <a:pt x="9" y="235"/>
                </a:cubicBezTo>
                <a:cubicBezTo>
                  <a:pt x="14" y="235"/>
                  <a:pt x="18" y="238"/>
                  <a:pt x="19" y="243"/>
                </a:cubicBezTo>
                <a:cubicBezTo>
                  <a:pt x="19" y="244"/>
                  <a:pt x="19" y="244"/>
                  <a:pt x="19" y="244"/>
                </a:cubicBezTo>
                <a:cubicBezTo>
                  <a:pt x="19" y="249"/>
                  <a:pt x="16" y="254"/>
                  <a:pt x="11" y="254"/>
                </a:cubicBezTo>
                <a:lnTo>
                  <a:pt x="10" y="255"/>
                </a:lnTo>
                <a:close/>
                <a:moveTo>
                  <a:pt x="437" y="233"/>
                </a:moveTo>
                <a:cubicBezTo>
                  <a:pt x="437" y="233"/>
                  <a:pt x="437" y="233"/>
                  <a:pt x="437" y="233"/>
                </a:cubicBezTo>
                <a:cubicBezTo>
                  <a:pt x="432" y="233"/>
                  <a:pt x="428" y="229"/>
                  <a:pt x="428" y="224"/>
                </a:cubicBezTo>
                <a:cubicBezTo>
                  <a:pt x="428" y="223"/>
                  <a:pt x="428" y="223"/>
                  <a:pt x="428" y="223"/>
                </a:cubicBezTo>
                <a:cubicBezTo>
                  <a:pt x="428" y="222"/>
                  <a:pt x="428" y="222"/>
                  <a:pt x="428" y="222"/>
                </a:cubicBezTo>
                <a:cubicBezTo>
                  <a:pt x="428" y="217"/>
                  <a:pt x="432" y="213"/>
                  <a:pt x="437" y="213"/>
                </a:cubicBezTo>
                <a:cubicBezTo>
                  <a:pt x="442" y="213"/>
                  <a:pt x="446" y="217"/>
                  <a:pt x="446" y="222"/>
                </a:cubicBezTo>
                <a:cubicBezTo>
                  <a:pt x="446" y="223"/>
                  <a:pt x="446" y="223"/>
                  <a:pt x="446" y="223"/>
                </a:cubicBezTo>
                <a:cubicBezTo>
                  <a:pt x="446" y="224"/>
                  <a:pt x="446" y="224"/>
                  <a:pt x="446" y="224"/>
                </a:cubicBezTo>
                <a:cubicBezTo>
                  <a:pt x="446" y="229"/>
                  <a:pt x="442" y="233"/>
                  <a:pt x="437" y="233"/>
                </a:cubicBezTo>
                <a:close/>
                <a:moveTo>
                  <a:pt x="10" y="211"/>
                </a:moveTo>
                <a:cubicBezTo>
                  <a:pt x="9" y="211"/>
                  <a:pt x="9" y="211"/>
                  <a:pt x="9" y="211"/>
                </a:cubicBezTo>
                <a:cubicBezTo>
                  <a:pt x="4" y="211"/>
                  <a:pt x="0" y="206"/>
                  <a:pt x="0" y="201"/>
                </a:cubicBezTo>
                <a:cubicBezTo>
                  <a:pt x="1" y="200"/>
                  <a:pt x="1" y="200"/>
                  <a:pt x="1" y="200"/>
                </a:cubicBezTo>
                <a:cubicBezTo>
                  <a:pt x="1" y="195"/>
                  <a:pt x="6" y="191"/>
                  <a:pt x="11" y="192"/>
                </a:cubicBezTo>
                <a:cubicBezTo>
                  <a:pt x="16" y="192"/>
                  <a:pt x="19" y="197"/>
                  <a:pt x="19" y="202"/>
                </a:cubicBezTo>
                <a:cubicBezTo>
                  <a:pt x="19" y="203"/>
                  <a:pt x="19" y="203"/>
                  <a:pt x="19" y="203"/>
                </a:cubicBezTo>
                <a:cubicBezTo>
                  <a:pt x="18" y="208"/>
                  <a:pt x="14" y="211"/>
                  <a:pt x="10" y="211"/>
                </a:cubicBezTo>
                <a:close/>
                <a:moveTo>
                  <a:pt x="433" y="189"/>
                </a:moveTo>
                <a:cubicBezTo>
                  <a:pt x="429" y="189"/>
                  <a:pt x="425" y="186"/>
                  <a:pt x="424" y="182"/>
                </a:cubicBezTo>
                <a:cubicBezTo>
                  <a:pt x="424" y="181"/>
                  <a:pt x="424" y="181"/>
                  <a:pt x="424" y="181"/>
                </a:cubicBezTo>
                <a:cubicBezTo>
                  <a:pt x="423" y="176"/>
                  <a:pt x="426" y="171"/>
                  <a:pt x="431" y="170"/>
                </a:cubicBezTo>
                <a:cubicBezTo>
                  <a:pt x="436" y="169"/>
                  <a:pt x="441" y="172"/>
                  <a:pt x="442" y="177"/>
                </a:cubicBezTo>
                <a:cubicBezTo>
                  <a:pt x="442" y="178"/>
                  <a:pt x="442" y="178"/>
                  <a:pt x="442" y="178"/>
                </a:cubicBezTo>
                <a:cubicBezTo>
                  <a:pt x="443" y="183"/>
                  <a:pt x="440" y="188"/>
                  <a:pt x="435" y="189"/>
                </a:cubicBezTo>
                <a:cubicBezTo>
                  <a:pt x="434" y="189"/>
                  <a:pt x="433" y="189"/>
                  <a:pt x="433" y="189"/>
                </a:cubicBezTo>
                <a:close/>
                <a:moveTo>
                  <a:pt x="18" y="169"/>
                </a:moveTo>
                <a:cubicBezTo>
                  <a:pt x="17" y="169"/>
                  <a:pt x="16" y="169"/>
                  <a:pt x="16" y="168"/>
                </a:cubicBezTo>
                <a:cubicBezTo>
                  <a:pt x="11" y="167"/>
                  <a:pt x="8" y="162"/>
                  <a:pt x="9" y="157"/>
                </a:cubicBezTo>
                <a:cubicBezTo>
                  <a:pt x="10" y="156"/>
                  <a:pt x="10" y="156"/>
                  <a:pt x="10" y="156"/>
                </a:cubicBezTo>
                <a:cubicBezTo>
                  <a:pt x="11" y="151"/>
                  <a:pt x="16" y="148"/>
                  <a:pt x="21" y="150"/>
                </a:cubicBezTo>
                <a:cubicBezTo>
                  <a:pt x="26" y="151"/>
                  <a:pt x="29" y="157"/>
                  <a:pt x="27" y="161"/>
                </a:cubicBezTo>
                <a:cubicBezTo>
                  <a:pt x="27" y="162"/>
                  <a:pt x="27" y="162"/>
                  <a:pt x="27" y="162"/>
                </a:cubicBezTo>
                <a:cubicBezTo>
                  <a:pt x="26" y="166"/>
                  <a:pt x="22" y="169"/>
                  <a:pt x="18" y="169"/>
                </a:cubicBezTo>
                <a:close/>
                <a:moveTo>
                  <a:pt x="420" y="148"/>
                </a:moveTo>
                <a:cubicBezTo>
                  <a:pt x="416" y="148"/>
                  <a:pt x="413" y="146"/>
                  <a:pt x="411" y="142"/>
                </a:cubicBezTo>
                <a:cubicBezTo>
                  <a:pt x="411" y="142"/>
                  <a:pt x="411" y="142"/>
                  <a:pt x="411" y="142"/>
                </a:cubicBezTo>
                <a:cubicBezTo>
                  <a:pt x="409" y="137"/>
                  <a:pt x="411" y="131"/>
                  <a:pt x="416" y="129"/>
                </a:cubicBezTo>
                <a:cubicBezTo>
                  <a:pt x="421" y="127"/>
                  <a:pt x="426" y="130"/>
                  <a:pt x="428" y="134"/>
                </a:cubicBezTo>
                <a:cubicBezTo>
                  <a:pt x="428" y="135"/>
                  <a:pt x="428" y="135"/>
                  <a:pt x="428" y="135"/>
                </a:cubicBezTo>
                <a:cubicBezTo>
                  <a:pt x="430" y="140"/>
                  <a:pt x="428" y="145"/>
                  <a:pt x="424" y="147"/>
                </a:cubicBezTo>
                <a:cubicBezTo>
                  <a:pt x="422" y="148"/>
                  <a:pt x="421" y="148"/>
                  <a:pt x="420" y="148"/>
                </a:cubicBezTo>
                <a:close/>
                <a:moveTo>
                  <a:pt x="35" y="129"/>
                </a:moveTo>
                <a:cubicBezTo>
                  <a:pt x="34" y="129"/>
                  <a:pt x="32" y="128"/>
                  <a:pt x="31" y="128"/>
                </a:cubicBezTo>
                <a:cubicBezTo>
                  <a:pt x="26" y="125"/>
                  <a:pt x="25" y="120"/>
                  <a:pt x="27" y="115"/>
                </a:cubicBezTo>
                <a:cubicBezTo>
                  <a:pt x="28" y="114"/>
                  <a:pt x="28" y="114"/>
                  <a:pt x="28" y="114"/>
                </a:cubicBezTo>
                <a:cubicBezTo>
                  <a:pt x="30" y="110"/>
                  <a:pt x="36" y="108"/>
                  <a:pt x="40" y="111"/>
                </a:cubicBezTo>
                <a:cubicBezTo>
                  <a:pt x="45" y="113"/>
                  <a:pt x="46" y="119"/>
                  <a:pt x="44" y="123"/>
                </a:cubicBezTo>
                <a:cubicBezTo>
                  <a:pt x="43" y="124"/>
                  <a:pt x="43" y="124"/>
                  <a:pt x="43" y="124"/>
                </a:cubicBezTo>
                <a:cubicBezTo>
                  <a:pt x="42" y="127"/>
                  <a:pt x="38" y="129"/>
                  <a:pt x="35" y="129"/>
                </a:cubicBezTo>
                <a:close/>
                <a:moveTo>
                  <a:pt x="399" y="110"/>
                </a:moveTo>
                <a:cubicBezTo>
                  <a:pt x="396" y="110"/>
                  <a:pt x="393" y="109"/>
                  <a:pt x="391" y="106"/>
                </a:cubicBezTo>
                <a:cubicBezTo>
                  <a:pt x="391" y="105"/>
                  <a:pt x="391" y="105"/>
                  <a:pt x="391" y="105"/>
                </a:cubicBezTo>
                <a:cubicBezTo>
                  <a:pt x="388" y="101"/>
                  <a:pt x="389" y="96"/>
                  <a:pt x="393" y="93"/>
                </a:cubicBezTo>
                <a:cubicBezTo>
                  <a:pt x="397" y="90"/>
                  <a:pt x="403" y="91"/>
                  <a:pt x="406" y="95"/>
                </a:cubicBezTo>
                <a:cubicBezTo>
                  <a:pt x="407" y="96"/>
                  <a:pt x="407" y="96"/>
                  <a:pt x="407" y="96"/>
                </a:cubicBezTo>
                <a:cubicBezTo>
                  <a:pt x="409" y="100"/>
                  <a:pt x="408" y="106"/>
                  <a:pt x="404" y="108"/>
                </a:cubicBezTo>
                <a:cubicBezTo>
                  <a:pt x="402" y="110"/>
                  <a:pt x="401" y="110"/>
                  <a:pt x="399" y="110"/>
                </a:cubicBezTo>
                <a:close/>
                <a:moveTo>
                  <a:pt x="60" y="93"/>
                </a:moveTo>
                <a:cubicBezTo>
                  <a:pt x="58" y="93"/>
                  <a:pt x="56" y="92"/>
                  <a:pt x="54" y="91"/>
                </a:cubicBezTo>
                <a:cubicBezTo>
                  <a:pt x="50" y="88"/>
                  <a:pt x="50" y="82"/>
                  <a:pt x="53" y="78"/>
                </a:cubicBezTo>
                <a:cubicBezTo>
                  <a:pt x="53" y="77"/>
                  <a:pt x="53" y="77"/>
                  <a:pt x="53" y="77"/>
                </a:cubicBezTo>
                <a:cubicBezTo>
                  <a:pt x="57" y="73"/>
                  <a:pt x="63" y="73"/>
                  <a:pt x="66" y="76"/>
                </a:cubicBezTo>
                <a:cubicBezTo>
                  <a:pt x="70" y="79"/>
                  <a:pt x="71" y="85"/>
                  <a:pt x="68" y="89"/>
                </a:cubicBezTo>
                <a:cubicBezTo>
                  <a:pt x="67" y="90"/>
                  <a:pt x="67" y="90"/>
                  <a:pt x="67" y="90"/>
                </a:cubicBezTo>
                <a:cubicBezTo>
                  <a:pt x="65" y="92"/>
                  <a:pt x="63" y="93"/>
                  <a:pt x="60" y="93"/>
                </a:cubicBezTo>
                <a:close/>
                <a:moveTo>
                  <a:pt x="371" y="77"/>
                </a:moveTo>
                <a:cubicBezTo>
                  <a:pt x="368" y="77"/>
                  <a:pt x="366" y="76"/>
                  <a:pt x="364" y="75"/>
                </a:cubicBezTo>
                <a:cubicBezTo>
                  <a:pt x="364" y="74"/>
                  <a:pt x="364" y="74"/>
                  <a:pt x="364" y="74"/>
                </a:cubicBezTo>
                <a:cubicBezTo>
                  <a:pt x="360" y="70"/>
                  <a:pt x="360" y="65"/>
                  <a:pt x="363" y="61"/>
                </a:cubicBezTo>
                <a:cubicBezTo>
                  <a:pt x="367" y="57"/>
                  <a:pt x="373" y="57"/>
                  <a:pt x="376" y="61"/>
                </a:cubicBezTo>
                <a:cubicBezTo>
                  <a:pt x="377" y="61"/>
                  <a:pt x="377" y="61"/>
                  <a:pt x="377" y="61"/>
                </a:cubicBezTo>
                <a:cubicBezTo>
                  <a:pt x="381" y="65"/>
                  <a:pt x="381" y="70"/>
                  <a:pt x="377" y="74"/>
                </a:cubicBezTo>
                <a:cubicBezTo>
                  <a:pt x="376" y="76"/>
                  <a:pt x="373" y="77"/>
                  <a:pt x="371" y="77"/>
                </a:cubicBezTo>
                <a:close/>
                <a:moveTo>
                  <a:pt x="91" y="63"/>
                </a:moveTo>
                <a:cubicBezTo>
                  <a:pt x="89" y="63"/>
                  <a:pt x="86" y="62"/>
                  <a:pt x="84" y="60"/>
                </a:cubicBezTo>
                <a:cubicBezTo>
                  <a:pt x="81" y="56"/>
                  <a:pt x="82" y="50"/>
                  <a:pt x="86" y="47"/>
                </a:cubicBezTo>
                <a:cubicBezTo>
                  <a:pt x="86" y="46"/>
                  <a:pt x="86" y="46"/>
                  <a:pt x="86" y="46"/>
                </a:cubicBezTo>
                <a:cubicBezTo>
                  <a:pt x="90" y="43"/>
                  <a:pt x="96" y="44"/>
                  <a:pt x="99" y="48"/>
                </a:cubicBezTo>
                <a:cubicBezTo>
                  <a:pt x="102" y="52"/>
                  <a:pt x="102" y="58"/>
                  <a:pt x="98" y="61"/>
                </a:cubicBezTo>
                <a:cubicBezTo>
                  <a:pt x="97" y="61"/>
                  <a:pt x="97" y="61"/>
                  <a:pt x="97" y="61"/>
                </a:cubicBezTo>
                <a:cubicBezTo>
                  <a:pt x="95" y="63"/>
                  <a:pt x="93" y="63"/>
                  <a:pt x="91" y="63"/>
                </a:cubicBezTo>
                <a:close/>
                <a:moveTo>
                  <a:pt x="336" y="51"/>
                </a:moveTo>
                <a:cubicBezTo>
                  <a:pt x="335" y="51"/>
                  <a:pt x="333" y="50"/>
                  <a:pt x="332" y="49"/>
                </a:cubicBezTo>
                <a:cubicBezTo>
                  <a:pt x="331" y="49"/>
                  <a:pt x="331" y="49"/>
                  <a:pt x="331" y="49"/>
                </a:cubicBezTo>
                <a:cubicBezTo>
                  <a:pt x="326" y="46"/>
                  <a:pt x="325" y="40"/>
                  <a:pt x="328" y="36"/>
                </a:cubicBezTo>
                <a:cubicBezTo>
                  <a:pt x="331" y="32"/>
                  <a:pt x="336" y="30"/>
                  <a:pt x="341" y="33"/>
                </a:cubicBezTo>
                <a:cubicBezTo>
                  <a:pt x="341" y="33"/>
                  <a:pt x="341" y="33"/>
                  <a:pt x="341" y="33"/>
                </a:cubicBezTo>
                <a:cubicBezTo>
                  <a:pt x="346" y="36"/>
                  <a:pt x="347" y="42"/>
                  <a:pt x="344" y="46"/>
                </a:cubicBezTo>
                <a:cubicBezTo>
                  <a:pt x="343" y="49"/>
                  <a:pt x="340" y="51"/>
                  <a:pt x="336" y="51"/>
                </a:cubicBezTo>
                <a:close/>
                <a:moveTo>
                  <a:pt x="128" y="40"/>
                </a:moveTo>
                <a:cubicBezTo>
                  <a:pt x="125" y="40"/>
                  <a:pt x="121" y="38"/>
                  <a:pt x="120" y="35"/>
                </a:cubicBezTo>
                <a:cubicBezTo>
                  <a:pt x="117" y="30"/>
                  <a:pt x="119" y="25"/>
                  <a:pt x="124" y="23"/>
                </a:cubicBezTo>
                <a:cubicBezTo>
                  <a:pt x="125" y="22"/>
                  <a:pt x="125" y="22"/>
                  <a:pt x="125" y="22"/>
                </a:cubicBezTo>
                <a:cubicBezTo>
                  <a:pt x="129" y="20"/>
                  <a:pt x="135" y="22"/>
                  <a:pt x="137" y="26"/>
                </a:cubicBezTo>
                <a:cubicBezTo>
                  <a:pt x="139" y="31"/>
                  <a:pt x="137" y="37"/>
                  <a:pt x="133" y="39"/>
                </a:cubicBezTo>
                <a:cubicBezTo>
                  <a:pt x="132" y="39"/>
                  <a:pt x="132" y="39"/>
                  <a:pt x="132" y="39"/>
                </a:cubicBezTo>
                <a:cubicBezTo>
                  <a:pt x="131" y="40"/>
                  <a:pt x="129" y="40"/>
                  <a:pt x="128" y="40"/>
                </a:cubicBezTo>
                <a:close/>
                <a:moveTo>
                  <a:pt x="297" y="31"/>
                </a:moveTo>
                <a:cubicBezTo>
                  <a:pt x="296" y="31"/>
                  <a:pt x="295" y="31"/>
                  <a:pt x="294" y="31"/>
                </a:cubicBezTo>
                <a:cubicBezTo>
                  <a:pt x="294" y="31"/>
                  <a:pt x="294" y="31"/>
                  <a:pt x="294" y="31"/>
                </a:cubicBezTo>
                <a:cubicBezTo>
                  <a:pt x="289" y="29"/>
                  <a:pt x="286" y="24"/>
                  <a:pt x="288" y="19"/>
                </a:cubicBezTo>
                <a:cubicBezTo>
                  <a:pt x="290" y="14"/>
                  <a:pt x="295" y="12"/>
                  <a:pt x="300" y="13"/>
                </a:cubicBezTo>
                <a:cubicBezTo>
                  <a:pt x="300" y="13"/>
                  <a:pt x="300" y="13"/>
                  <a:pt x="300" y="13"/>
                </a:cubicBezTo>
                <a:cubicBezTo>
                  <a:pt x="305" y="15"/>
                  <a:pt x="308" y="21"/>
                  <a:pt x="306" y="25"/>
                </a:cubicBezTo>
                <a:cubicBezTo>
                  <a:pt x="305" y="29"/>
                  <a:pt x="301" y="31"/>
                  <a:pt x="297" y="31"/>
                </a:cubicBezTo>
                <a:close/>
                <a:moveTo>
                  <a:pt x="169" y="25"/>
                </a:moveTo>
                <a:cubicBezTo>
                  <a:pt x="164" y="25"/>
                  <a:pt x="161" y="22"/>
                  <a:pt x="160" y="18"/>
                </a:cubicBezTo>
                <a:cubicBezTo>
                  <a:pt x="158" y="13"/>
                  <a:pt x="161" y="8"/>
                  <a:pt x="166" y="7"/>
                </a:cubicBezTo>
                <a:cubicBezTo>
                  <a:pt x="167" y="7"/>
                  <a:pt x="167" y="7"/>
                  <a:pt x="167" y="7"/>
                </a:cubicBezTo>
                <a:cubicBezTo>
                  <a:pt x="172" y="5"/>
                  <a:pt x="177" y="8"/>
                  <a:pt x="178" y="13"/>
                </a:cubicBezTo>
                <a:cubicBezTo>
                  <a:pt x="180" y="18"/>
                  <a:pt x="177" y="23"/>
                  <a:pt x="172" y="25"/>
                </a:cubicBezTo>
                <a:cubicBezTo>
                  <a:pt x="171" y="25"/>
                  <a:pt x="171" y="25"/>
                  <a:pt x="171" y="25"/>
                </a:cubicBezTo>
                <a:cubicBezTo>
                  <a:pt x="170" y="25"/>
                  <a:pt x="169" y="25"/>
                  <a:pt x="169" y="25"/>
                </a:cubicBezTo>
                <a:close/>
                <a:moveTo>
                  <a:pt x="256" y="21"/>
                </a:moveTo>
                <a:cubicBezTo>
                  <a:pt x="255" y="21"/>
                  <a:pt x="255" y="21"/>
                  <a:pt x="254" y="20"/>
                </a:cubicBezTo>
                <a:cubicBezTo>
                  <a:pt x="253" y="20"/>
                  <a:pt x="253" y="20"/>
                  <a:pt x="253" y="20"/>
                </a:cubicBezTo>
                <a:cubicBezTo>
                  <a:pt x="248" y="20"/>
                  <a:pt x="245" y="15"/>
                  <a:pt x="246" y="10"/>
                </a:cubicBezTo>
                <a:cubicBezTo>
                  <a:pt x="246" y="5"/>
                  <a:pt x="251" y="1"/>
                  <a:pt x="256" y="2"/>
                </a:cubicBezTo>
                <a:cubicBezTo>
                  <a:pt x="256" y="2"/>
                  <a:pt x="256" y="2"/>
                  <a:pt x="256" y="2"/>
                </a:cubicBezTo>
                <a:cubicBezTo>
                  <a:pt x="262" y="3"/>
                  <a:pt x="265" y="8"/>
                  <a:pt x="264" y="13"/>
                </a:cubicBezTo>
                <a:cubicBezTo>
                  <a:pt x="264" y="17"/>
                  <a:pt x="260" y="21"/>
                  <a:pt x="256" y="21"/>
                </a:cubicBezTo>
                <a:close/>
                <a:moveTo>
                  <a:pt x="211" y="18"/>
                </a:moveTo>
                <a:cubicBezTo>
                  <a:pt x="207" y="18"/>
                  <a:pt x="202" y="15"/>
                  <a:pt x="202" y="10"/>
                </a:cubicBezTo>
                <a:cubicBezTo>
                  <a:pt x="202" y="5"/>
                  <a:pt x="206" y="0"/>
                  <a:pt x="211" y="0"/>
                </a:cubicBezTo>
                <a:cubicBezTo>
                  <a:pt x="212" y="0"/>
                  <a:pt x="212" y="0"/>
                  <a:pt x="212" y="0"/>
                </a:cubicBezTo>
                <a:cubicBezTo>
                  <a:pt x="217" y="0"/>
                  <a:pt x="221" y="4"/>
                  <a:pt x="222" y="9"/>
                </a:cubicBezTo>
                <a:cubicBezTo>
                  <a:pt x="222" y="14"/>
                  <a:pt x="218" y="18"/>
                  <a:pt x="213" y="18"/>
                </a:cubicBezTo>
                <a:cubicBezTo>
                  <a:pt x="212" y="18"/>
                  <a:pt x="212" y="18"/>
                  <a:pt x="212" y="18"/>
                </a:cubicBezTo>
                <a:lnTo>
                  <a:pt x="211" y="1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4" name="Freeform 34">
            <a:extLst>
              <a:ext uri="{FF2B5EF4-FFF2-40B4-BE49-F238E27FC236}">
                <a16:creationId xmlns:a16="http://schemas.microsoft.com/office/drawing/2014/main" id="{D8CCF527-2E86-94BE-3EC8-0A58E887BA56}"/>
              </a:ext>
            </a:extLst>
          </p:cNvPr>
          <p:cNvSpPr>
            <a:spLocks noEditPoints="1"/>
          </p:cNvSpPr>
          <p:nvPr/>
        </p:nvSpPr>
        <p:spPr bwMode="auto">
          <a:xfrm>
            <a:off x="4758917" y="4702831"/>
            <a:ext cx="869137" cy="869137"/>
          </a:xfrm>
          <a:custGeom>
            <a:avLst/>
            <a:gdLst>
              <a:gd name="T0" fmla="*/ 213 w 447"/>
              <a:gd name="T1" fmla="*/ 447 h 447"/>
              <a:gd name="T2" fmla="*/ 256 w 447"/>
              <a:gd name="T3" fmla="*/ 426 h 447"/>
              <a:gd name="T4" fmla="*/ 256 w 447"/>
              <a:gd name="T5" fmla="*/ 445 h 447"/>
              <a:gd name="T6" fmla="*/ 160 w 447"/>
              <a:gd name="T7" fmla="*/ 429 h 447"/>
              <a:gd name="T8" fmla="*/ 172 w 447"/>
              <a:gd name="T9" fmla="*/ 422 h 447"/>
              <a:gd name="T10" fmla="*/ 294 w 447"/>
              <a:gd name="T11" fmla="*/ 416 h 447"/>
              <a:gd name="T12" fmla="*/ 306 w 447"/>
              <a:gd name="T13" fmla="*/ 421 h 447"/>
              <a:gd name="T14" fmla="*/ 125 w 447"/>
              <a:gd name="T15" fmla="*/ 425 h 447"/>
              <a:gd name="T16" fmla="*/ 128 w 447"/>
              <a:gd name="T17" fmla="*/ 407 h 447"/>
              <a:gd name="T18" fmla="*/ 336 w 447"/>
              <a:gd name="T19" fmla="*/ 415 h 447"/>
              <a:gd name="T20" fmla="*/ 92 w 447"/>
              <a:gd name="T21" fmla="*/ 384 h 447"/>
              <a:gd name="T22" fmla="*/ 100 w 447"/>
              <a:gd name="T23" fmla="*/ 399 h 447"/>
              <a:gd name="T24" fmla="*/ 364 w 447"/>
              <a:gd name="T25" fmla="*/ 372 h 447"/>
              <a:gd name="T26" fmla="*/ 377 w 447"/>
              <a:gd name="T27" fmla="*/ 386 h 447"/>
              <a:gd name="T28" fmla="*/ 53 w 447"/>
              <a:gd name="T29" fmla="*/ 369 h 447"/>
              <a:gd name="T30" fmla="*/ 67 w 447"/>
              <a:gd name="T31" fmla="*/ 357 h 447"/>
              <a:gd name="T32" fmla="*/ 393 w 447"/>
              <a:gd name="T33" fmla="*/ 354 h 447"/>
              <a:gd name="T34" fmla="*/ 399 w 447"/>
              <a:gd name="T35" fmla="*/ 337 h 447"/>
              <a:gd name="T36" fmla="*/ 36 w 447"/>
              <a:gd name="T37" fmla="*/ 337 h 447"/>
              <a:gd name="T38" fmla="*/ 420 w 447"/>
              <a:gd name="T39" fmla="*/ 299 h 447"/>
              <a:gd name="T40" fmla="*/ 428 w 447"/>
              <a:gd name="T41" fmla="*/ 313 h 447"/>
              <a:gd name="T42" fmla="*/ 16 w 447"/>
              <a:gd name="T43" fmla="*/ 279 h 447"/>
              <a:gd name="T44" fmla="*/ 28 w 447"/>
              <a:gd name="T45" fmla="*/ 285 h 447"/>
              <a:gd name="T46" fmla="*/ 424 w 447"/>
              <a:gd name="T47" fmla="*/ 266 h 447"/>
              <a:gd name="T48" fmla="*/ 435 w 447"/>
              <a:gd name="T49" fmla="*/ 258 h 447"/>
              <a:gd name="T50" fmla="*/ 1 w 447"/>
              <a:gd name="T51" fmla="*/ 247 h 447"/>
              <a:gd name="T52" fmla="*/ 10 w 447"/>
              <a:gd name="T53" fmla="*/ 236 h 447"/>
              <a:gd name="T54" fmla="*/ 437 w 447"/>
              <a:gd name="T55" fmla="*/ 234 h 447"/>
              <a:gd name="T56" fmla="*/ 1 w 447"/>
              <a:gd name="T57" fmla="*/ 201 h 447"/>
              <a:gd name="T58" fmla="*/ 19 w 447"/>
              <a:gd name="T59" fmla="*/ 203 h 447"/>
              <a:gd name="T60" fmla="*/ 424 w 447"/>
              <a:gd name="T61" fmla="*/ 182 h 447"/>
              <a:gd name="T62" fmla="*/ 433 w 447"/>
              <a:gd name="T63" fmla="*/ 171 h 447"/>
              <a:gd name="T64" fmla="*/ 18 w 447"/>
              <a:gd name="T65" fmla="*/ 169 h 447"/>
              <a:gd name="T66" fmla="*/ 420 w 447"/>
              <a:gd name="T67" fmla="*/ 129 h 447"/>
              <a:gd name="T68" fmla="*/ 424 w 447"/>
              <a:gd name="T69" fmla="*/ 148 h 447"/>
              <a:gd name="T70" fmla="*/ 28 w 447"/>
              <a:gd name="T71" fmla="*/ 115 h 447"/>
              <a:gd name="T72" fmla="*/ 44 w 447"/>
              <a:gd name="T73" fmla="*/ 124 h 447"/>
              <a:gd name="T74" fmla="*/ 391 w 447"/>
              <a:gd name="T75" fmla="*/ 106 h 447"/>
              <a:gd name="T76" fmla="*/ 406 w 447"/>
              <a:gd name="T77" fmla="*/ 95 h 447"/>
              <a:gd name="T78" fmla="*/ 54 w 447"/>
              <a:gd name="T79" fmla="*/ 91 h 447"/>
              <a:gd name="T80" fmla="*/ 61 w 447"/>
              <a:gd name="T81" fmla="*/ 75 h 447"/>
              <a:gd name="T82" fmla="*/ 371 w 447"/>
              <a:gd name="T83" fmla="*/ 78 h 447"/>
              <a:gd name="T84" fmla="*/ 92 w 447"/>
              <a:gd name="T85" fmla="*/ 45 h 447"/>
              <a:gd name="T86" fmla="*/ 97 w 447"/>
              <a:gd name="T87" fmla="*/ 62 h 447"/>
              <a:gd name="T88" fmla="*/ 328 w 447"/>
              <a:gd name="T89" fmla="*/ 36 h 447"/>
              <a:gd name="T90" fmla="*/ 341 w 447"/>
              <a:gd name="T91" fmla="*/ 34 h 447"/>
              <a:gd name="T92" fmla="*/ 124 w 447"/>
              <a:gd name="T93" fmla="*/ 23 h 447"/>
              <a:gd name="T94" fmla="*/ 137 w 447"/>
              <a:gd name="T95" fmla="*/ 27 h 447"/>
              <a:gd name="T96" fmla="*/ 295 w 447"/>
              <a:gd name="T97" fmla="*/ 31 h 447"/>
              <a:gd name="T98" fmla="*/ 297 w 447"/>
              <a:gd name="T99" fmla="*/ 13 h 447"/>
              <a:gd name="T100" fmla="*/ 169 w 447"/>
              <a:gd name="T101" fmla="*/ 26 h 447"/>
              <a:gd name="T102" fmla="*/ 255 w 447"/>
              <a:gd name="T103" fmla="*/ 2 h 447"/>
              <a:gd name="T104" fmla="*/ 265 w 447"/>
              <a:gd name="T105" fmla="*/ 13 h 447"/>
              <a:gd name="T106" fmla="*/ 212 w 447"/>
              <a:gd name="T107" fmla="*/ 0 h 447"/>
              <a:gd name="T108" fmla="*/ 213 w 447"/>
              <a:gd name="T109" fmla="*/ 1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7" h="447">
                <a:moveTo>
                  <a:pt x="212" y="428"/>
                </a:moveTo>
                <a:cubicBezTo>
                  <a:pt x="207" y="428"/>
                  <a:pt x="203" y="432"/>
                  <a:pt x="203" y="437"/>
                </a:cubicBezTo>
                <a:cubicBezTo>
                  <a:pt x="202" y="442"/>
                  <a:pt x="207" y="447"/>
                  <a:pt x="212" y="447"/>
                </a:cubicBezTo>
                <a:cubicBezTo>
                  <a:pt x="212" y="447"/>
                  <a:pt x="212" y="447"/>
                  <a:pt x="212" y="447"/>
                </a:cubicBezTo>
                <a:cubicBezTo>
                  <a:pt x="213" y="447"/>
                  <a:pt x="213" y="447"/>
                  <a:pt x="213" y="447"/>
                </a:cubicBezTo>
                <a:cubicBezTo>
                  <a:pt x="217" y="447"/>
                  <a:pt x="222" y="443"/>
                  <a:pt x="222" y="438"/>
                </a:cubicBezTo>
                <a:cubicBezTo>
                  <a:pt x="222" y="433"/>
                  <a:pt x="218" y="429"/>
                  <a:pt x="213" y="428"/>
                </a:cubicBezTo>
                <a:cubicBezTo>
                  <a:pt x="212" y="428"/>
                  <a:pt x="212" y="428"/>
                  <a:pt x="212" y="428"/>
                </a:cubicBezTo>
                <a:cubicBezTo>
                  <a:pt x="212" y="428"/>
                  <a:pt x="212" y="428"/>
                  <a:pt x="212" y="428"/>
                </a:cubicBezTo>
                <a:moveTo>
                  <a:pt x="256" y="426"/>
                </a:moveTo>
                <a:cubicBezTo>
                  <a:pt x="255" y="426"/>
                  <a:pt x="255" y="426"/>
                  <a:pt x="254" y="426"/>
                </a:cubicBezTo>
                <a:cubicBezTo>
                  <a:pt x="254" y="426"/>
                  <a:pt x="254" y="426"/>
                  <a:pt x="254" y="426"/>
                </a:cubicBezTo>
                <a:cubicBezTo>
                  <a:pt x="249" y="427"/>
                  <a:pt x="245" y="432"/>
                  <a:pt x="246" y="437"/>
                </a:cubicBezTo>
                <a:cubicBezTo>
                  <a:pt x="246" y="442"/>
                  <a:pt x="250" y="445"/>
                  <a:pt x="255" y="445"/>
                </a:cubicBezTo>
                <a:cubicBezTo>
                  <a:pt x="255" y="445"/>
                  <a:pt x="256" y="445"/>
                  <a:pt x="256" y="445"/>
                </a:cubicBezTo>
                <a:cubicBezTo>
                  <a:pt x="257" y="445"/>
                  <a:pt x="257" y="445"/>
                  <a:pt x="257" y="445"/>
                </a:cubicBezTo>
                <a:cubicBezTo>
                  <a:pt x="262" y="444"/>
                  <a:pt x="266" y="439"/>
                  <a:pt x="265" y="434"/>
                </a:cubicBezTo>
                <a:cubicBezTo>
                  <a:pt x="264" y="429"/>
                  <a:pt x="260" y="426"/>
                  <a:pt x="256" y="426"/>
                </a:cubicBezTo>
                <a:moveTo>
                  <a:pt x="169" y="422"/>
                </a:moveTo>
                <a:cubicBezTo>
                  <a:pt x="165" y="422"/>
                  <a:pt x="161" y="425"/>
                  <a:pt x="160" y="429"/>
                </a:cubicBezTo>
                <a:cubicBezTo>
                  <a:pt x="159" y="434"/>
                  <a:pt x="162" y="439"/>
                  <a:pt x="167" y="440"/>
                </a:cubicBezTo>
                <a:cubicBezTo>
                  <a:pt x="167" y="440"/>
                  <a:pt x="167" y="440"/>
                  <a:pt x="167" y="440"/>
                </a:cubicBezTo>
                <a:cubicBezTo>
                  <a:pt x="168" y="440"/>
                  <a:pt x="169" y="440"/>
                  <a:pt x="170" y="440"/>
                </a:cubicBezTo>
                <a:cubicBezTo>
                  <a:pt x="174" y="440"/>
                  <a:pt x="177" y="438"/>
                  <a:pt x="179" y="434"/>
                </a:cubicBezTo>
                <a:cubicBezTo>
                  <a:pt x="180" y="429"/>
                  <a:pt x="177" y="424"/>
                  <a:pt x="172" y="422"/>
                </a:cubicBezTo>
                <a:cubicBezTo>
                  <a:pt x="171" y="422"/>
                  <a:pt x="171" y="422"/>
                  <a:pt x="171" y="422"/>
                </a:cubicBezTo>
                <a:cubicBezTo>
                  <a:pt x="170" y="422"/>
                  <a:pt x="170" y="422"/>
                  <a:pt x="169" y="422"/>
                </a:cubicBezTo>
                <a:moveTo>
                  <a:pt x="298" y="415"/>
                </a:moveTo>
                <a:cubicBezTo>
                  <a:pt x="297" y="415"/>
                  <a:pt x="296" y="416"/>
                  <a:pt x="294" y="416"/>
                </a:cubicBezTo>
                <a:cubicBezTo>
                  <a:pt x="294" y="416"/>
                  <a:pt x="294" y="416"/>
                  <a:pt x="294" y="416"/>
                </a:cubicBezTo>
                <a:cubicBezTo>
                  <a:pt x="289" y="418"/>
                  <a:pt x="287" y="423"/>
                  <a:pt x="288" y="428"/>
                </a:cubicBezTo>
                <a:cubicBezTo>
                  <a:pt x="290" y="432"/>
                  <a:pt x="293" y="434"/>
                  <a:pt x="297" y="434"/>
                </a:cubicBezTo>
                <a:cubicBezTo>
                  <a:pt x="298" y="434"/>
                  <a:pt x="299" y="434"/>
                  <a:pt x="301" y="433"/>
                </a:cubicBezTo>
                <a:cubicBezTo>
                  <a:pt x="301" y="433"/>
                  <a:pt x="301" y="433"/>
                  <a:pt x="301" y="433"/>
                </a:cubicBezTo>
                <a:cubicBezTo>
                  <a:pt x="306" y="431"/>
                  <a:pt x="308" y="426"/>
                  <a:pt x="306" y="421"/>
                </a:cubicBezTo>
                <a:cubicBezTo>
                  <a:pt x="305" y="418"/>
                  <a:pt x="301" y="415"/>
                  <a:pt x="298" y="415"/>
                </a:cubicBezTo>
                <a:moveTo>
                  <a:pt x="128" y="407"/>
                </a:moveTo>
                <a:cubicBezTo>
                  <a:pt x="125" y="407"/>
                  <a:pt x="122" y="408"/>
                  <a:pt x="120" y="412"/>
                </a:cubicBezTo>
                <a:cubicBezTo>
                  <a:pt x="118" y="416"/>
                  <a:pt x="119" y="422"/>
                  <a:pt x="124" y="424"/>
                </a:cubicBezTo>
                <a:cubicBezTo>
                  <a:pt x="125" y="425"/>
                  <a:pt x="125" y="425"/>
                  <a:pt x="125" y="425"/>
                </a:cubicBezTo>
                <a:cubicBezTo>
                  <a:pt x="126" y="425"/>
                  <a:pt x="128" y="425"/>
                  <a:pt x="129" y="425"/>
                </a:cubicBezTo>
                <a:cubicBezTo>
                  <a:pt x="132" y="425"/>
                  <a:pt x="136" y="424"/>
                  <a:pt x="137" y="420"/>
                </a:cubicBezTo>
                <a:cubicBezTo>
                  <a:pt x="140" y="416"/>
                  <a:pt x="138" y="410"/>
                  <a:pt x="133" y="408"/>
                </a:cubicBezTo>
                <a:cubicBezTo>
                  <a:pt x="132" y="408"/>
                  <a:pt x="132" y="408"/>
                  <a:pt x="132" y="408"/>
                </a:cubicBezTo>
                <a:cubicBezTo>
                  <a:pt x="131" y="407"/>
                  <a:pt x="130" y="407"/>
                  <a:pt x="128" y="407"/>
                </a:cubicBezTo>
                <a:moveTo>
                  <a:pt x="337" y="396"/>
                </a:moveTo>
                <a:cubicBezTo>
                  <a:pt x="335" y="396"/>
                  <a:pt x="333" y="397"/>
                  <a:pt x="332" y="398"/>
                </a:cubicBezTo>
                <a:cubicBezTo>
                  <a:pt x="331" y="398"/>
                  <a:pt x="331" y="398"/>
                  <a:pt x="331" y="398"/>
                </a:cubicBezTo>
                <a:cubicBezTo>
                  <a:pt x="327" y="401"/>
                  <a:pt x="325" y="406"/>
                  <a:pt x="328" y="411"/>
                </a:cubicBezTo>
                <a:cubicBezTo>
                  <a:pt x="330" y="414"/>
                  <a:pt x="333" y="415"/>
                  <a:pt x="336" y="415"/>
                </a:cubicBezTo>
                <a:cubicBezTo>
                  <a:pt x="337" y="415"/>
                  <a:pt x="339" y="415"/>
                  <a:pt x="341" y="414"/>
                </a:cubicBezTo>
                <a:cubicBezTo>
                  <a:pt x="342" y="413"/>
                  <a:pt x="342" y="413"/>
                  <a:pt x="342" y="413"/>
                </a:cubicBezTo>
                <a:cubicBezTo>
                  <a:pt x="346" y="411"/>
                  <a:pt x="347" y="405"/>
                  <a:pt x="344" y="401"/>
                </a:cubicBezTo>
                <a:cubicBezTo>
                  <a:pt x="343" y="398"/>
                  <a:pt x="340" y="396"/>
                  <a:pt x="337" y="396"/>
                </a:cubicBezTo>
                <a:moveTo>
                  <a:pt x="92" y="384"/>
                </a:moveTo>
                <a:cubicBezTo>
                  <a:pt x="89" y="384"/>
                  <a:pt x="86" y="385"/>
                  <a:pt x="84" y="387"/>
                </a:cubicBezTo>
                <a:cubicBezTo>
                  <a:pt x="81" y="391"/>
                  <a:pt x="82" y="397"/>
                  <a:pt x="86" y="400"/>
                </a:cubicBezTo>
                <a:cubicBezTo>
                  <a:pt x="87" y="401"/>
                  <a:pt x="87" y="401"/>
                  <a:pt x="87" y="401"/>
                </a:cubicBezTo>
                <a:cubicBezTo>
                  <a:pt x="88" y="402"/>
                  <a:pt x="90" y="403"/>
                  <a:pt x="92" y="403"/>
                </a:cubicBezTo>
                <a:cubicBezTo>
                  <a:pt x="95" y="403"/>
                  <a:pt x="98" y="401"/>
                  <a:pt x="100" y="399"/>
                </a:cubicBezTo>
                <a:cubicBezTo>
                  <a:pt x="103" y="395"/>
                  <a:pt x="102" y="389"/>
                  <a:pt x="98" y="386"/>
                </a:cubicBezTo>
                <a:cubicBezTo>
                  <a:pt x="97" y="385"/>
                  <a:pt x="97" y="385"/>
                  <a:pt x="97" y="385"/>
                </a:cubicBezTo>
                <a:cubicBezTo>
                  <a:pt x="95" y="384"/>
                  <a:pt x="93" y="384"/>
                  <a:pt x="92" y="384"/>
                </a:cubicBezTo>
                <a:moveTo>
                  <a:pt x="371" y="370"/>
                </a:moveTo>
                <a:cubicBezTo>
                  <a:pt x="369" y="370"/>
                  <a:pt x="366" y="371"/>
                  <a:pt x="364" y="372"/>
                </a:cubicBezTo>
                <a:cubicBezTo>
                  <a:pt x="364" y="373"/>
                  <a:pt x="364" y="373"/>
                  <a:pt x="364" y="373"/>
                </a:cubicBezTo>
                <a:cubicBezTo>
                  <a:pt x="360" y="376"/>
                  <a:pt x="360" y="382"/>
                  <a:pt x="363" y="386"/>
                </a:cubicBezTo>
                <a:cubicBezTo>
                  <a:pt x="365" y="388"/>
                  <a:pt x="368" y="389"/>
                  <a:pt x="370" y="389"/>
                </a:cubicBezTo>
                <a:cubicBezTo>
                  <a:pt x="372" y="389"/>
                  <a:pt x="375" y="388"/>
                  <a:pt x="376" y="386"/>
                </a:cubicBezTo>
                <a:cubicBezTo>
                  <a:pt x="377" y="386"/>
                  <a:pt x="377" y="386"/>
                  <a:pt x="377" y="386"/>
                </a:cubicBezTo>
                <a:cubicBezTo>
                  <a:pt x="381" y="382"/>
                  <a:pt x="381" y="376"/>
                  <a:pt x="378" y="373"/>
                </a:cubicBezTo>
                <a:cubicBezTo>
                  <a:pt x="376" y="371"/>
                  <a:pt x="373" y="370"/>
                  <a:pt x="371" y="370"/>
                </a:cubicBezTo>
                <a:moveTo>
                  <a:pt x="60" y="354"/>
                </a:moveTo>
                <a:cubicBezTo>
                  <a:pt x="58" y="354"/>
                  <a:pt x="56" y="354"/>
                  <a:pt x="54" y="356"/>
                </a:cubicBezTo>
                <a:cubicBezTo>
                  <a:pt x="50" y="359"/>
                  <a:pt x="50" y="365"/>
                  <a:pt x="53" y="369"/>
                </a:cubicBezTo>
                <a:cubicBezTo>
                  <a:pt x="54" y="370"/>
                  <a:pt x="54" y="370"/>
                  <a:pt x="54" y="370"/>
                </a:cubicBezTo>
                <a:cubicBezTo>
                  <a:pt x="56" y="372"/>
                  <a:pt x="58" y="373"/>
                  <a:pt x="61" y="373"/>
                </a:cubicBezTo>
                <a:cubicBezTo>
                  <a:pt x="63" y="373"/>
                  <a:pt x="65" y="372"/>
                  <a:pt x="67" y="370"/>
                </a:cubicBezTo>
                <a:cubicBezTo>
                  <a:pt x="71" y="367"/>
                  <a:pt x="71" y="361"/>
                  <a:pt x="68" y="357"/>
                </a:cubicBezTo>
                <a:cubicBezTo>
                  <a:pt x="67" y="357"/>
                  <a:pt x="67" y="357"/>
                  <a:pt x="67" y="357"/>
                </a:cubicBezTo>
                <a:cubicBezTo>
                  <a:pt x="65" y="355"/>
                  <a:pt x="63" y="354"/>
                  <a:pt x="60" y="354"/>
                </a:cubicBezTo>
                <a:moveTo>
                  <a:pt x="399" y="337"/>
                </a:moveTo>
                <a:cubicBezTo>
                  <a:pt x="396" y="337"/>
                  <a:pt x="393" y="338"/>
                  <a:pt x="391" y="341"/>
                </a:cubicBezTo>
                <a:cubicBezTo>
                  <a:pt x="391" y="341"/>
                  <a:pt x="391" y="341"/>
                  <a:pt x="391" y="341"/>
                </a:cubicBezTo>
                <a:cubicBezTo>
                  <a:pt x="388" y="346"/>
                  <a:pt x="389" y="351"/>
                  <a:pt x="393" y="354"/>
                </a:cubicBezTo>
                <a:cubicBezTo>
                  <a:pt x="395" y="355"/>
                  <a:pt x="397" y="356"/>
                  <a:pt x="399" y="356"/>
                </a:cubicBezTo>
                <a:cubicBezTo>
                  <a:pt x="402" y="356"/>
                  <a:pt x="404" y="354"/>
                  <a:pt x="406" y="352"/>
                </a:cubicBezTo>
                <a:cubicBezTo>
                  <a:pt x="407" y="351"/>
                  <a:pt x="407" y="351"/>
                  <a:pt x="407" y="351"/>
                </a:cubicBezTo>
                <a:cubicBezTo>
                  <a:pt x="410" y="347"/>
                  <a:pt x="409" y="341"/>
                  <a:pt x="404" y="338"/>
                </a:cubicBezTo>
                <a:cubicBezTo>
                  <a:pt x="403" y="337"/>
                  <a:pt x="401" y="337"/>
                  <a:pt x="399" y="337"/>
                </a:cubicBezTo>
                <a:moveTo>
                  <a:pt x="35" y="318"/>
                </a:moveTo>
                <a:cubicBezTo>
                  <a:pt x="34" y="318"/>
                  <a:pt x="32" y="318"/>
                  <a:pt x="31" y="319"/>
                </a:cubicBezTo>
                <a:cubicBezTo>
                  <a:pt x="27" y="322"/>
                  <a:pt x="25" y="327"/>
                  <a:pt x="27" y="332"/>
                </a:cubicBezTo>
                <a:cubicBezTo>
                  <a:pt x="28" y="332"/>
                  <a:pt x="28" y="332"/>
                  <a:pt x="28" y="332"/>
                </a:cubicBezTo>
                <a:cubicBezTo>
                  <a:pt x="30" y="336"/>
                  <a:pt x="33" y="337"/>
                  <a:pt x="36" y="337"/>
                </a:cubicBezTo>
                <a:cubicBezTo>
                  <a:pt x="37" y="337"/>
                  <a:pt x="39" y="337"/>
                  <a:pt x="40" y="336"/>
                </a:cubicBezTo>
                <a:cubicBezTo>
                  <a:pt x="45" y="334"/>
                  <a:pt x="46" y="328"/>
                  <a:pt x="44" y="324"/>
                </a:cubicBezTo>
                <a:cubicBezTo>
                  <a:pt x="44" y="323"/>
                  <a:pt x="44" y="323"/>
                  <a:pt x="44" y="323"/>
                </a:cubicBezTo>
                <a:cubicBezTo>
                  <a:pt x="42" y="320"/>
                  <a:pt x="39" y="318"/>
                  <a:pt x="35" y="318"/>
                </a:cubicBezTo>
                <a:moveTo>
                  <a:pt x="420" y="299"/>
                </a:moveTo>
                <a:cubicBezTo>
                  <a:pt x="417" y="299"/>
                  <a:pt x="413" y="301"/>
                  <a:pt x="412" y="305"/>
                </a:cubicBezTo>
                <a:cubicBezTo>
                  <a:pt x="411" y="305"/>
                  <a:pt x="411" y="305"/>
                  <a:pt x="411" y="305"/>
                </a:cubicBezTo>
                <a:cubicBezTo>
                  <a:pt x="409" y="310"/>
                  <a:pt x="411" y="315"/>
                  <a:pt x="416" y="317"/>
                </a:cubicBezTo>
                <a:cubicBezTo>
                  <a:pt x="417" y="318"/>
                  <a:pt x="419" y="318"/>
                  <a:pt x="420" y="318"/>
                </a:cubicBezTo>
                <a:cubicBezTo>
                  <a:pt x="423" y="318"/>
                  <a:pt x="427" y="316"/>
                  <a:pt x="428" y="313"/>
                </a:cubicBezTo>
                <a:cubicBezTo>
                  <a:pt x="429" y="312"/>
                  <a:pt x="429" y="312"/>
                  <a:pt x="429" y="312"/>
                </a:cubicBezTo>
                <a:cubicBezTo>
                  <a:pt x="431" y="307"/>
                  <a:pt x="428" y="302"/>
                  <a:pt x="424" y="300"/>
                </a:cubicBezTo>
                <a:cubicBezTo>
                  <a:pt x="423" y="299"/>
                  <a:pt x="421" y="299"/>
                  <a:pt x="420" y="299"/>
                </a:cubicBezTo>
                <a:moveTo>
                  <a:pt x="18" y="278"/>
                </a:moveTo>
                <a:cubicBezTo>
                  <a:pt x="18" y="278"/>
                  <a:pt x="17" y="278"/>
                  <a:pt x="16" y="279"/>
                </a:cubicBezTo>
                <a:cubicBezTo>
                  <a:pt x="11" y="280"/>
                  <a:pt x="8" y="285"/>
                  <a:pt x="10" y="290"/>
                </a:cubicBezTo>
                <a:cubicBezTo>
                  <a:pt x="10" y="291"/>
                  <a:pt x="10" y="291"/>
                  <a:pt x="10" y="291"/>
                </a:cubicBezTo>
                <a:cubicBezTo>
                  <a:pt x="11" y="295"/>
                  <a:pt x="15" y="297"/>
                  <a:pt x="19" y="297"/>
                </a:cubicBezTo>
                <a:cubicBezTo>
                  <a:pt x="20" y="297"/>
                  <a:pt x="21" y="297"/>
                  <a:pt x="21" y="297"/>
                </a:cubicBezTo>
                <a:cubicBezTo>
                  <a:pt x="26" y="295"/>
                  <a:pt x="29" y="290"/>
                  <a:pt x="28" y="285"/>
                </a:cubicBezTo>
                <a:cubicBezTo>
                  <a:pt x="27" y="285"/>
                  <a:pt x="27" y="285"/>
                  <a:pt x="27" y="285"/>
                </a:cubicBezTo>
                <a:cubicBezTo>
                  <a:pt x="26" y="281"/>
                  <a:pt x="22" y="278"/>
                  <a:pt x="18" y="278"/>
                </a:cubicBezTo>
                <a:moveTo>
                  <a:pt x="433" y="258"/>
                </a:moveTo>
                <a:cubicBezTo>
                  <a:pt x="429" y="258"/>
                  <a:pt x="425" y="261"/>
                  <a:pt x="424" y="265"/>
                </a:cubicBezTo>
                <a:cubicBezTo>
                  <a:pt x="424" y="266"/>
                  <a:pt x="424" y="266"/>
                  <a:pt x="424" y="266"/>
                </a:cubicBezTo>
                <a:cubicBezTo>
                  <a:pt x="423" y="271"/>
                  <a:pt x="426" y="276"/>
                  <a:pt x="431" y="277"/>
                </a:cubicBezTo>
                <a:cubicBezTo>
                  <a:pt x="432" y="277"/>
                  <a:pt x="432" y="277"/>
                  <a:pt x="433" y="277"/>
                </a:cubicBezTo>
                <a:cubicBezTo>
                  <a:pt x="437" y="277"/>
                  <a:pt x="441" y="274"/>
                  <a:pt x="442" y="270"/>
                </a:cubicBezTo>
                <a:cubicBezTo>
                  <a:pt x="442" y="269"/>
                  <a:pt x="442" y="269"/>
                  <a:pt x="442" y="269"/>
                </a:cubicBezTo>
                <a:cubicBezTo>
                  <a:pt x="443" y="264"/>
                  <a:pt x="440" y="259"/>
                  <a:pt x="435" y="258"/>
                </a:cubicBezTo>
                <a:cubicBezTo>
                  <a:pt x="434" y="258"/>
                  <a:pt x="434" y="258"/>
                  <a:pt x="433" y="258"/>
                </a:cubicBezTo>
                <a:moveTo>
                  <a:pt x="10" y="236"/>
                </a:moveTo>
                <a:cubicBezTo>
                  <a:pt x="10" y="236"/>
                  <a:pt x="9" y="236"/>
                  <a:pt x="9" y="236"/>
                </a:cubicBezTo>
                <a:cubicBezTo>
                  <a:pt x="4" y="236"/>
                  <a:pt x="0" y="241"/>
                  <a:pt x="1" y="246"/>
                </a:cubicBezTo>
                <a:cubicBezTo>
                  <a:pt x="1" y="247"/>
                  <a:pt x="1" y="247"/>
                  <a:pt x="1" y="247"/>
                </a:cubicBezTo>
                <a:cubicBezTo>
                  <a:pt x="1" y="251"/>
                  <a:pt x="5" y="255"/>
                  <a:pt x="10" y="255"/>
                </a:cubicBezTo>
                <a:cubicBezTo>
                  <a:pt x="11" y="255"/>
                  <a:pt x="11" y="255"/>
                  <a:pt x="11" y="255"/>
                </a:cubicBezTo>
                <a:cubicBezTo>
                  <a:pt x="16" y="254"/>
                  <a:pt x="20" y="250"/>
                  <a:pt x="19" y="245"/>
                </a:cubicBezTo>
                <a:cubicBezTo>
                  <a:pt x="19" y="244"/>
                  <a:pt x="19" y="244"/>
                  <a:pt x="19" y="244"/>
                </a:cubicBezTo>
                <a:cubicBezTo>
                  <a:pt x="19" y="239"/>
                  <a:pt x="15" y="236"/>
                  <a:pt x="10" y="236"/>
                </a:cubicBezTo>
                <a:moveTo>
                  <a:pt x="437" y="214"/>
                </a:moveTo>
                <a:cubicBezTo>
                  <a:pt x="432" y="214"/>
                  <a:pt x="428" y="218"/>
                  <a:pt x="428" y="223"/>
                </a:cubicBezTo>
                <a:cubicBezTo>
                  <a:pt x="428" y="224"/>
                  <a:pt x="428" y="224"/>
                  <a:pt x="428" y="224"/>
                </a:cubicBezTo>
                <a:cubicBezTo>
                  <a:pt x="428" y="230"/>
                  <a:pt x="432" y="234"/>
                  <a:pt x="437" y="234"/>
                </a:cubicBezTo>
                <a:cubicBezTo>
                  <a:pt x="437" y="234"/>
                  <a:pt x="437" y="234"/>
                  <a:pt x="437" y="234"/>
                </a:cubicBezTo>
                <a:cubicBezTo>
                  <a:pt x="442" y="234"/>
                  <a:pt x="447" y="230"/>
                  <a:pt x="447" y="225"/>
                </a:cubicBezTo>
                <a:cubicBezTo>
                  <a:pt x="447" y="223"/>
                  <a:pt x="447" y="223"/>
                  <a:pt x="447" y="223"/>
                </a:cubicBezTo>
                <a:cubicBezTo>
                  <a:pt x="447" y="218"/>
                  <a:pt x="443" y="214"/>
                  <a:pt x="437" y="214"/>
                </a:cubicBezTo>
                <a:moveTo>
                  <a:pt x="10" y="192"/>
                </a:moveTo>
                <a:cubicBezTo>
                  <a:pt x="5" y="192"/>
                  <a:pt x="1" y="196"/>
                  <a:pt x="1" y="201"/>
                </a:cubicBezTo>
                <a:cubicBezTo>
                  <a:pt x="1" y="202"/>
                  <a:pt x="1" y="202"/>
                  <a:pt x="1" y="202"/>
                </a:cubicBezTo>
                <a:cubicBezTo>
                  <a:pt x="0" y="207"/>
                  <a:pt x="4" y="211"/>
                  <a:pt x="9" y="212"/>
                </a:cubicBezTo>
                <a:cubicBezTo>
                  <a:pt x="10" y="212"/>
                  <a:pt x="10" y="212"/>
                  <a:pt x="10" y="212"/>
                </a:cubicBezTo>
                <a:cubicBezTo>
                  <a:pt x="15" y="212"/>
                  <a:pt x="19" y="208"/>
                  <a:pt x="19" y="203"/>
                </a:cubicBezTo>
                <a:cubicBezTo>
                  <a:pt x="19" y="203"/>
                  <a:pt x="19" y="203"/>
                  <a:pt x="19" y="203"/>
                </a:cubicBezTo>
                <a:cubicBezTo>
                  <a:pt x="20" y="197"/>
                  <a:pt x="16" y="193"/>
                  <a:pt x="11" y="192"/>
                </a:cubicBezTo>
                <a:cubicBezTo>
                  <a:pt x="11" y="192"/>
                  <a:pt x="10" y="192"/>
                  <a:pt x="10" y="192"/>
                </a:cubicBezTo>
                <a:moveTo>
                  <a:pt x="433" y="171"/>
                </a:moveTo>
                <a:cubicBezTo>
                  <a:pt x="433" y="171"/>
                  <a:pt x="432" y="171"/>
                  <a:pt x="431" y="171"/>
                </a:cubicBezTo>
                <a:cubicBezTo>
                  <a:pt x="426" y="172"/>
                  <a:pt x="423" y="177"/>
                  <a:pt x="424" y="182"/>
                </a:cubicBezTo>
                <a:cubicBezTo>
                  <a:pt x="425" y="187"/>
                  <a:pt x="429" y="190"/>
                  <a:pt x="433" y="190"/>
                </a:cubicBezTo>
                <a:cubicBezTo>
                  <a:pt x="434" y="190"/>
                  <a:pt x="434" y="190"/>
                  <a:pt x="435" y="190"/>
                </a:cubicBezTo>
                <a:cubicBezTo>
                  <a:pt x="440" y="188"/>
                  <a:pt x="443" y="184"/>
                  <a:pt x="442" y="179"/>
                </a:cubicBezTo>
                <a:cubicBezTo>
                  <a:pt x="442" y="178"/>
                  <a:pt x="442" y="178"/>
                  <a:pt x="442" y="178"/>
                </a:cubicBezTo>
                <a:cubicBezTo>
                  <a:pt x="441" y="173"/>
                  <a:pt x="437" y="171"/>
                  <a:pt x="433" y="171"/>
                </a:cubicBezTo>
                <a:moveTo>
                  <a:pt x="19" y="150"/>
                </a:moveTo>
                <a:cubicBezTo>
                  <a:pt x="15" y="150"/>
                  <a:pt x="11" y="152"/>
                  <a:pt x="10" y="156"/>
                </a:cubicBezTo>
                <a:cubicBezTo>
                  <a:pt x="10" y="157"/>
                  <a:pt x="10" y="157"/>
                  <a:pt x="10" y="157"/>
                </a:cubicBezTo>
                <a:cubicBezTo>
                  <a:pt x="8" y="162"/>
                  <a:pt x="11" y="167"/>
                  <a:pt x="16" y="169"/>
                </a:cubicBezTo>
                <a:cubicBezTo>
                  <a:pt x="17" y="169"/>
                  <a:pt x="18" y="169"/>
                  <a:pt x="18" y="169"/>
                </a:cubicBezTo>
                <a:cubicBezTo>
                  <a:pt x="22" y="169"/>
                  <a:pt x="26" y="167"/>
                  <a:pt x="27" y="163"/>
                </a:cubicBezTo>
                <a:cubicBezTo>
                  <a:pt x="28" y="162"/>
                  <a:pt x="28" y="162"/>
                  <a:pt x="28" y="162"/>
                </a:cubicBezTo>
                <a:cubicBezTo>
                  <a:pt x="29" y="157"/>
                  <a:pt x="26" y="152"/>
                  <a:pt x="22" y="150"/>
                </a:cubicBezTo>
                <a:cubicBezTo>
                  <a:pt x="21" y="150"/>
                  <a:pt x="20" y="150"/>
                  <a:pt x="19" y="150"/>
                </a:cubicBezTo>
                <a:moveTo>
                  <a:pt x="420" y="129"/>
                </a:moveTo>
                <a:cubicBezTo>
                  <a:pt x="419" y="129"/>
                  <a:pt x="417" y="129"/>
                  <a:pt x="416" y="130"/>
                </a:cubicBezTo>
                <a:cubicBezTo>
                  <a:pt x="411" y="132"/>
                  <a:pt x="409" y="137"/>
                  <a:pt x="411" y="142"/>
                </a:cubicBezTo>
                <a:cubicBezTo>
                  <a:pt x="412" y="143"/>
                  <a:pt x="412" y="143"/>
                  <a:pt x="412" y="143"/>
                </a:cubicBezTo>
                <a:cubicBezTo>
                  <a:pt x="413" y="146"/>
                  <a:pt x="417" y="148"/>
                  <a:pt x="420" y="148"/>
                </a:cubicBezTo>
                <a:cubicBezTo>
                  <a:pt x="421" y="148"/>
                  <a:pt x="423" y="148"/>
                  <a:pt x="424" y="148"/>
                </a:cubicBezTo>
                <a:cubicBezTo>
                  <a:pt x="428" y="146"/>
                  <a:pt x="431" y="140"/>
                  <a:pt x="429" y="136"/>
                </a:cubicBezTo>
                <a:cubicBezTo>
                  <a:pt x="428" y="135"/>
                  <a:pt x="428" y="135"/>
                  <a:pt x="428" y="135"/>
                </a:cubicBezTo>
                <a:cubicBezTo>
                  <a:pt x="427" y="131"/>
                  <a:pt x="423" y="129"/>
                  <a:pt x="420" y="129"/>
                </a:cubicBezTo>
                <a:moveTo>
                  <a:pt x="36" y="110"/>
                </a:moveTo>
                <a:cubicBezTo>
                  <a:pt x="33" y="110"/>
                  <a:pt x="30" y="112"/>
                  <a:pt x="28" y="115"/>
                </a:cubicBezTo>
                <a:cubicBezTo>
                  <a:pt x="27" y="116"/>
                  <a:pt x="27" y="116"/>
                  <a:pt x="27" y="116"/>
                </a:cubicBezTo>
                <a:cubicBezTo>
                  <a:pt x="25" y="120"/>
                  <a:pt x="27" y="126"/>
                  <a:pt x="31" y="128"/>
                </a:cubicBezTo>
                <a:cubicBezTo>
                  <a:pt x="32" y="129"/>
                  <a:pt x="34" y="129"/>
                  <a:pt x="35" y="129"/>
                </a:cubicBezTo>
                <a:cubicBezTo>
                  <a:pt x="39" y="129"/>
                  <a:pt x="42" y="128"/>
                  <a:pt x="44" y="125"/>
                </a:cubicBezTo>
                <a:cubicBezTo>
                  <a:pt x="44" y="124"/>
                  <a:pt x="44" y="124"/>
                  <a:pt x="44" y="124"/>
                </a:cubicBezTo>
                <a:cubicBezTo>
                  <a:pt x="46" y="119"/>
                  <a:pt x="45" y="114"/>
                  <a:pt x="40" y="111"/>
                </a:cubicBezTo>
                <a:cubicBezTo>
                  <a:pt x="39" y="110"/>
                  <a:pt x="37" y="110"/>
                  <a:pt x="36" y="110"/>
                </a:cubicBezTo>
                <a:moveTo>
                  <a:pt x="399" y="91"/>
                </a:moveTo>
                <a:cubicBezTo>
                  <a:pt x="397" y="91"/>
                  <a:pt x="395" y="92"/>
                  <a:pt x="393" y="93"/>
                </a:cubicBezTo>
                <a:cubicBezTo>
                  <a:pt x="389" y="96"/>
                  <a:pt x="388" y="102"/>
                  <a:pt x="391" y="106"/>
                </a:cubicBezTo>
                <a:cubicBezTo>
                  <a:pt x="391" y="107"/>
                  <a:pt x="391" y="107"/>
                  <a:pt x="391" y="107"/>
                </a:cubicBezTo>
                <a:cubicBezTo>
                  <a:pt x="393" y="109"/>
                  <a:pt x="396" y="111"/>
                  <a:pt x="399" y="111"/>
                </a:cubicBezTo>
                <a:cubicBezTo>
                  <a:pt x="401" y="111"/>
                  <a:pt x="403" y="110"/>
                  <a:pt x="404" y="109"/>
                </a:cubicBezTo>
                <a:cubicBezTo>
                  <a:pt x="409" y="106"/>
                  <a:pt x="410" y="100"/>
                  <a:pt x="407" y="96"/>
                </a:cubicBezTo>
                <a:cubicBezTo>
                  <a:pt x="406" y="95"/>
                  <a:pt x="406" y="95"/>
                  <a:pt x="406" y="95"/>
                </a:cubicBezTo>
                <a:cubicBezTo>
                  <a:pt x="404" y="93"/>
                  <a:pt x="401" y="91"/>
                  <a:pt x="399" y="91"/>
                </a:cubicBezTo>
                <a:moveTo>
                  <a:pt x="61" y="75"/>
                </a:moveTo>
                <a:cubicBezTo>
                  <a:pt x="58" y="75"/>
                  <a:pt x="56" y="76"/>
                  <a:pt x="54" y="78"/>
                </a:cubicBezTo>
                <a:cubicBezTo>
                  <a:pt x="53" y="78"/>
                  <a:pt x="53" y="78"/>
                  <a:pt x="53" y="78"/>
                </a:cubicBezTo>
                <a:cubicBezTo>
                  <a:pt x="50" y="82"/>
                  <a:pt x="50" y="88"/>
                  <a:pt x="54" y="91"/>
                </a:cubicBezTo>
                <a:cubicBezTo>
                  <a:pt x="56" y="93"/>
                  <a:pt x="58" y="94"/>
                  <a:pt x="60" y="94"/>
                </a:cubicBezTo>
                <a:cubicBezTo>
                  <a:pt x="63" y="94"/>
                  <a:pt x="65" y="93"/>
                  <a:pt x="67" y="91"/>
                </a:cubicBezTo>
                <a:cubicBezTo>
                  <a:pt x="68" y="90"/>
                  <a:pt x="68" y="90"/>
                  <a:pt x="68" y="90"/>
                </a:cubicBezTo>
                <a:cubicBezTo>
                  <a:pt x="71" y="86"/>
                  <a:pt x="71" y="80"/>
                  <a:pt x="67" y="77"/>
                </a:cubicBezTo>
                <a:cubicBezTo>
                  <a:pt x="65" y="75"/>
                  <a:pt x="63" y="75"/>
                  <a:pt x="61" y="75"/>
                </a:cubicBezTo>
                <a:moveTo>
                  <a:pt x="370" y="59"/>
                </a:moveTo>
                <a:cubicBezTo>
                  <a:pt x="368" y="59"/>
                  <a:pt x="365" y="60"/>
                  <a:pt x="364" y="61"/>
                </a:cubicBezTo>
                <a:cubicBezTo>
                  <a:pt x="360" y="65"/>
                  <a:pt x="360" y="71"/>
                  <a:pt x="364" y="74"/>
                </a:cubicBezTo>
                <a:cubicBezTo>
                  <a:pt x="365" y="75"/>
                  <a:pt x="365" y="75"/>
                  <a:pt x="365" y="75"/>
                </a:cubicBezTo>
                <a:cubicBezTo>
                  <a:pt x="366" y="77"/>
                  <a:pt x="369" y="78"/>
                  <a:pt x="371" y="78"/>
                </a:cubicBezTo>
                <a:cubicBezTo>
                  <a:pt x="373" y="78"/>
                  <a:pt x="376" y="77"/>
                  <a:pt x="378" y="75"/>
                </a:cubicBezTo>
                <a:cubicBezTo>
                  <a:pt x="381" y="71"/>
                  <a:pt x="381" y="65"/>
                  <a:pt x="377" y="62"/>
                </a:cubicBezTo>
                <a:cubicBezTo>
                  <a:pt x="377" y="61"/>
                  <a:pt x="377" y="61"/>
                  <a:pt x="377" y="61"/>
                </a:cubicBezTo>
                <a:cubicBezTo>
                  <a:pt x="375" y="59"/>
                  <a:pt x="373" y="59"/>
                  <a:pt x="370" y="59"/>
                </a:cubicBezTo>
                <a:moveTo>
                  <a:pt x="92" y="45"/>
                </a:moveTo>
                <a:cubicBezTo>
                  <a:pt x="90" y="45"/>
                  <a:pt x="88" y="45"/>
                  <a:pt x="87" y="47"/>
                </a:cubicBezTo>
                <a:cubicBezTo>
                  <a:pt x="86" y="47"/>
                  <a:pt x="86" y="47"/>
                  <a:pt x="86" y="47"/>
                </a:cubicBezTo>
                <a:cubicBezTo>
                  <a:pt x="82" y="50"/>
                  <a:pt x="81" y="56"/>
                  <a:pt x="84" y="60"/>
                </a:cubicBezTo>
                <a:cubicBezTo>
                  <a:pt x="86" y="63"/>
                  <a:pt x="89" y="64"/>
                  <a:pt x="92" y="64"/>
                </a:cubicBezTo>
                <a:cubicBezTo>
                  <a:pt x="94" y="64"/>
                  <a:pt x="95" y="63"/>
                  <a:pt x="97" y="62"/>
                </a:cubicBezTo>
                <a:cubicBezTo>
                  <a:pt x="98" y="61"/>
                  <a:pt x="98" y="61"/>
                  <a:pt x="98" y="61"/>
                </a:cubicBezTo>
                <a:cubicBezTo>
                  <a:pt x="102" y="58"/>
                  <a:pt x="103" y="52"/>
                  <a:pt x="100" y="48"/>
                </a:cubicBezTo>
                <a:cubicBezTo>
                  <a:pt x="98" y="46"/>
                  <a:pt x="95" y="45"/>
                  <a:pt x="92" y="45"/>
                </a:cubicBezTo>
                <a:moveTo>
                  <a:pt x="336" y="32"/>
                </a:moveTo>
                <a:cubicBezTo>
                  <a:pt x="333" y="32"/>
                  <a:pt x="330" y="34"/>
                  <a:pt x="328" y="36"/>
                </a:cubicBezTo>
                <a:cubicBezTo>
                  <a:pt x="325" y="41"/>
                  <a:pt x="327" y="46"/>
                  <a:pt x="331" y="49"/>
                </a:cubicBezTo>
                <a:cubicBezTo>
                  <a:pt x="332" y="50"/>
                  <a:pt x="332" y="50"/>
                  <a:pt x="332" y="50"/>
                </a:cubicBezTo>
                <a:cubicBezTo>
                  <a:pt x="333" y="51"/>
                  <a:pt x="335" y="51"/>
                  <a:pt x="337" y="51"/>
                </a:cubicBezTo>
                <a:cubicBezTo>
                  <a:pt x="340" y="51"/>
                  <a:pt x="343" y="50"/>
                  <a:pt x="345" y="47"/>
                </a:cubicBezTo>
                <a:cubicBezTo>
                  <a:pt x="347" y="42"/>
                  <a:pt x="346" y="37"/>
                  <a:pt x="341" y="34"/>
                </a:cubicBezTo>
                <a:cubicBezTo>
                  <a:pt x="341" y="34"/>
                  <a:pt x="341" y="34"/>
                  <a:pt x="341" y="34"/>
                </a:cubicBezTo>
                <a:cubicBezTo>
                  <a:pt x="339" y="33"/>
                  <a:pt x="338" y="32"/>
                  <a:pt x="336" y="32"/>
                </a:cubicBezTo>
                <a:moveTo>
                  <a:pt x="129" y="22"/>
                </a:moveTo>
                <a:cubicBezTo>
                  <a:pt x="128" y="22"/>
                  <a:pt x="126" y="22"/>
                  <a:pt x="125" y="23"/>
                </a:cubicBezTo>
                <a:cubicBezTo>
                  <a:pt x="124" y="23"/>
                  <a:pt x="124" y="23"/>
                  <a:pt x="124" y="23"/>
                </a:cubicBezTo>
                <a:cubicBezTo>
                  <a:pt x="120" y="25"/>
                  <a:pt x="118" y="31"/>
                  <a:pt x="120" y="36"/>
                </a:cubicBezTo>
                <a:cubicBezTo>
                  <a:pt x="122" y="39"/>
                  <a:pt x="125" y="41"/>
                  <a:pt x="128" y="41"/>
                </a:cubicBezTo>
                <a:cubicBezTo>
                  <a:pt x="130" y="41"/>
                  <a:pt x="131" y="40"/>
                  <a:pt x="132" y="40"/>
                </a:cubicBezTo>
                <a:cubicBezTo>
                  <a:pt x="133" y="39"/>
                  <a:pt x="133" y="39"/>
                  <a:pt x="133" y="39"/>
                </a:cubicBezTo>
                <a:cubicBezTo>
                  <a:pt x="138" y="37"/>
                  <a:pt x="140" y="31"/>
                  <a:pt x="137" y="27"/>
                </a:cubicBezTo>
                <a:cubicBezTo>
                  <a:pt x="136" y="24"/>
                  <a:pt x="132" y="22"/>
                  <a:pt x="129" y="22"/>
                </a:cubicBezTo>
                <a:moveTo>
                  <a:pt x="297" y="13"/>
                </a:moveTo>
                <a:cubicBezTo>
                  <a:pt x="293" y="13"/>
                  <a:pt x="290" y="16"/>
                  <a:pt x="288" y="19"/>
                </a:cubicBezTo>
                <a:cubicBezTo>
                  <a:pt x="287" y="24"/>
                  <a:pt x="289" y="29"/>
                  <a:pt x="294" y="31"/>
                </a:cubicBezTo>
                <a:cubicBezTo>
                  <a:pt x="295" y="31"/>
                  <a:pt x="295" y="31"/>
                  <a:pt x="295" y="31"/>
                </a:cubicBezTo>
                <a:cubicBezTo>
                  <a:pt x="296" y="32"/>
                  <a:pt x="297" y="32"/>
                  <a:pt x="298" y="32"/>
                </a:cubicBezTo>
                <a:cubicBezTo>
                  <a:pt x="301" y="32"/>
                  <a:pt x="305" y="30"/>
                  <a:pt x="306" y="26"/>
                </a:cubicBezTo>
                <a:cubicBezTo>
                  <a:pt x="308" y="21"/>
                  <a:pt x="305" y="16"/>
                  <a:pt x="300" y="14"/>
                </a:cubicBezTo>
                <a:cubicBezTo>
                  <a:pt x="300" y="14"/>
                  <a:pt x="300" y="14"/>
                  <a:pt x="300" y="14"/>
                </a:cubicBezTo>
                <a:cubicBezTo>
                  <a:pt x="299" y="13"/>
                  <a:pt x="298" y="13"/>
                  <a:pt x="297" y="13"/>
                </a:cubicBezTo>
                <a:moveTo>
                  <a:pt x="170" y="7"/>
                </a:moveTo>
                <a:cubicBezTo>
                  <a:pt x="169" y="7"/>
                  <a:pt x="168" y="7"/>
                  <a:pt x="167" y="7"/>
                </a:cubicBezTo>
                <a:cubicBezTo>
                  <a:pt x="166" y="7"/>
                  <a:pt x="166" y="7"/>
                  <a:pt x="166" y="7"/>
                </a:cubicBezTo>
                <a:cubicBezTo>
                  <a:pt x="162" y="9"/>
                  <a:pt x="159" y="14"/>
                  <a:pt x="160" y="19"/>
                </a:cubicBezTo>
                <a:cubicBezTo>
                  <a:pt x="161" y="23"/>
                  <a:pt x="165" y="26"/>
                  <a:pt x="169" y="26"/>
                </a:cubicBezTo>
                <a:cubicBezTo>
                  <a:pt x="170" y="26"/>
                  <a:pt x="170" y="25"/>
                  <a:pt x="171" y="25"/>
                </a:cubicBezTo>
                <a:cubicBezTo>
                  <a:pt x="172" y="25"/>
                  <a:pt x="172" y="25"/>
                  <a:pt x="172" y="25"/>
                </a:cubicBezTo>
                <a:cubicBezTo>
                  <a:pt x="177" y="24"/>
                  <a:pt x="180" y="19"/>
                  <a:pt x="179" y="14"/>
                </a:cubicBezTo>
                <a:cubicBezTo>
                  <a:pt x="178" y="10"/>
                  <a:pt x="174" y="7"/>
                  <a:pt x="170" y="7"/>
                </a:cubicBezTo>
                <a:moveTo>
                  <a:pt x="255" y="2"/>
                </a:moveTo>
                <a:cubicBezTo>
                  <a:pt x="250" y="2"/>
                  <a:pt x="246" y="6"/>
                  <a:pt x="246" y="10"/>
                </a:cubicBezTo>
                <a:cubicBezTo>
                  <a:pt x="245" y="15"/>
                  <a:pt x="249" y="20"/>
                  <a:pt x="254" y="21"/>
                </a:cubicBezTo>
                <a:cubicBezTo>
                  <a:pt x="255" y="21"/>
                  <a:pt x="255" y="21"/>
                  <a:pt x="255" y="21"/>
                </a:cubicBezTo>
                <a:cubicBezTo>
                  <a:pt x="255" y="21"/>
                  <a:pt x="255" y="21"/>
                  <a:pt x="256" y="21"/>
                </a:cubicBezTo>
                <a:cubicBezTo>
                  <a:pt x="260" y="21"/>
                  <a:pt x="264" y="18"/>
                  <a:pt x="265" y="13"/>
                </a:cubicBezTo>
                <a:cubicBezTo>
                  <a:pt x="265" y="8"/>
                  <a:pt x="262" y="3"/>
                  <a:pt x="257" y="3"/>
                </a:cubicBezTo>
                <a:cubicBezTo>
                  <a:pt x="256" y="3"/>
                  <a:pt x="256" y="3"/>
                  <a:pt x="256" y="3"/>
                </a:cubicBezTo>
                <a:cubicBezTo>
                  <a:pt x="256" y="3"/>
                  <a:pt x="255" y="2"/>
                  <a:pt x="255" y="2"/>
                </a:cubicBezTo>
                <a:moveTo>
                  <a:pt x="213" y="0"/>
                </a:moveTo>
                <a:cubicBezTo>
                  <a:pt x="213" y="0"/>
                  <a:pt x="212" y="0"/>
                  <a:pt x="212" y="0"/>
                </a:cubicBezTo>
                <a:cubicBezTo>
                  <a:pt x="211" y="0"/>
                  <a:pt x="211" y="0"/>
                  <a:pt x="211" y="0"/>
                </a:cubicBezTo>
                <a:cubicBezTo>
                  <a:pt x="206" y="1"/>
                  <a:pt x="202" y="5"/>
                  <a:pt x="202" y="10"/>
                </a:cubicBezTo>
                <a:cubicBezTo>
                  <a:pt x="203" y="15"/>
                  <a:pt x="207" y="19"/>
                  <a:pt x="212" y="19"/>
                </a:cubicBezTo>
                <a:cubicBezTo>
                  <a:pt x="212" y="19"/>
                  <a:pt x="212" y="19"/>
                  <a:pt x="212" y="19"/>
                </a:cubicBezTo>
                <a:cubicBezTo>
                  <a:pt x="213" y="19"/>
                  <a:pt x="213" y="19"/>
                  <a:pt x="213" y="19"/>
                </a:cubicBezTo>
                <a:cubicBezTo>
                  <a:pt x="218" y="19"/>
                  <a:pt x="222" y="14"/>
                  <a:pt x="222" y="9"/>
                </a:cubicBezTo>
                <a:cubicBezTo>
                  <a:pt x="222" y="4"/>
                  <a:pt x="218" y="0"/>
                  <a:pt x="213"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6" name="Freeform 36">
            <a:extLst>
              <a:ext uri="{FF2B5EF4-FFF2-40B4-BE49-F238E27FC236}">
                <a16:creationId xmlns:a16="http://schemas.microsoft.com/office/drawing/2014/main" id="{5D9F37BB-1FBD-2148-B34A-31A98085056D}"/>
              </a:ext>
            </a:extLst>
          </p:cNvPr>
          <p:cNvSpPr>
            <a:spLocks noEditPoints="1"/>
          </p:cNvSpPr>
          <p:nvPr/>
        </p:nvSpPr>
        <p:spPr bwMode="auto">
          <a:xfrm>
            <a:off x="4863047" y="2575807"/>
            <a:ext cx="653936" cy="326274"/>
          </a:xfrm>
          <a:custGeom>
            <a:avLst/>
            <a:gdLst>
              <a:gd name="T0" fmla="*/ 326 w 337"/>
              <a:gd name="T1" fmla="*/ 168 h 168"/>
              <a:gd name="T2" fmla="*/ 323 w 337"/>
              <a:gd name="T3" fmla="*/ 167 h 168"/>
              <a:gd name="T4" fmla="*/ 322 w 337"/>
              <a:gd name="T5" fmla="*/ 167 h 168"/>
              <a:gd name="T6" fmla="*/ 318 w 337"/>
              <a:gd name="T7" fmla="*/ 155 h 168"/>
              <a:gd name="T8" fmla="*/ 330 w 337"/>
              <a:gd name="T9" fmla="*/ 150 h 168"/>
              <a:gd name="T10" fmla="*/ 335 w 337"/>
              <a:gd name="T11" fmla="*/ 163 h 168"/>
              <a:gd name="T12" fmla="*/ 326 w 337"/>
              <a:gd name="T13" fmla="*/ 168 h 168"/>
              <a:gd name="T14" fmla="*/ 287 w 337"/>
              <a:gd name="T15" fmla="*/ 150 h 168"/>
              <a:gd name="T16" fmla="*/ 283 w 337"/>
              <a:gd name="T17" fmla="*/ 149 h 168"/>
              <a:gd name="T18" fmla="*/ 283 w 337"/>
              <a:gd name="T19" fmla="*/ 148 h 168"/>
              <a:gd name="T20" fmla="*/ 278 w 337"/>
              <a:gd name="T21" fmla="*/ 136 h 168"/>
              <a:gd name="T22" fmla="*/ 291 w 337"/>
              <a:gd name="T23" fmla="*/ 132 h 168"/>
              <a:gd name="T24" fmla="*/ 295 w 337"/>
              <a:gd name="T25" fmla="*/ 144 h 168"/>
              <a:gd name="T26" fmla="*/ 287 w 337"/>
              <a:gd name="T27" fmla="*/ 150 h 168"/>
              <a:gd name="T28" fmla="*/ 248 w 337"/>
              <a:gd name="T29" fmla="*/ 131 h 168"/>
              <a:gd name="T30" fmla="*/ 244 w 337"/>
              <a:gd name="T31" fmla="*/ 130 h 168"/>
              <a:gd name="T32" fmla="*/ 243 w 337"/>
              <a:gd name="T33" fmla="*/ 130 h 168"/>
              <a:gd name="T34" fmla="*/ 239 w 337"/>
              <a:gd name="T35" fmla="*/ 118 h 168"/>
              <a:gd name="T36" fmla="*/ 251 w 337"/>
              <a:gd name="T37" fmla="*/ 113 h 168"/>
              <a:gd name="T38" fmla="*/ 256 w 337"/>
              <a:gd name="T39" fmla="*/ 126 h 168"/>
              <a:gd name="T40" fmla="*/ 248 w 337"/>
              <a:gd name="T41" fmla="*/ 131 h 168"/>
              <a:gd name="T42" fmla="*/ 208 w 337"/>
              <a:gd name="T43" fmla="*/ 113 h 168"/>
              <a:gd name="T44" fmla="*/ 204 w 337"/>
              <a:gd name="T45" fmla="*/ 112 h 168"/>
              <a:gd name="T46" fmla="*/ 204 w 337"/>
              <a:gd name="T47" fmla="*/ 112 h 168"/>
              <a:gd name="T48" fmla="*/ 199 w 337"/>
              <a:gd name="T49" fmla="*/ 99 h 168"/>
              <a:gd name="T50" fmla="*/ 212 w 337"/>
              <a:gd name="T51" fmla="*/ 95 h 168"/>
              <a:gd name="T52" fmla="*/ 216 w 337"/>
              <a:gd name="T53" fmla="*/ 107 h 168"/>
              <a:gd name="T54" fmla="*/ 208 w 337"/>
              <a:gd name="T55" fmla="*/ 113 h 168"/>
              <a:gd name="T56" fmla="*/ 169 w 337"/>
              <a:gd name="T57" fmla="*/ 94 h 168"/>
              <a:gd name="T58" fmla="*/ 165 w 337"/>
              <a:gd name="T59" fmla="*/ 93 h 168"/>
              <a:gd name="T60" fmla="*/ 164 w 337"/>
              <a:gd name="T61" fmla="*/ 93 h 168"/>
              <a:gd name="T62" fmla="*/ 160 w 337"/>
              <a:gd name="T63" fmla="*/ 81 h 168"/>
              <a:gd name="T64" fmla="*/ 172 w 337"/>
              <a:gd name="T65" fmla="*/ 76 h 168"/>
              <a:gd name="T66" fmla="*/ 177 w 337"/>
              <a:gd name="T67" fmla="*/ 89 h 168"/>
              <a:gd name="T68" fmla="*/ 169 w 337"/>
              <a:gd name="T69" fmla="*/ 94 h 168"/>
              <a:gd name="T70" fmla="*/ 129 w 337"/>
              <a:gd name="T71" fmla="*/ 76 h 168"/>
              <a:gd name="T72" fmla="*/ 125 w 337"/>
              <a:gd name="T73" fmla="*/ 75 h 168"/>
              <a:gd name="T74" fmla="*/ 125 w 337"/>
              <a:gd name="T75" fmla="*/ 75 h 168"/>
              <a:gd name="T76" fmla="*/ 120 w 337"/>
              <a:gd name="T77" fmla="*/ 62 h 168"/>
              <a:gd name="T78" fmla="*/ 133 w 337"/>
              <a:gd name="T79" fmla="*/ 58 h 168"/>
              <a:gd name="T80" fmla="*/ 137 w 337"/>
              <a:gd name="T81" fmla="*/ 70 h 168"/>
              <a:gd name="T82" fmla="*/ 129 w 337"/>
              <a:gd name="T83" fmla="*/ 76 h 168"/>
              <a:gd name="T84" fmla="*/ 90 w 337"/>
              <a:gd name="T85" fmla="*/ 57 h 168"/>
              <a:gd name="T86" fmla="*/ 86 w 337"/>
              <a:gd name="T87" fmla="*/ 56 h 168"/>
              <a:gd name="T88" fmla="*/ 85 w 337"/>
              <a:gd name="T89" fmla="*/ 56 h 168"/>
              <a:gd name="T90" fmla="*/ 81 w 337"/>
              <a:gd name="T91" fmla="*/ 44 h 168"/>
              <a:gd name="T92" fmla="*/ 93 w 337"/>
              <a:gd name="T93" fmla="*/ 40 h 168"/>
              <a:gd name="T94" fmla="*/ 98 w 337"/>
              <a:gd name="T95" fmla="*/ 52 h 168"/>
              <a:gd name="T96" fmla="*/ 90 w 337"/>
              <a:gd name="T97" fmla="*/ 57 h 168"/>
              <a:gd name="T98" fmla="*/ 50 w 337"/>
              <a:gd name="T99" fmla="*/ 39 h 168"/>
              <a:gd name="T100" fmla="*/ 46 w 337"/>
              <a:gd name="T101" fmla="*/ 38 h 168"/>
              <a:gd name="T102" fmla="*/ 46 w 337"/>
              <a:gd name="T103" fmla="*/ 38 h 168"/>
              <a:gd name="T104" fmla="*/ 42 w 337"/>
              <a:gd name="T105" fmla="*/ 25 h 168"/>
              <a:gd name="T106" fmla="*/ 54 w 337"/>
              <a:gd name="T107" fmla="*/ 21 h 168"/>
              <a:gd name="T108" fmla="*/ 58 w 337"/>
              <a:gd name="T109" fmla="*/ 33 h 168"/>
              <a:gd name="T110" fmla="*/ 50 w 337"/>
              <a:gd name="T111" fmla="*/ 39 h 168"/>
              <a:gd name="T112" fmla="*/ 11 w 337"/>
              <a:gd name="T113" fmla="*/ 20 h 168"/>
              <a:gd name="T114" fmla="*/ 7 w 337"/>
              <a:gd name="T115" fmla="*/ 20 h 168"/>
              <a:gd name="T116" fmla="*/ 7 w 337"/>
              <a:gd name="T117" fmla="*/ 19 h 168"/>
              <a:gd name="T118" fmla="*/ 2 w 337"/>
              <a:gd name="T119" fmla="*/ 7 h 168"/>
              <a:gd name="T120" fmla="*/ 14 w 337"/>
              <a:gd name="T121" fmla="*/ 3 h 168"/>
              <a:gd name="T122" fmla="*/ 19 w 337"/>
              <a:gd name="T123" fmla="*/ 15 h 168"/>
              <a:gd name="T124" fmla="*/ 11 w 337"/>
              <a:gd name="T125"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7" h="168">
                <a:moveTo>
                  <a:pt x="326" y="168"/>
                </a:moveTo>
                <a:cubicBezTo>
                  <a:pt x="325" y="168"/>
                  <a:pt x="324" y="168"/>
                  <a:pt x="323" y="167"/>
                </a:cubicBezTo>
                <a:cubicBezTo>
                  <a:pt x="322" y="167"/>
                  <a:pt x="322" y="167"/>
                  <a:pt x="322" y="167"/>
                </a:cubicBezTo>
                <a:cubicBezTo>
                  <a:pt x="318" y="165"/>
                  <a:pt x="316" y="159"/>
                  <a:pt x="318" y="155"/>
                </a:cubicBezTo>
                <a:cubicBezTo>
                  <a:pt x="320" y="150"/>
                  <a:pt x="325" y="148"/>
                  <a:pt x="330" y="150"/>
                </a:cubicBezTo>
                <a:cubicBezTo>
                  <a:pt x="335" y="152"/>
                  <a:pt x="337" y="158"/>
                  <a:pt x="335" y="163"/>
                </a:cubicBezTo>
                <a:cubicBezTo>
                  <a:pt x="333" y="166"/>
                  <a:pt x="330" y="168"/>
                  <a:pt x="326" y="168"/>
                </a:cubicBezTo>
                <a:close/>
                <a:moveTo>
                  <a:pt x="287" y="150"/>
                </a:moveTo>
                <a:cubicBezTo>
                  <a:pt x="286" y="150"/>
                  <a:pt x="284" y="149"/>
                  <a:pt x="283" y="149"/>
                </a:cubicBezTo>
                <a:cubicBezTo>
                  <a:pt x="283" y="148"/>
                  <a:pt x="283" y="148"/>
                  <a:pt x="283" y="148"/>
                </a:cubicBezTo>
                <a:cubicBezTo>
                  <a:pt x="278" y="146"/>
                  <a:pt x="276" y="141"/>
                  <a:pt x="278" y="136"/>
                </a:cubicBezTo>
                <a:cubicBezTo>
                  <a:pt x="280" y="132"/>
                  <a:pt x="286" y="130"/>
                  <a:pt x="291" y="132"/>
                </a:cubicBezTo>
                <a:cubicBezTo>
                  <a:pt x="295" y="134"/>
                  <a:pt x="297" y="139"/>
                  <a:pt x="295" y="144"/>
                </a:cubicBezTo>
                <a:cubicBezTo>
                  <a:pt x="294" y="147"/>
                  <a:pt x="290" y="150"/>
                  <a:pt x="287" y="150"/>
                </a:cubicBezTo>
                <a:close/>
                <a:moveTo>
                  <a:pt x="248" y="131"/>
                </a:moveTo>
                <a:cubicBezTo>
                  <a:pt x="246" y="131"/>
                  <a:pt x="245" y="131"/>
                  <a:pt x="244" y="130"/>
                </a:cubicBezTo>
                <a:cubicBezTo>
                  <a:pt x="243" y="130"/>
                  <a:pt x="243" y="130"/>
                  <a:pt x="243" y="130"/>
                </a:cubicBezTo>
                <a:cubicBezTo>
                  <a:pt x="239" y="128"/>
                  <a:pt x="237" y="122"/>
                  <a:pt x="239" y="118"/>
                </a:cubicBezTo>
                <a:cubicBezTo>
                  <a:pt x="241" y="113"/>
                  <a:pt x="246" y="111"/>
                  <a:pt x="251" y="113"/>
                </a:cubicBezTo>
                <a:cubicBezTo>
                  <a:pt x="256" y="115"/>
                  <a:pt x="258" y="121"/>
                  <a:pt x="256" y="126"/>
                </a:cubicBezTo>
                <a:cubicBezTo>
                  <a:pt x="254" y="129"/>
                  <a:pt x="251" y="131"/>
                  <a:pt x="248" y="131"/>
                </a:cubicBezTo>
                <a:close/>
                <a:moveTo>
                  <a:pt x="208" y="113"/>
                </a:moveTo>
                <a:cubicBezTo>
                  <a:pt x="207" y="113"/>
                  <a:pt x="206" y="112"/>
                  <a:pt x="204" y="112"/>
                </a:cubicBezTo>
                <a:cubicBezTo>
                  <a:pt x="204" y="112"/>
                  <a:pt x="204" y="112"/>
                  <a:pt x="204" y="112"/>
                </a:cubicBezTo>
                <a:cubicBezTo>
                  <a:pt x="199" y="109"/>
                  <a:pt x="197" y="104"/>
                  <a:pt x="199" y="99"/>
                </a:cubicBezTo>
                <a:cubicBezTo>
                  <a:pt x="202" y="95"/>
                  <a:pt x="207" y="93"/>
                  <a:pt x="212" y="95"/>
                </a:cubicBezTo>
                <a:cubicBezTo>
                  <a:pt x="216" y="97"/>
                  <a:pt x="218" y="103"/>
                  <a:pt x="216" y="107"/>
                </a:cubicBezTo>
                <a:cubicBezTo>
                  <a:pt x="215" y="111"/>
                  <a:pt x="211" y="113"/>
                  <a:pt x="208" y="113"/>
                </a:cubicBezTo>
                <a:close/>
                <a:moveTo>
                  <a:pt x="169" y="94"/>
                </a:moveTo>
                <a:cubicBezTo>
                  <a:pt x="167" y="94"/>
                  <a:pt x="166" y="94"/>
                  <a:pt x="165" y="93"/>
                </a:cubicBezTo>
                <a:cubicBezTo>
                  <a:pt x="164" y="93"/>
                  <a:pt x="164" y="93"/>
                  <a:pt x="164" y="93"/>
                </a:cubicBezTo>
                <a:cubicBezTo>
                  <a:pt x="160" y="91"/>
                  <a:pt x="158" y="85"/>
                  <a:pt x="160" y="81"/>
                </a:cubicBezTo>
                <a:cubicBezTo>
                  <a:pt x="162" y="76"/>
                  <a:pt x="168" y="74"/>
                  <a:pt x="172" y="76"/>
                </a:cubicBezTo>
                <a:cubicBezTo>
                  <a:pt x="177" y="79"/>
                  <a:pt x="179" y="84"/>
                  <a:pt x="177" y="89"/>
                </a:cubicBezTo>
                <a:cubicBezTo>
                  <a:pt x="175" y="92"/>
                  <a:pt x="172" y="94"/>
                  <a:pt x="169" y="94"/>
                </a:cubicBezTo>
                <a:close/>
                <a:moveTo>
                  <a:pt x="129" y="76"/>
                </a:moveTo>
                <a:cubicBezTo>
                  <a:pt x="128" y="76"/>
                  <a:pt x="127" y="75"/>
                  <a:pt x="125" y="75"/>
                </a:cubicBezTo>
                <a:cubicBezTo>
                  <a:pt x="125" y="75"/>
                  <a:pt x="125" y="75"/>
                  <a:pt x="125" y="75"/>
                </a:cubicBezTo>
                <a:cubicBezTo>
                  <a:pt x="120" y="73"/>
                  <a:pt x="118" y="67"/>
                  <a:pt x="120" y="62"/>
                </a:cubicBezTo>
                <a:cubicBezTo>
                  <a:pt x="123" y="58"/>
                  <a:pt x="128" y="56"/>
                  <a:pt x="133" y="58"/>
                </a:cubicBezTo>
                <a:cubicBezTo>
                  <a:pt x="137" y="60"/>
                  <a:pt x="140" y="66"/>
                  <a:pt x="137" y="70"/>
                </a:cubicBezTo>
                <a:cubicBezTo>
                  <a:pt x="136" y="74"/>
                  <a:pt x="133" y="76"/>
                  <a:pt x="129" y="76"/>
                </a:cubicBezTo>
                <a:close/>
                <a:moveTo>
                  <a:pt x="90" y="57"/>
                </a:moveTo>
                <a:cubicBezTo>
                  <a:pt x="88" y="57"/>
                  <a:pt x="87" y="57"/>
                  <a:pt x="86" y="56"/>
                </a:cubicBezTo>
                <a:cubicBezTo>
                  <a:pt x="85" y="56"/>
                  <a:pt x="85" y="56"/>
                  <a:pt x="85" y="56"/>
                </a:cubicBezTo>
                <a:cubicBezTo>
                  <a:pt x="81" y="54"/>
                  <a:pt x="79" y="49"/>
                  <a:pt x="81" y="44"/>
                </a:cubicBezTo>
                <a:cubicBezTo>
                  <a:pt x="83" y="39"/>
                  <a:pt x="89" y="37"/>
                  <a:pt x="93" y="40"/>
                </a:cubicBezTo>
                <a:cubicBezTo>
                  <a:pt x="98" y="42"/>
                  <a:pt x="100" y="47"/>
                  <a:pt x="98" y="52"/>
                </a:cubicBezTo>
                <a:cubicBezTo>
                  <a:pt x="96" y="55"/>
                  <a:pt x="93" y="57"/>
                  <a:pt x="90" y="57"/>
                </a:cubicBezTo>
                <a:close/>
                <a:moveTo>
                  <a:pt x="50" y="39"/>
                </a:moveTo>
                <a:cubicBezTo>
                  <a:pt x="49" y="39"/>
                  <a:pt x="48" y="39"/>
                  <a:pt x="46" y="38"/>
                </a:cubicBezTo>
                <a:cubicBezTo>
                  <a:pt x="46" y="38"/>
                  <a:pt x="46" y="38"/>
                  <a:pt x="46" y="38"/>
                </a:cubicBezTo>
                <a:cubicBezTo>
                  <a:pt x="41" y="36"/>
                  <a:pt x="39" y="30"/>
                  <a:pt x="42" y="25"/>
                </a:cubicBezTo>
                <a:cubicBezTo>
                  <a:pt x="44" y="21"/>
                  <a:pt x="49" y="19"/>
                  <a:pt x="54" y="21"/>
                </a:cubicBezTo>
                <a:cubicBezTo>
                  <a:pt x="58" y="23"/>
                  <a:pt x="61" y="29"/>
                  <a:pt x="58" y="33"/>
                </a:cubicBezTo>
                <a:cubicBezTo>
                  <a:pt x="57" y="37"/>
                  <a:pt x="54" y="39"/>
                  <a:pt x="50" y="39"/>
                </a:cubicBezTo>
                <a:close/>
                <a:moveTo>
                  <a:pt x="11" y="20"/>
                </a:moveTo>
                <a:cubicBezTo>
                  <a:pt x="10" y="20"/>
                  <a:pt x="8" y="20"/>
                  <a:pt x="7" y="20"/>
                </a:cubicBezTo>
                <a:cubicBezTo>
                  <a:pt x="7" y="19"/>
                  <a:pt x="7" y="19"/>
                  <a:pt x="7" y="19"/>
                </a:cubicBezTo>
                <a:cubicBezTo>
                  <a:pt x="2" y="17"/>
                  <a:pt x="0" y="12"/>
                  <a:pt x="2" y="7"/>
                </a:cubicBezTo>
                <a:cubicBezTo>
                  <a:pt x="4" y="2"/>
                  <a:pt x="10" y="0"/>
                  <a:pt x="14" y="3"/>
                </a:cubicBezTo>
                <a:cubicBezTo>
                  <a:pt x="19" y="5"/>
                  <a:pt x="21" y="10"/>
                  <a:pt x="19" y="15"/>
                </a:cubicBezTo>
                <a:cubicBezTo>
                  <a:pt x="17" y="18"/>
                  <a:pt x="14" y="20"/>
                  <a:pt x="11" y="2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7" name="Freeform 37">
            <a:extLst>
              <a:ext uri="{FF2B5EF4-FFF2-40B4-BE49-F238E27FC236}">
                <a16:creationId xmlns:a16="http://schemas.microsoft.com/office/drawing/2014/main" id="{DEEC6C28-31BB-594E-B6E8-84AE52A4354F}"/>
              </a:ext>
            </a:extLst>
          </p:cNvPr>
          <p:cNvSpPr>
            <a:spLocks noEditPoints="1"/>
          </p:cNvSpPr>
          <p:nvPr/>
        </p:nvSpPr>
        <p:spPr bwMode="auto">
          <a:xfrm>
            <a:off x="4863047" y="3707350"/>
            <a:ext cx="649770" cy="330439"/>
          </a:xfrm>
          <a:custGeom>
            <a:avLst/>
            <a:gdLst>
              <a:gd name="T0" fmla="*/ 11 w 335"/>
              <a:gd name="T1" fmla="*/ 170 h 170"/>
              <a:gd name="T2" fmla="*/ 2 w 335"/>
              <a:gd name="T3" fmla="*/ 165 h 170"/>
              <a:gd name="T4" fmla="*/ 7 w 335"/>
              <a:gd name="T5" fmla="*/ 153 h 170"/>
              <a:gd name="T6" fmla="*/ 19 w 335"/>
              <a:gd name="T7" fmla="*/ 157 h 170"/>
              <a:gd name="T8" fmla="*/ 15 w 335"/>
              <a:gd name="T9" fmla="*/ 169 h 170"/>
              <a:gd name="T10" fmla="*/ 15 w 335"/>
              <a:gd name="T11" fmla="*/ 169 h 170"/>
              <a:gd name="T12" fmla="*/ 11 w 335"/>
              <a:gd name="T13" fmla="*/ 170 h 170"/>
              <a:gd name="T14" fmla="*/ 50 w 335"/>
              <a:gd name="T15" fmla="*/ 151 h 170"/>
              <a:gd name="T16" fmla="*/ 42 w 335"/>
              <a:gd name="T17" fmla="*/ 146 h 170"/>
              <a:gd name="T18" fmla="*/ 46 w 335"/>
              <a:gd name="T19" fmla="*/ 134 h 170"/>
              <a:gd name="T20" fmla="*/ 58 w 335"/>
              <a:gd name="T21" fmla="*/ 138 h 170"/>
              <a:gd name="T22" fmla="*/ 54 w 335"/>
              <a:gd name="T23" fmla="*/ 150 h 170"/>
              <a:gd name="T24" fmla="*/ 54 w 335"/>
              <a:gd name="T25" fmla="*/ 150 h 170"/>
              <a:gd name="T26" fmla="*/ 50 w 335"/>
              <a:gd name="T27" fmla="*/ 151 h 170"/>
              <a:gd name="T28" fmla="*/ 89 w 335"/>
              <a:gd name="T29" fmla="*/ 133 h 170"/>
              <a:gd name="T30" fmla="*/ 81 w 335"/>
              <a:gd name="T31" fmla="*/ 127 h 170"/>
              <a:gd name="T32" fmla="*/ 85 w 335"/>
              <a:gd name="T33" fmla="*/ 115 h 170"/>
              <a:gd name="T34" fmla="*/ 98 w 335"/>
              <a:gd name="T35" fmla="*/ 119 h 170"/>
              <a:gd name="T36" fmla="*/ 93 w 335"/>
              <a:gd name="T37" fmla="*/ 131 h 170"/>
              <a:gd name="T38" fmla="*/ 93 w 335"/>
              <a:gd name="T39" fmla="*/ 132 h 170"/>
              <a:gd name="T40" fmla="*/ 89 w 335"/>
              <a:gd name="T41" fmla="*/ 133 h 170"/>
              <a:gd name="T42" fmla="*/ 128 w 335"/>
              <a:gd name="T43" fmla="*/ 114 h 170"/>
              <a:gd name="T44" fmla="*/ 120 w 335"/>
              <a:gd name="T45" fmla="*/ 108 h 170"/>
              <a:gd name="T46" fmla="*/ 124 w 335"/>
              <a:gd name="T47" fmla="*/ 96 h 170"/>
              <a:gd name="T48" fmla="*/ 137 w 335"/>
              <a:gd name="T49" fmla="*/ 100 h 170"/>
              <a:gd name="T50" fmla="*/ 133 w 335"/>
              <a:gd name="T51" fmla="*/ 113 h 170"/>
              <a:gd name="T52" fmla="*/ 132 w 335"/>
              <a:gd name="T53" fmla="*/ 113 h 170"/>
              <a:gd name="T54" fmla="*/ 128 w 335"/>
              <a:gd name="T55" fmla="*/ 114 h 170"/>
              <a:gd name="T56" fmla="*/ 168 w 335"/>
              <a:gd name="T57" fmla="*/ 95 h 170"/>
              <a:gd name="T58" fmla="*/ 159 w 335"/>
              <a:gd name="T59" fmla="*/ 90 h 170"/>
              <a:gd name="T60" fmla="*/ 164 w 335"/>
              <a:gd name="T61" fmla="*/ 77 h 170"/>
              <a:gd name="T62" fmla="*/ 176 w 335"/>
              <a:gd name="T63" fmla="*/ 82 h 170"/>
              <a:gd name="T64" fmla="*/ 172 w 335"/>
              <a:gd name="T65" fmla="*/ 94 h 170"/>
              <a:gd name="T66" fmla="*/ 172 w 335"/>
              <a:gd name="T67" fmla="*/ 94 h 170"/>
              <a:gd name="T68" fmla="*/ 168 w 335"/>
              <a:gd name="T69" fmla="*/ 95 h 170"/>
              <a:gd name="T70" fmla="*/ 207 w 335"/>
              <a:gd name="T71" fmla="*/ 76 h 170"/>
              <a:gd name="T72" fmla="*/ 199 w 335"/>
              <a:gd name="T73" fmla="*/ 71 h 170"/>
              <a:gd name="T74" fmla="*/ 203 w 335"/>
              <a:gd name="T75" fmla="*/ 58 h 170"/>
              <a:gd name="T76" fmla="*/ 215 w 335"/>
              <a:gd name="T77" fmla="*/ 63 h 170"/>
              <a:gd name="T78" fmla="*/ 211 w 335"/>
              <a:gd name="T79" fmla="*/ 75 h 170"/>
              <a:gd name="T80" fmla="*/ 211 w 335"/>
              <a:gd name="T81" fmla="*/ 75 h 170"/>
              <a:gd name="T82" fmla="*/ 207 w 335"/>
              <a:gd name="T83" fmla="*/ 76 h 170"/>
              <a:gd name="T84" fmla="*/ 246 w 335"/>
              <a:gd name="T85" fmla="*/ 57 h 170"/>
              <a:gd name="T86" fmla="*/ 238 w 335"/>
              <a:gd name="T87" fmla="*/ 52 h 170"/>
              <a:gd name="T88" fmla="*/ 242 w 335"/>
              <a:gd name="T89" fmla="*/ 40 h 170"/>
              <a:gd name="T90" fmla="*/ 255 w 335"/>
              <a:gd name="T91" fmla="*/ 44 h 170"/>
              <a:gd name="T92" fmla="*/ 251 w 335"/>
              <a:gd name="T93" fmla="*/ 56 h 170"/>
              <a:gd name="T94" fmla="*/ 250 w 335"/>
              <a:gd name="T95" fmla="*/ 56 h 170"/>
              <a:gd name="T96" fmla="*/ 246 w 335"/>
              <a:gd name="T97" fmla="*/ 57 h 170"/>
              <a:gd name="T98" fmla="*/ 285 w 335"/>
              <a:gd name="T99" fmla="*/ 38 h 170"/>
              <a:gd name="T100" fmla="*/ 277 w 335"/>
              <a:gd name="T101" fmla="*/ 33 h 170"/>
              <a:gd name="T102" fmla="*/ 281 w 335"/>
              <a:gd name="T103" fmla="*/ 21 h 170"/>
              <a:gd name="T104" fmla="*/ 294 w 335"/>
              <a:gd name="T105" fmla="*/ 25 h 170"/>
              <a:gd name="T106" fmla="*/ 290 w 335"/>
              <a:gd name="T107" fmla="*/ 37 h 170"/>
              <a:gd name="T108" fmla="*/ 289 w 335"/>
              <a:gd name="T109" fmla="*/ 37 h 170"/>
              <a:gd name="T110" fmla="*/ 285 w 335"/>
              <a:gd name="T111" fmla="*/ 38 h 170"/>
              <a:gd name="T112" fmla="*/ 325 w 335"/>
              <a:gd name="T113" fmla="*/ 19 h 170"/>
              <a:gd name="T114" fmla="*/ 316 w 335"/>
              <a:gd name="T115" fmla="*/ 14 h 170"/>
              <a:gd name="T116" fmla="*/ 321 w 335"/>
              <a:gd name="T117" fmla="*/ 2 h 170"/>
              <a:gd name="T118" fmla="*/ 333 w 335"/>
              <a:gd name="T119" fmla="*/ 6 h 170"/>
              <a:gd name="T120" fmla="*/ 329 w 335"/>
              <a:gd name="T121" fmla="*/ 18 h 170"/>
              <a:gd name="T122" fmla="*/ 329 w 335"/>
              <a:gd name="T123" fmla="*/ 19 h 170"/>
              <a:gd name="T124" fmla="*/ 325 w 335"/>
              <a:gd name="T125" fmla="*/ 1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 h="170">
                <a:moveTo>
                  <a:pt x="11" y="170"/>
                </a:moveTo>
                <a:cubicBezTo>
                  <a:pt x="7" y="170"/>
                  <a:pt x="4" y="168"/>
                  <a:pt x="2" y="165"/>
                </a:cubicBezTo>
                <a:cubicBezTo>
                  <a:pt x="0" y="161"/>
                  <a:pt x="2" y="155"/>
                  <a:pt x="7" y="153"/>
                </a:cubicBezTo>
                <a:cubicBezTo>
                  <a:pt x="11" y="150"/>
                  <a:pt x="17" y="152"/>
                  <a:pt x="19" y="157"/>
                </a:cubicBezTo>
                <a:cubicBezTo>
                  <a:pt x="21" y="161"/>
                  <a:pt x="20" y="167"/>
                  <a:pt x="15" y="169"/>
                </a:cubicBezTo>
                <a:cubicBezTo>
                  <a:pt x="15" y="169"/>
                  <a:pt x="15" y="169"/>
                  <a:pt x="15" y="169"/>
                </a:cubicBezTo>
                <a:cubicBezTo>
                  <a:pt x="13" y="170"/>
                  <a:pt x="12" y="170"/>
                  <a:pt x="11" y="170"/>
                </a:cubicBezTo>
                <a:close/>
                <a:moveTo>
                  <a:pt x="50" y="151"/>
                </a:moveTo>
                <a:cubicBezTo>
                  <a:pt x="46" y="151"/>
                  <a:pt x="43" y="149"/>
                  <a:pt x="42" y="146"/>
                </a:cubicBezTo>
                <a:cubicBezTo>
                  <a:pt x="39" y="142"/>
                  <a:pt x="41" y="136"/>
                  <a:pt x="46" y="134"/>
                </a:cubicBezTo>
                <a:cubicBezTo>
                  <a:pt x="50" y="132"/>
                  <a:pt x="56" y="133"/>
                  <a:pt x="58" y="138"/>
                </a:cubicBezTo>
                <a:cubicBezTo>
                  <a:pt x="61" y="143"/>
                  <a:pt x="59" y="148"/>
                  <a:pt x="54" y="150"/>
                </a:cubicBezTo>
                <a:cubicBezTo>
                  <a:pt x="54" y="150"/>
                  <a:pt x="54" y="150"/>
                  <a:pt x="54" y="150"/>
                </a:cubicBezTo>
                <a:cubicBezTo>
                  <a:pt x="53" y="151"/>
                  <a:pt x="51" y="151"/>
                  <a:pt x="50" y="151"/>
                </a:cubicBezTo>
                <a:close/>
                <a:moveTo>
                  <a:pt x="89" y="133"/>
                </a:moveTo>
                <a:cubicBezTo>
                  <a:pt x="86" y="133"/>
                  <a:pt x="82" y="131"/>
                  <a:pt x="81" y="127"/>
                </a:cubicBezTo>
                <a:cubicBezTo>
                  <a:pt x="79" y="123"/>
                  <a:pt x="81" y="117"/>
                  <a:pt x="85" y="115"/>
                </a:cubicBezTo>
                <a:cubicBezTo>
                  <a:pt x="90" y="113"/>
                  <a:pt x="95" y="115"/>
                  <a:pt x="98" y="119"/>
                </a:cubicBezTo>
                <a:cubicBezTo>
                  <a:pt x="100" y="124"/>
                  <a:pt x="98" y="129"/>
                  <a:pt x="93" y="131"/>
                </a:cubicBezTo>
                <a:cubicBezTo>
                  <a:pt x="93" y="132"/>
                  <a:pt x="93" y="132"/>
                  <a:pt x="93" y="132"/>
                </a:cubicBezTo>
                <a:cubicBezTo>
                  <a:pt x="92" y="132"/>
                  <a:pt x="90" y="133"/>
                  <a:pt x="89" y="133"/>
                </a:cubicBezTo>
                <a:close/>
                <a:moveTo>
                  <a:pt x="128" y="114"/>
                </a:moveTo>
                <a:cubicBezTo>
                  <a:pt x="125" y="114"/>
                  <a:pt x="122" y="112"/>
                  <a:pt x="120" y="108"/>
                </a:cubicBezTo>
                <a:cubicBezTo>
                  <a:pt x="118" y="104"/>
                  <a:pt x="120" y="98"/>
                  <a:pt x="124" y="96"/>
                </a:cubicBezTo>
                <a:cubicBezTo>
                  <a:pt x="129" y="94"/>
                  <a:pt x="135" y="96"/>
                  <a:pt x="137" y="100"/>
                </a:cubicBezTo>
                <a:cubicBezTo>
                  <a:pt x="139" y="105"/>
                  <a:pt x="137" y="110"/>
                  <a:pt x="133" y="113"/>
                </a:cubicBezTo>
                <a:cubicBezTo>
                  <a:pt x="132" y="113"/>
                  <a:pt x="132" y="113"/>
                  <a:pt x="132" y="113"/>
                </a:cubicBezTo>
                <a:cubicBezTo>
                  <a:pt x="131" y="113"/>
                  <a:pt x="130" y="114"/>
                  <a:pt x="128" y="114"/>
                </a:cubicBezTo>
                <a:close/>
                <a:moveTo>
                  <a:pt x="168" y="95"/>
                </a:moveTo>
                <a:cubicBezTo>
                  <a:pt x="164" y="95"/>
                  <a:pt x="161" y="93"/>
                  <a:pt x="159" y="90"/>
                </a:cubicBezTo>
                <a:cubicBezTo>
                  <a:pt x="157" y="85"/>
                  <a:pt x="159" y="79"/>
                  <a:pt x="164" y="77"/>
                </a:cubicBezTo>
                <a:cubicBezTo>
                  <a:pt x="168" y="75"/>
                  <a:pt x="174" y="77"/>
                  <a:pt x="176" y="82"/>
                </a:cubicBezTo>
                <a:cubicBezTo>
                  <a:pt x="178" y="86"/>
                  <a:pt x="177" y="92"/>
                  <a:pt x="172" y="94"/>
                </a:cubicBezTo>
                <a:cubicBezTo>
                  <a:pt x="172" y="94"/>
                  <a:pt x="172" y="94"/>
                  <a:pt x="172" y="94"/>
                </a:cubicBezTo>
                <a:cubicBezTo>
                  <a:pt x="170" y="95"/>
                  <a:pt x="169" y="95"/>
                  <a:pt x="168" y="95"/>
                </a:cubicBezTo>
                <a:close/>
                <a:moveTo>
                  <a:pt x="207" y="76"/>
                </a:moveTo>
                <a:cubicBezTo>
                  <a:pt x="203" y="76"/>
                  <a:pt x="200" y="74"/>
                  <a:pt x="199" y="71"/>
                </a:cubicBezTo>
                <a:cubicBezTo>
                  <a:pt x="196" y="66"/>
                  <a:pt x="198" y="61"/>
                  <a:pt x="203" y="58"/>
                </a:cubicBezTo>
                <a:cubicBezTo>
                  <a:pt x="208" y="56"/>
                  <a:pt x="213" y="58"/>
                  <a:pt x="215" y="63"/>
                </a:cubicBezTo>
                <a:cubicBezTo>
                  <a:pt x="218" y="67"/>
                  <a:pt x="216" y="73"/>
                  <a:pt x="211" y="75"/>
                </a:cubicBezTo>
                <a:cubicBezTo>
                  <a:pt x="211" y="75"/>
                  <a:pt x="211" y="75"/>
                  <a:pt x="211" y="75"/>
                </a:cubicBezTo>
                <a:cubicBezTo>
                  <a:pt x="210" y="76"/>
                  <a:pt x="208" y="76"/>
                  <a:pt x="207" y="76"/>
                </a:cubicBezTo>
                <a:close/>
                <a:moveTo>
                  <a:pt x="246" y="57"/>
                </a:moveTo>
                <a:cubicBezTo>
                  <a:pt x="243" y="57"/>
                  <a:pt x="239" y="55"/>
                  <a:pt x="238" y="52"/>
                </a:cubicBezTo>
                <a:cubicBezTo>
                  <a:pt x="236" y="47"/>
                  <a:pt x="238" y="42"/>
                  <a:pt x="242" y="40"/>
                </a:cubicBezTo>
                <a:cubicBezTo>
                  <a:pt x="247" y="37"/>
                  <a:pt x="253" y="39"/>
                  <a:pt x="255" y="44"/>
                </a:cubicBezTo>
                <a:cubicBezTo>
                  <a:pt x="257" y="48"/>
                  <a:pt x="255" y="54"/>
                  <a:pt x="251" y="56"/>
                </a:cubicBezTo>
                <a:cubicBezTo>
                  <a:pt x="250" y="56"/>
                  <a:pt x="250" y="56"/>
                  <a:pt x="250" y="56"/>
                </a:cubicBezTo>
                <a:cubicBezTo>
                  <a:pt x="249" y="57"/>
                  <a:pt x="247" y="57"/>
                  <a:pt x="246" y="57"/>
                </a:cubicBezTo>
                <a:close/>
                <a:moveTo>
                  <a:pt x="285" y="38"/>
                </a:moveTo>
                <a:cubicBezTo>
                  <a:pt x="282" y="38"/>
                  <a:pt x="279" y="36"/>
                  <a:pt x="277" y="33"/>
                </a:cubicBezTo>
                <a:cubicBezTo>
                  <a:pt x="275" y="28"/>
                  <a:pt x="277" y="23"/>
                  <a:pt x="281" y="21"/>
                </a:cubicBezTo>
                <a:cubicBezTo>
                  <a:pt x="286" y="19"/>
                  <a:pt x="292" y="20"/>
                  <a:pt x="294" y="25"/>
                </a:cubicBezTo>
                <a:cubicBezTo>
                  <a:pt x="296" y="30"/>
                  <a:pt x="294" y="35"/>
                  <a:pt x="290" y="37"/>
                </a:cubicBezTo>
                <a:cubicBezTo>
                  <a:pt x="289" y="37"/>
                  <a:pt x="289" y="37"/>
                  <a:pt x="289" y="37"/>
                </a:cubicBezTo>
                <a:cubicBezTo>
                  <a:pt x="288" y="38"/>
                  <a:pt x="287" y="38"/>
                  <a:pt x="285" y="38"/>
                </a:cubicBezTo>
                <a:close/>
                <a:moveTo>
                  <a:pt x="325" y="19"/>
                </a:moveTo>
                <a:cubicBezTo>
                  <a:pt x="321" y="19"/>
                  <a:pt x="318" y="17"/>
                  <a:pt x="316" y="14"/>
                </a:cubicBezTo>
                <a:cubicBezTo>
                  <a:pt x="314" y="10"/>
                  <a:pt x="316" y="4"/>
                  <a:pt x="321" y="2"/>
                </a:cubicBezTo>
                <a:cubicBezTo>
                  <a:pt x="325" y="0"/>
                  <a:pt x="331" y="2"/>
                  <a:pt x="333" y="6"/>
                </a:cubicBezTo>
                <a:cubicBezTo>
                  <a:pt x="335" y="11"/>
                  <a:pt x="334" y="16"/>
                  <a:pt x="329" y="18"/>
                </a:cubicBezTo>
                <a:cubicBezTo>
                  <a:pt x="329" y="19"/>
                  <a:pt x="329" y="19"/>
                  <a:pt x="329" y="19"/>
                </a:cubicBezTo>
                <a:cubicBezTo>
                  <a:pt x="327" y="19"/>
                  <a:pt x="326" y="19"/>
                  <a:pt x="325" y="19"/>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8" name="Freeform 38">
            <a:extLst>
              <a:ext uri="{FF2B5EF4-FFF2-40B4-BE49-F238E27FC236}">
                <a16:creationId xmlns:a16="http://schemas.microsoft.com/office/drawing/2014/main" id="{0697EDDA-4640-94A8-CC5F-2A020CAFEE3A}"/>
              </a:ext>
            </a:extLst>
          </p:cNvPr>
          <p:cNvSpPr>
            <a:spLocks noEditPoints="1"/>
          </p:cNvSpPr>
          <p:nvPr/>
        </p:nvSpPr>
        <p:spPr bwMode="auto">
          <a:xfrm>
            <a:off x="5444786" y="4122481"/>
            <a:ext cx="408189" cy="606730"/>
          </a:xfrm>
          <a:custGeom>
            <a:avLst/>
            <a:gdLst>
              <a:gd name="T0" fmla="*/ 2 w 210"/>
              <a:gd name="T1" fmla="*/ 298 h 312"/>
              <a:gd name="T2" fmla="*/ 10 w 210"/>
              <a:gd name="T3" fmla="*/ 312 h 312"/>
              <a:gd name="T4" fmla="*/ 18 w 210"/>
              <a:gd name="T5" fmla="*/ 307 h 312"/>
              <a:gd name="T6" fmla="*/ 11 w 210"/>
              <a:gd name="T7" fmla="*/ 293 h 312"/>
              <a:gd name="T8" fmla="*/ 26 w 210"/>
              <a:gd name="T9" fmla="*/ 261 h 312"/>
              <a:gd name="T10" fmla="*/ 34 w 210"/>
              <a:gd name="T11" fmla="*/ 275 h 312"/>
              <a:gd name="T12" fmla="*/ 42 w 210"/>
              <a:gd name="T13" fmla="*/ 271 h 312"/>
              <a:gd name="T14" fmla="*/ 34 w 210"/>
              <a:gd name="T15" fmla="*/ 257 h 312"/>
              <a:gd name="T16" fmla="*/ 50 w 210"/>
              <a:gd name="T17" fmla="*/ 224 h 312"/>
              <a:gd name="T18" fmla="*/ 57 w 210"/>
              <a:gd name="T19" fmla="*/ 239 h 312"/>
              <a:gd name="T20" fmla="*/ 65 w 210"/>
              <a:gd name="T21" fmla="*/ 234 h 312"/>
              <a:gd name="T22" fmla="*/ 58 w 210"/>
              <a:gd name="T23" fmla="*/ 220 h 312"/>
              <a:gd name="T24" fmla="*/ 73 w 210"/>
              <a:gd name="T25" fmla="*/ 188 h 312"/>
              <a:gd name="T26" fmla="*/ 81 w 210"/>
              <a:gd name="T27" fmla="*/ 202 h 312"/>
              <a:gd name="T28" fmla="*/ 89 w 210"/>
              <a:gd name="T29" fmla="*/ 197 h 312"/>
              <a:gd name="T30" fmla="*/ 81 w 210"/>
              <a:gd name="T31" fmla="*/ 183 h 312"/>
              <a:gd name="T32" fmla="*/ 97 w 210"/>
              <a:gd name="T33" fmla="*/ 151 h 312"/>
              <a:gd name="T34" fmla="*/ 105 w 210"/>
              <a:gd name="T35" fmla="*/ 165 h 312"/>
              <a:gd name="T36" fmla="*/ 113 w 210"/>
              <a:gd name="T37" fmla="*/ 161 h 312"/>
              <a:gd name="T38" fmla="*/ 105 w 210"/>
              <a:gd name="T39" fmla="*/ 147 h 312"/>
              <a:gd name="T40" fmla="*/ 121 w 210"/>
              <a:gd name="T41" fmla="*/ 115 h 312"/>
              <a:gd name="T42" fmla="*/ 128 w 210"/>
              <a:gd name="T43" fmla="*/ 129 h 312"/>
              <a:gd name="T44" fmla="*/ 136 w 210"/>
              <a:gd name="T45" fmla="*/ 124 h 312"/>
              <a:gd name="T46" fmla="*/ 129 w 210"/>
              <a:gd name="T47" fmla="*/ 110 h 312"/>
              <a:gd name="T48" fmla="*/ 144 w 210"/>
              <a:gd name="T49" fmla="*/ 78 h 312"/>
              <a:gd name="T50" fmla="*/ 152 w 210"/>
              <a:gd name="T51" fmla="*/ 92 h 312"/>
              <a:gd name="T52" fmla="*/ 160 w 210"/>
              <a:gd name="T53" fmla="*/ 88 h 312"/>
              <a:gd name="T54" fmla="*/ 152 w 210"/>
              <a:gd name="T55" fmla="*/ 74 h 312"/>
              <a:gd name="T56" fmla="*/ 168 w 210"/>
              <a:gd name="T57" fmla="*/ 41 h 312"/>
              <a:gd name="T58" fmla="*/ 176 w 210"/>
              <a:gd name="T59" fmla="*/ 56 h 312"/>
              <a:gd name="T60" fmla="*/ 184 w 210"/>
              <a:gd name="T61" fmla="*/ 51 h 312"/>
              <a:gd name="T62" fmla="*/ 176 w 210"/>
              <a:gd name="T63" fmla="*/ 37 h 312"/>
              <a:gd name="T64" fmla="*/ 191 w 210"/>
              <a:gd name="T65" fmla="*/ 5 h 312"/>
              <a:gd name="T66" fmla="*/ 199 w 210"/>
              <a:gd name="T67" fmla="*/ 19 h 312"/>
              <a:gd name="T68" fmla="*/ 207 w 210"/>
              <a:gd name="T69" fmla="*/ 14 h 312"/>
              <a:gd name="T70" fmla="*/ 199 w 210"/>
              <a:gd name="T71"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312">
                <a:moveTo>
                  <a:pt x="11" y="293"/>
                </a:moveTo>
                <a:cubicBezTo>
                  <a:pt x="7" y="293"/>
                  <a:pt x="4" y="295"/>
                  <a:pt x="2" y="298"/>
                </a:cubicBezTo>
                <a:cubicBezTo>
                  <a:pt x="0" y="302"/>
                  <a:pt x="1" y="308"/>
                  <a:pt x="5" y="310"/>
                </a:cubicBezTo>
                <a:cubicBezTo>
                  <a:pt x="7" y="311"/>
                  <a:pt x="9" y="312"/>
                  <a:pt x="10" y="312"/>
                </a:cubicBezTo>
                <a:cubicBezTo>
                  <a:pt x="13" y="312"/>
                  <a:pt x="16" y="310"/>
                  <a:pt x="18" y="308"/>
                </a:cubicBezTo>
                <a:cubicBezTo>
                  <a:pt x="18" y="307"/>
                  <a:pt x="18" y="307"/>
                  <a:pt x="18" y="307"/>
                </a:cubicBezTo>
                <a:cubicBezTo>
                  <a:pt x="21" y="303"/>
                  <a:pt x="20" y="297"/>
                  <a:pt x="15" y="295"/>
                </a:cubicBezTo>
                <a:cubicBezTo>
                  <a:pt x="14" y="294"/>
                  <a:pt x="12" y="293"/>
                  <a:pt x="11" y="293"/>
                </a:cubicBezTo>
                <a:moveTo>
                  <a:pt x="34" y="257"/>
                </a:moveTo>
                <a:cubicBezTo>
                  <a:pt x="31" y="257"/>
                  <a:pt x="28" y="258"/>
                  <a:pt x="26" y="261"/>
                </a:cubicBezTo>
                <a:cubicBezTo>
                  <a:pt x="23" y="265"/>
                  <a:pt x="25" y="271"/>
                  <a:pt x="29" y="274"/>
                </a:cubicBezTo>
                <a:cubicBezTo>
                  <a:pt x="30" y="275"/>
                  <a:pt x="32" y="275"/>
                  <a:pt x="34" y="275"/>
                </a:cubicBezTo>
                <a:cubicBezTo>
                  <a:pt x="37" y="275"/>
                  <a:pt x="40" y="274"/>
                  <a:pt x="42" y="271"/>
                </a:cubicBezTo>
                <a:cubicBezTo>
                  <a:pt x="42" y="271"/>
                  <a:pt x="42" y="271"/>
                  <a:pt x="42" y="271"/>
                </a:cubicBezTo>
                <a:cubicBezTo>
                  <a:pt x="45" y="266"/>
                  <a:pt x="43" y="261"/>
                  <a:pt x="39" y="258"/>
                </a:cubicBezTo>
                <a:cubicBezTo>
                  <a:pt x="37" y="257"/>
                  <a:pt x="36" y="257"/>
                  <a:pt x="34" y="257"/>
                </a:cubicBezTo>
                <a:moveTo>
                  <a:pt x="58" y="220"/>
                </a:moveTo>
                <a:cubicBezTo>
                  <a:pt x="55" y="220"/>
                  <a:pt x="52" y="222"/>
                  <a:pt x="50" y="224"/>
                </a:cubicBezTo>
                <a:cubicBezTo>
                  <a:pt x="47" y="229"/>
                  <a:pt x="48" y="234"/>
                  <a:pt x="52" y="237"/>
                </a:cubicBezTo>
                <a:cubicBezTo>
                  <a:pt x="54" y="238"/>
                  <a:pt x="56" y="239"/>
                  <a:pt x="57" y="239"/>
                </a:cubicBezTo>
                <a:cubicBezTo>
                  <a:pt x="60" y="239"/>
                  <a:pt x="63" y="237"/>
                  <a:pt x="65" y="234"/>
                </a:cubicBezTo>
                <a:cubicBezTo>
                  <a:pt x="65" y="234"/>
                  <a:pt x="65" y="234"/>
                  <a:pt x="65" y="234"/>
                </a:cubicBezTo>
                <a:cubicBezTo>
                  <a:pt x="68" y="230"/>
                  <a:pt x="67" y="224"/>
                  <a:pt x="63" y="221"/>
                </a:cubicBezTo>
                <a:cubicBezTo>
                  <a:pt x="61" y="220"/>
                  <a:pt x="59" y="220"/>
                  <a:pt x="58" y="220"/>
                </a:cubicBezTo>
                <a:moveTo>
                  <a:pt x="81" y="183"/>
                </a:moveTo>
                <a:cubicBezTo>
                  <a:pt x="78" y="183"/>
                  <a:pt x="75" y="185"/>
                  <a:pt x="73" y="188"/>
                </a:cubicBezTo>
                <a:cubicBezTo>
                  <a:pt x="71" y="192"/>
                  <a:pt x="72" y="198"/>
                  <a:pt x="76" y="201"/>
                </a:cubicBezTo>
                <a:cubicBezTo>
                  <a:pt x="78" y="202"/>
                  <a:pt x="79" y="202"/>
                  <a:pt x="81" y="202"/>
                </a:cubicBezTo>
                <a:cubicBezTo>
                  <a:pt x="84" y="202"/>
                  <a:pt x="87" y="201"/>
                  <a:pt x="89" y="198"/>
                </a:cubicBezTo>
                <a:cubicBezTo>
                  <a:pt x="89" y="197"/>
                  <a:pt x="89" y="197"/>
                  <a:pt x="89" y="197"/>
                </a:cubicBezTo>
                <a:cubicBezTo>
                  <a:pt x="92" y="193"/>
                  <a:pt x="90" y="188"/>
                  <a:pt x="86" y="185"/>
                </a:cubicBezTo>
                <a:cubicBezTo>
                  <a:pt x="85" y="184"/>
                  <a:pt x="83" y="183"/>
                  <a:pt x="81" y="183"/>
                </a:cubicBezTo>
                <a:moveTo>
                  <a:pt x="105" y="147"/>
                </a:moveTo>
                <a:cubicBezTo>
                  <a:pt x="102" y="147"/>
                  <a:pt x="99" y="148"/>
                  <a:pt x="97" y="151"/>
                </a:cubicBezTo>
                <a:cubicBezTo>
                  <a:pt x="94" y="155"/>
                  <a:pt x="95" y="161"/>
                  <a:pt x="100" y="164"/>
                </a:cubicBezTo>
                <a:cubicBezTo>
                  <a:pt x="101" y="165"/>
                  <a:pt x="103" y="165"/>
                  <a:pt x="105" y="165"/>
                </a:cubicBezTo>
                <a:cubicBezTo>
                  <a:pt x="108" y="165"/>
                  <a:pt x="111" y="164"/>
                  <a:pt x="112" y="161"/>
                </a:cubicBezTo>
                <a:cubicBezTo>
                  <a:pt x="113" y="161"/>
                  <a:pt x="113" y="161"/>
                  <a:pt x="113" y="161"/>
                </a:cubicBezTo>
                <a:cubicBezTo>
                  <a:pt x="115" y="157"/>
                  <a:pt x="114" y="151"/>
                  <a:pt x="110" y="148"/>
                </a:cubicBezTo>
                <a:cubicBezTo>
                  <a:pt x="108" y="147"/>
                  <a:pt x="107" y="147"/>
                  <a:pt x="105" y="147"/>
                </a:cubicBezTo>
                <a:moveTo>
                  <a:pt x="129" y="110"/>
                </a:moveTo>
                <a:cubicBezTo>
                  <a:pt x="125" y="110"/>
                  <a:pt x="122" y="112"/>
                  <a:pt x="121" y="115"/>
                </a:cubicBezTo>
                <a:cubicBezTo>
                  <a:pt x="118" y="119"/>
                  <a:pt x="119" y="125"/>
                  <a:pt x="123" y="127"/>
                </a:cubicBezTo>
                <a:cubicBezTo>
                  <a:pt x="125" y="128"/>
                  <a:pt x="127" y="129"/>
                  <a:pt x="128" y="129"/>
                </a:cubicBezTo>
                <a:cubicBezTo>
                  <a:pt x="131" y="129"/>
                  <a:pt x="134" y="127"/>
                  <a:pt x="136" y="125"/>
                </a:cubicBezTo>
                <a:cubicBezTo>
                  <a:pt x="136" y="124"/>
                  <a:pt x="136" y="124"/>
                  <a:pt x="136" y="124"/>
                </a:cubicBezTo>
                <a:cubicBezTo>
                  <a:pt x="139" y="120"/>
                  <a:pt x="138" y="114"/>
                  <a:pt x="133" y="112"/>
                </a:cubicBezTo>
                <a:cubicBezTo>
                  <a:pt x="132" y="111"/>
                  <a:pt x="130" y="110"/>
                  <a:pt x="129" y="110"/>
                </a:cubicBezTo>
                <a:moveTo>
                  <a:pt x="152" y="74"/>
                </a:moveTo>
                <a:cubicBezTo>
                  <a:pt x="149" y="74"/>
                  <a:pt x="146" y="75"/>
                  <a:pt x="144" y="78"/>
                </a:cubicBezTo>
                <a:cubicBezTo>
                  <a:pt x="141" y="82"/>
                  <a:pt x="143" y="88"/>
                  <a:pt x="147" y="91"/>
                </a:cubicBezTo>
                <a:cubicBezTo>
                  <a:pt x="148" y="92"/>
                  <a:pt x="150" y="92"/>
                  <a:pt x="152" y="92"/>
                </a:cubicBezTo>
                <a:cubicBezTo>
                  <a:pt x="155" y="92"/>
                  <a:pt x="158" y="91"/>
                  <a:pt x="160" y="88"/>
                </a:cubicBezTo>
                <a:cubicBezTo>
                  <a:pt x="160" y="88"/>
                  <a:pt x="160" y="88"/>
                  <a:pt x="160" y="88"/>
                </a:cubicBezTo>
                <a:cubicBezTo>
                  <a:pt x="163" y="83"/>
                  <a:pt x="161" y="78"/>
                  <a:pt x="157" y="75"/>
                </a:cubicBezTo>
                <a:cubicBezTo>
                  <a:pt x="156" y="74"/>
                  <a:pt x="154" y="74"/>
                  <a:pt x="152" y="74"/>
                </a:cubicBezTo>
                <a:moveTo>
                  <a:pt x="176" y="37"/>
                </a:moveTo>
                <a:cubicBezTo>
                  <a:pt x="173" y="37"/>
                  <a:pt x="170" y="39"/>
                  <a:pt x="168" y="41"/>
                </a:cubicBezTo>
                <a:cubicBezTo>
                  <a:pt x="165" y="46"/>
                  <a:pt x="166" y="51"/>
                  <a:pt x="171" y="54"/>
                </a:cubicBezTo>
                <a:cubicBezTo>
                  <a:pt x="172" y="55"/>
                  <a:pt x="174" y="56"/>
                  <a:pt x="176" y="56"/>
                </a:cubicBezTo>
                <a:cubicBezTo>
                  <a:pt x="179" y="56"/>
                  <a:pt x="182" y="54"/>
                  <a:pt x="183" y="51"/>
                </a:cubicBezTo>
                <a:cubicBezTo>
                  <a:pt x="184" y="51"/>
                  <a:pt x="184" y="51"/>
                  <a:pt x="184" y="51"/>
                </a:cubicBezTo>
                <a:cubicBezTo>
                  <a:pt x="186" y="47"/>
                  <a:pt x="185" y="41"/>
                  <a:pt x="181" y="38"/>
                </a:cubicBezTo>
                <a:cubicBezTo>
                  <a:pt x="179" y="38"/>
                  <a:pt x="178" y="37"/>
                  <a:pt x="176" y="37"/>
                </a:cubicBezTo>
                <a:moveTo>
                  <a:pt x="199" y="0"/>
                </a:moveTo>
                <a:cubicBezTo>
                  <a:pt x="196" y="0"/>
                  <a:pt x="193" y="2"/>
                  <a:pt x="191" y="5"/>
                </a:cubicBezTo>
                <a:cubicBezTo>
                  <a:pt x="189" y="9"/>
                  <a:pt x="190" y="15"/>
                  <a:pt x="194" y="18"/>
                </a:cubicBezTo>
                <a:cubicBezTo>
                  <a:pt x="196" y="19"/>
                  <a:pt x="197" y="19"/>
                  <a:pt x="199" y="19"/>
                </a:cubicBezTo>
                <a:cubicBezTo>
                  <a:pt x="202" y="19"/>
                  <a:pt x="205" y="18"/>
                  <a:pt x="207" y="15"/>
                </a:cubicBezTo>
                <a:cubicBezTo>
                  <a:pt x="207" y="14"/>
                  <a:pt x="207" y="14"/>
                  <a:pt x="207" y="14"/>
                </a:cubicBezTo>
                <a:cubicBezTo>
                  <a:pt x="210" y="10"/>
                  <a:pt x="209" y="5"/>
                  <a:pt x="204" y="2"/>
                </a:cubicBezTo>
                <a:cubicBezTo>
                  <a:pt x="203" y="1"/>
                  <a:pt x="201" y="0"/>
                  <a:pt x="199"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39" name="Freeform 39">
            <a:extLst>
              <a:ext uri="{FF2B5EF4-FFF2-40B4-BE49-F238E27FC236}">
                <a16:creationId xmlns:a16="http://schemas.microsoft.com/office/drawing/2014/main" id="{1AA8C192-E46D-6258-1F9F-86AC4957FAAC}"/>
              </a:ext>
            </a:extLst>
          </p:cNvPr>
          <p:cNvSpPr>
            <a:spLocks noEditPoints="1"/>
          </p:cNvSpPr>
          <p:nvPr/>
        </p:nvSpPr>
        <p:spPr bwMode="auto">
          <a:xfrm>
            <a:off x="6326418" y="4126646"/>
            <a:ext cx="404024" cy="610895"/>
          </a:xfrm>
          <a:custGeom>
            <a:avLst/>
            <a:gdLst>
              <a:gd name="T0" fmla="*/ 197 w 208"/>
              <a:gd name="T1" fmla="*/ 314 h 314"/>
              <a:gd name="T2" fmla="*/ 189 w 208"/>
              <a:gd name="T3" fmla="*/ 310 h 314"/>
              <a:gd name="T4" fmla="*/ 192 w 208"/>
              <a:gd name="T5" fmla="*/ 297 h 314"/>
              <a:gd name="T6" fmla="*/ 205 w 208"/>
              <a:gd name="T7" fmla="*/ 300 h 314"/>
              <a:gd name="T8" fmla="*/ 205 w 208"/>
              <a:gd name="T9" fmla="*/ 300 h 314"/>
              <a:gd name="T10" fmla="*/ 202 w 208"/>
              <a:gd name="T11" fmla="*/ 313 h 314"/>
              <a:gd name="T12" fmla="*/ 197 w 208"/>
              <a:gd name="T13" fmla="*/ 314 h 314"/>
              <a:gd name="T14" fmla="*/ 174 w 208"/>
              <a:gd name="T15" fmla="*/ 277 h 314"/>
              <a:gd name="T16" fmla="*/ 166 w 208"/>
              <a:gd name="T17" fmla="*/ 273 h 314"/>
              <a:gd name="T18" fmla="*/ 169 w 208"/>
              <a:gd name="T19" fmla="*/ 260 h 314"/>
              <a:gd name="T20" fmla="*/ 181 w 208"/>
              <a:gd name="T21" fmla="*/ 263 h 314"/>
              <a:gd name="T22" fmla="*/ 182 w 208"/>
              <a:gd name="T23" fmla="*/ 263 h 314"/>
              <a:gd name="T24" fmla="*/ 179 w 208"/>
              <a:gd name="T25" fmla="*/ 276 h 314"/>
              <a:gd name="T26" fmla="*/ 174 w 208"/>
              <a:gd name="T27" fmla="*/ 277 h 314"/>
              <a:gd name="T28" fmla="*/ 151 w 208"/>
              <a:gd name="T29" fmla="*/ 240 h 314"/>
              <a:gd name="T30" fmla="*/ 143 w 208"/>
              <a:gd name="T31" fmla="*/ 236 h 314"/>
              <a:gd name="T32" fmla="*/ 145 w 208"/>
              <a:gd name="T33" fmla="*/ 223 h 314"/>
              <a:gd name="T34" fmla="*/ 158 w 208"/>
              <a:gd name="T35" fmla="*/ 226 h 314"/>
              <a:gd name="T36" fmla="*/ 158 w 208"/>
              <a:gd name="T37" fmla="*/ 226 h 314"/>
              <a:gd name="T38" fmla="*/ 155 w 208"/>
              <a:gd name="T39" fmla="*/ 239 h 314"/>
              <a:gd name="T40" fmla="*/ 151 w 208"/>
              <a:gd name="T41" fmla="*/ 240 h 314"/>
              <a:gd name="T42" fmla="*/ 127 w 208"/>
              <a:gd name="T43" fmla="*/ 204 h 314"/>
              <a:gd name="T44" fmla="*/ 119 w 208"/>
              <a:gd name="T45" fmla="*/ 199 h 314"/>
              <a:gd name="T46" fmla="*/ 122 w 208"/>
              <a:gd name="T47" fmla="*/ 186 h 314"/>
              <a:gd name="T48" fmla="*/ 135 w 208"/>
              <a:gd name="T49" fmla="*/ 189 h 314"/>
              <a:gd name="T50" fmla="*/ 135 w 208"/>
              <a:gd name="T51" fmla="*/ 189 h 314"/>
              <a:gd name="T52" fmla="*/ 132 w 208"/>
              <a:gd name="T53" fmla="*/ 202 h 314"/>
              <a:gd name="T54" fmla="*/ 127 w 208"/>
              <a:gd name="T55" fmla="*/ 204 h 314"/>
              <a:gd name="T56" fmla="*/ 104 w 208"/>
              <a:gd name="T57" fmla="*/ 167 h 314"/>
              <a:gd name="T58" fmla="*/ 96 w 208"/>
              <a:gd name="T59" fmla="*/ 163 h 314"/>
              <a:gd name="T60" fmla="*/ 99 w 208"/>
              <a:gd name="T61" fmla="*/ 150 h 314"/>
              <a:gd name="T62" fmla="*/ 111 w 208"/>
              <a:gd name="T63" fmla="*/ 152 h 314"/>
              <a:gd name="T64" fmla="*/ 112 w 208"/>
              <a:gd name="T65" fmla="*/ 153 h 314"/>
              <a:gd name="T66" fmla="*/ 109 w 208"/>
              <a:gd name="T67" fmla="*/ 165 h 314"/>
              <a:gd name="T68" fmla="*/ 104 w 208"/>
              <a:gd name="T69" fmla="*/ 167 h 314"/>
              <a:gd name="T70" fmla="*/ 81 w 208"/>
              <a:gd name="T71" fmla="*/ 130 h 314"/>
              <a:gd name="T72" fmla="*/ 73 w 208"/>
              <a:gd name="T73" fmla="*/ 126 h 314"/>
              <a:gd name="T74" fmla="*/ 76 w 208"/>
              <a:gd name="T75" fmla="*/ 113 h 314"/>
              <a:gd name="T76" fmla="*/ 88 w 208"/>
              <a:gd name="T77" fmla="*/ 116 h 314"/>
              <a:gd name="T78" fmla="*/ 88 w 208"/>
              <a:gd name="T79" fmla="*/ 116 h 314"/>
              <a:gd name="T80" fmla="*/ 86 w 208"/>
              <a:gd name="T81" fmla="*/ 129 h 314"/>
              <a:gd name="T82" fmla="*/ 81 w 208"/>
              <a:gd name="T83" fmla="*/ 130 h 314"/>
              <a:gd name="T84" fmla="*/ 57 w 208"/>
              <a:gd name="T85" fmla="*/ 93 h 314"/>
              <a:gd name="T86" fmla="*/ 50 w 208"/>
              <a:gd name="T87" fmla="*/ 89 h 314"/>
              <a:gd name="T88" fmla="*/ 52 w 208"/>
              <a:gd name="T89" fmla="*/ 76 h 314"/>
              <a:gd name="T90" fmla="*/ 65 w 208"/>
              <a:gd name="T91" fmla="*/ 79 h 314"/>
              <a:gd name="T92" fmla="*/ 65 w 208"/>
              <a:gd name="T93" fmla="*/ 79 h 314"/>
              <a:gd name="T94" fmla="*/ 62 w 208"/>
              <a:gd name="T95" fmla="*/ 92 h 314"/>
              <a:gd name="T96" fmla="*/ 57 w 208"/>
              <a:gd name="T97" fmla="*/ 93 h 314"/>
              <a:gd name="T98" fmla="*/ 34 w 208"/>
              <a:gd name="T99" fmla="*/ 56 h 314"/>
              <a:gd name="T100" fmla="*/ 26 w 208"/>
              <a:gd name="T101" fmla="*/ 52 h 314"/>
              <a:gd name="T102" fmla="*/ 29 w 208"/>
              <a:gd name="T103" fmla="*/ 39 h 314"/>
              <a:gd name="T104" fmla="*/ 42 w 208"/>
              <a:gd name="T105" fmla="*/ 42 h 314"/>
              <a:gd name="T106" fmla="*/ 42 w 208"/>
              <a:gd name="T107" fmla="*/ 42 h 314"/>
              <a:gd name="T108" fmla="*/ 39 w 208"/>
              <a:gd name="T109" fmla="*/ 55 h 314"/>
              <a:gd name="T110" fmla="*/ 34 w 208"/>
              <a:gd name="T111" fmla="*/ 56 h 314"/>
              <a:gd name="T112" fmla="*/ 11 w 208"/>
              <a:gd name="T113" fmla="*/ 20 h 314"/>
              <a:gd name="T114" fmla="*/ 3 w 208"/>
              <a:gd name="T115" fmla="*/ 15 h 314"/>
              <a:gd name="T116" fmla="*/ 6 w 208"/>
              <a:gd name="T117" fmla="*/ 2 h 314"/>
              <a:gd name="T118" fmla="*/ 18 w 208"/>
              <a:gd name="T119" fmla="*/ 5 h 314"/>
              <a:gd name="T120" fmla="*/ 19 w 208"/>
              <a:gd name="T121" fmla="*/ 5 h 314"/>
              <a:gd name="T122" fmla="*/ 16 w 208"/>
              <a:gd name="T123" fmla="*/ 18 h 314"/>
              <a:gd name="T124" fmla="*/ 11 w 208"/>
              <a:gd name="T125" fmla="*/ 2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314">
                <a:moveTo>
                  <a:pt x="197" y="314"/>
                </a:moveTo>
                <a:cubicBezTo>
                  <a:pt x="194" y="314"/>
                  <a:pt x="191" y="312"/>
                  <a:pt x="189" y="310"/>
                </a:cubicBezTo>
                <a:cubicBezTo>
                  <a:pt x="187" y="305"/>
                  <a:pt x="188" y="299"/>
                  <a:pt x="192" y="297"/>
                </a:cubicBezTo>
                <a:cubicBezTo>
                  <a:pt x="196" y="294"/>
                  <a:pt x="202" y="295"/>
                  <a:pt x="205" y="300"/>
                </a:cubicBezTo>
                <a:cubicBezTo>
                  <a:pt x="205" y="300"/>
                  <a:pt x="205" y="300"/>
                  <a:pt x="205" y="300"/>
                </a:cubicBezTo>
                <a:cubicBezTo>
                  <a:pt x="208" y="304"/>
                  <a:pt x="206" y="310"/>
                  <a:pt x="202" y="313"/>
                </a:cubicBezTo>
                <a:cubicBezTo>
                  <a:pt x="200" y="314"/>
                  <a:pt x="199" y="314"/>
                  <a:pt x="197" y="314"/>
                </a:cubicBezTo>
                <a:close/>
                <a:moveTo>
                  <a:pt x="174" y="277"/>
                </a:moveTo>
                <a:cubicBezTo>
                  <a:pt x="171" y="277"/>
                  <a:pt x="168" y="276"/>
                  <a:pt x="166" y="273"/>
                </a:cubicBezTo>
                <a:cubicBezTo>
                  <a:pt x="163" y="269"/>
                  <a:pt x="164" y="263"/>
                  <a:pt x="169" y="260"/>
                </a:cubicBezTo>
                <a:cubicBezTo>
                  <a:pt x="173" y="257"/>
                  <a:pt x="179" y="258"/>
                  <a:pt x="181" y="263"/>
                </a:cubicBezTo>
                <a:cubicBezTo>
                  <a:pt x="182" y="263"/>
                  <a:pt x="182" y="263"/>
                  <a:pt x="182" y="263"/>
                </a:cubicBezTo>
                <a:cubicBezTo>
                  <a:pt x="184" y="267"/>
                  <a:pt x="183" y="273"/>
                  <a:pt x="179" y="276"/>
                </a:cubicBezTo>
                <a:cubicBezTo>
                  <a:pt x="177" y="277"/>
                  <a:pt x="175" y="277"/>
                  <a:pt x="174" y="277"/>
                </a:cubicBezTo>
                <a:close/>
                <a:moveTo>
                  <a:pt x="151" y="240"/>
                </a:moveTo>
                <a:cubicBezTo>
                  <a:pt x="147" y="240"/>
                  <a:pt x="144" y="239"/>
                  <a:pt x="143" y="236"/>
                </a:cubicBezTo>
                <a:cubicBezTo>
                  <a:pt x="140" y="232"/>
                  <a:pt x="141" y="226"/>
                  <a:pt x="145" y="223"/>
                </a:cubicBezTo>
                <a:cubicBezTo>
                  <a:pt x="150" y="220"/>
                  <a:pt x="155" y="222"/>
                  <a:pt x="158" y="226"/>
                </a:cubicBezTo>
                <a:cubicBezTo>
                  <a:pt x="158" y="226"/>
                  <a:pt x="158" y="226"/>
                  <a:pt x="158" y="226"/>
                </a:cubicBezTo>
                <a:cubicBezTo>
                  <a:pt x="161" y="231"/>
                  <a:pt x="160" y="236"/>
                  <a:pt x="155" y="239"/>
                </a:cubicBezTo>
                <a:cubicBezTo>
                  <a:pt x="154" y="240"/>
                  <a:pt x="152" y="240"/>
                  <a:pt x="151" y="240"/>
                </a:cubicBezTo>
                <a:close/>
                <a:moveTo>
                  <a:pt x="127" y="204"/>
                </a:moveTo>
                <a:cubicBezTo>
                  <a:pt x="124" y="204"/>
                  <a:pt x="121" y="202"/>
                  <a:pt x="119" y="199"/>
                </a:cubicBezTo>
                <a:cubicBezTo>
                  <a:pt x="117" y="195"/>
                  <a:pt x="118" y="189"/>
                  <a:pt x="122" y="186"/>
                </a:cubicBezTo>
                <a:cubicBezTo>
                  <a:pt x="126" y="184"/>
                  <a:pt x="132" y="185"/>
                  <a:pt x="135" y="189"/>
                </a:cubicBezTo>
                <a:cubicBezTo>
                  <a:pt x="135" y="189"/>
                  <a:pt x="135" y="189"/>
                  <a:pt x="135" y="189"/>
                </a:cubicBezTo>
                <a:cubicBezTo>
                  <a:pt x="138" y="194"/>
                  <a:pt x="136" y="200"/>
                  <a:pt x="132" y="202"/>
                </a:cubicBezTo>
                <a:cubicBezTo>
                  <a:pt x="131" y="203"/>
                  <a:pt x="129" y="204"/>
                  <a:pt x="127" y="204"/>
                </a:cubicBezTo>
                <a:close/>
                <a:moveTo>
                  <a:pt x="104" y="167"/>
                </a:moveTo>
                <a:cubicBezTo>
                  <a:pt x="101" y="167"/>
                  <a:pt x="98" y="165"/>
                  <a:pt x="96" y="163"/>
                </a:cubicBezTo>
                <a:cubicBezTo>
                  <a:pt x="93" y="158"/>
                  <a:pt x="95" y="152"/>
                  <a:pt x="99" y="150"/>
                </a:cubicBezTo>
                <a:cubicBezTo>
                  <a:pt x="103" y="147"/>
                  <a:pt x="109" y="148"/>
                  <a:pt x="111" y="152"/>
                </a:cubicBezTo>
                <a:cubicBezTo>
                  <a:pt x="112" y="153"/>
                  <a:pt x="112" y="153"/>
                  <a:pt x="112" y="153"/>
                </a:cubicBezTo>
                <a:cubicBezTo>
                  <a:pt x="114" y="157"/>
                  <a:pt x="113" y="163"/>
                  <a:pt x="109" y="165"/>
                </a:cubicBezTo>
                <a:cubicBezTo>
                  <a:pt x="107" y="166"/>
                  <a:pt x="106" y="167"/>
                  <a:pt x="104" y="167"/>
                </a:cubicBezTo>
                <a:close/>
                <a:moveTo>
                  <a:pt x="81" y="130"/>
                </a:moveTo>
                <a:cubicBezTo>
                  <a:pt x="78" y="130"/>
                  <a:pt x="75" y="128"/>
                  <a:pt x="73" y="126"/>
                </a:cubicBezTo>
                <a:cubicBezTo>
                  <a:pt x="70" y="121"/>
                  <a:pt x="71" y="115"/>
                  <a:pt x="76" y="113"/>
                </a:cubicBezTo>
                <a:cubicBezTo>
                  <a:pt x="80" y="110"/>
                  <a:pt x="85" y="111"/>
                  <a:pt x="88" y="116"/>
                </a:cubicBezTo>
                <a:cubicBezTo>
                  <a:pt x="88" y="116"/>
                  <a:pt x="88" y="116"/>
                  <a:pt x="88" y="116"/>
                </a:cubicBezTo>
                <a:cubicBezTo>
                  <a:pt x="91" y="120"/>
                  <a:pt x="90" y="126"/>
                  <a:pt x="86" y="129"/>
                </a:cubicBezTo>
                <a:cubicBezTo>
                  <a:pt x="84" y="130"/>
                  <a:pt x="82" y="130"/>
                  <a:pt x="81" y="130"/>
                </a:cubicBezTo>
                <a:close/>
                <a:moveTo>
                  <a:pt x="57" y="93"/>
                </a:moveTo>
                <a:cubicBezTo>
                  <a:pt x="54" y="93"/>
                  <a:pt x="51" y="92"/>
                  <a:pt x="50" y="89"/>
                </a:cubicBezTo>
                <a:cubicBezTo>
                  <a:pt x="47" y="85"/>
                  <a:pt x="48" y="79"/>
                  <a:pt x="52" y="76"/>
                </a:cubicBezTo>
                <a:cubicBezTo>
                  <a:pt x="57" y="73"/>
                  <a:pt x="62" y="74"/>
                  <a:pt x="65" y="79"/>
                </a:cubicBezTo>
                <a:cubicBezTo>
                  <a:pt x="65" y="79"/>
                  <a:pt x="65" y="79"/>
                  <a:pt x="65" y="79"/>
                </a:cubicBezTo>
                <a:cubicBezTo>
                  <a:pt x="68" y="83"/>
                  <a:pt x="67" y="89"/>
                  <a:pt x="62" y="92"/>
                </a:cubicBezTo>
                <a:cubicBezTo>
                  <a:pt x="61" y="93"/>
                  <a:pt x="59" y="93"/>
                  <a:pt x="57" y="93"/>
                </a:cubicBezTo>
                <a:close/>
                <a:moveTo>
                  <a:pt x="34" y="56"/>
                </a:moveTo>
                <a:cubicBezTo>
                  <a:pt x="31" y="56"/>
                  <a:pt x="28" y="55"/>
                  <a:pt x="26" y="52"/>
                </a:cubicBezTo>
                <a:cubicBezTo>
                  <a:pt x="24" y="48"/>
                  <a:pt x="25" y="42"/>
                  <a:pt x="29" y="39"/>
                </a:cubicBezTo>
                <a:cubicBezTo>
                  <a:pt x="33" y="36"/>
                  <a:pt x="39" y="38"/>
                  <a:pt x="42" y="42"/>
                </a:cubicBezTo>
                <a:cubicBezTo>
                  <a:pt x="42" y="42"/>
                  <a:pt x="42" y="42"/>
                  <a:pt x="42" y="42"/>
                </a:cubicBezTo>
                <a:cubicBezTo>
                  <a:pt x="45" y="47"/>
                  <a:pt x="43" y="52"/>
                  <a:pt x="39" y="55"/>
                </a:cubicBezTo>
                <a:cubicBezTo>
                  <a:pt x="37" y="56"/>
                  <a:pt x="36" y="56"/>
                  <a:pt x="34" y="56"/>
                </a:cubicBezTo>
                <a:close/>
                <a:moveTo>
                  <a:pt x="11" y="20"/>
                </a:moveTo>
                <a:cubicBezTo>
                  <a:pt x="8" y="20"/>
                  <a:pt x="5" y="18"/>
                  <a:pt x="3" y="15"/>
                </a:cubicBezTo>
                <a:cubicBezTo>
                  <a:pt x="0" y="11"/>
                  <a:pt x="1" y="5"/>
                  <a:pt x="6" y="2"/>
                </a:cubicBezTo>
                <a:cubicBezTo>
                  <a:pt x="10" y="0"/>
                  <a:pt x="16" y="1"/>
                  <a:pt x="18" y="5"/>
                </a:cubicBezTo>
                <a:cubicBezTo>
                  <a:pt x="19" y="5"/>
                  <a:pt x="19" y="5"/>
                  <a:pt x="19" y="5"/>
                </a:cubicBezTo>
                <a:cubicBezTo>
                  <a:pt x="21" y="10"/>
                  <a:pt x="20" y="15"/>
                  <a:pt x="16" y="18"/>
                </a:cubicBezTo>
                <a:cubicBezTo>
                  <a:pt x="14" y="19"/>
                  <a:pt x="12" y="20"/>
                  <a:pt x="11" y="2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0" name="Freeform 40">
            <a:extLst>
              <a:ext uri="{FF2B5EF4-FFF2-40B4-BE49-F238E27FC236}">
                <a16:creationId xmlns:a16="http://schemas.microsoft.com/office/drawing/2014/main" id="{6A446FB6-4332-4C08-8D73-ABA50720EAF0}"/>
              </a:ext>
            </a:extLst>
          </p:cNvPr>
          <p:cNvSpPr>
            <a:spLocks noEditPoints="1"/>
          </p:cNvSpPr>
          <p:nvPr/>
        </p:nvSpPr>
        <p:spPr bwMode="auto">
          <a:xfrm>
            <a:off x="6691567" y="3701796"/>
            <a:ext cx="653936" cy="326274"/>
          </a:xfrm>
          <a:custGeom>
            <a:avLst/>
            <a:gdLst>
              <a:gd name="T0" fmla="*/ 326 w 337"/>
              <a:gd name="T1" fmla="*/ 168 h 168"/>
              <a:gd name="T2" fmla="*/ 323 w 337"/>
              <a:gd name="T3" fmla="*/ 167 h 168"/>
              <a:gd name="T4" fmla="*/ 318 w 337"/>
              <a:gd name="T5" fmla="*/ 155 h 168"/>
              <a:gd name="T6" fmla="*/ 330 w 337"/>
              <a:gd name="T7" fmla="*/ 150 h 168"/>
              <a:gd name="T8" fmla="*/ 330 w 337"/>
              <a:gd name="T9" fmla="*/ 150 h 168"/>
              <a:gd name="T10" fmla="*/ 335 w 337"/>
              <a:gd name="T11" fmla="*/ 163 h 168"/>
              <a:gd name="T12" fmla="*/ 326 w 337"/>
              <a:gd name="T13" fmla="*/ 168 h 168"/>
              <a:gd name="T14" fmla="*/ 287 w 337"/>
              <a:gd name="T15" fmla="*/ 150 h 168"/>
              <a:gd name="T16" fmla="*/ 283 w 337"/>
              <a:gd name="T17" fmla="*/ 149 h 168"/>
              <a:gd name="T18" fmla="*/ 278 w 337"/>
              <a:gd name="T19" fmla="*/ 136 h 168"/>
              <a:gd name="T20" fmla="*/ 291 w 337"/>
              <a:gd name="T21" fmla="*/ 132 h 168"/>
              <a:gd name="T22" fmla="*/ 291 w 337"/>
              <a:gd name="T23" fmla="*/ 132 h 168"/>
              <a:gd name="T24" fmla="*/ 295 w 337"/>
              <a:gd name="T25" fmla="*/ 144 h 168"/>
              <a:gd name="T26" fmla="*/ 287 w 337"/>
              <a:gd name="T27" fmla="*/ 150 h 168"/>
              <a:gd name="T28" fmla="*/ 248 w 337"/>
              <a:gd name="T29" fmla="*/ 131 h 168"/>
              <a:gd name="T30" fmla="*/ 244 w 337"/>
              <a:gd name="T31" fmla="*/ 130 h 168"/>
              <a:gd name="T32" fmla="*/ 239 w 337"/>
              <a:gd name="T33" fmla="*/ 118 h 168"/>
              <a:gd name="T34" fmla="*/ 251 w 337"/>
              <a:gd name="T35" fmla="*/ 113 h 168"/>
              <a:gd name="T36" fmla="*/ 252 w 337"/>
              <a:gd name="T37" fmla="*/ 114 h 168"/>
              <a:gd name="T38" fmla="*/ 256 w 337"/>
              <a:gd name="T39" fmla="*/ 126 h 168"/>
              <a:gd name="T40" fmla="*/ 248 w 337"/>
              <a:gd name="T41" fmla="*/ 131 h 168"/>
              <a:gd name="T42" fmla="*/ 208 w 337"/>
              <a:gd name="T43" fmla="*/ 113 h 168"/>
              <a:gd name="T44" fmla="*/ 204 w 337"/>
              <a:gd name="T45" fmla="*/ 112 h 168"/>
              <a:gd name="T46" fmla="*/ 200 w 337"/>
              <a:gd name="T47" fmla="*/ 99 h 168"/>
              <a:gd name="T48" fmla="*/ 212 w 337"/>
              <a:gd name="T49" fmla="*/ 95 h 168"/>
              <a:gd name="T50" fmla="*/ 212 w 337"/>
              <a:gd name="T51" fmla="*/ 95 h 168"/>
              <a:gd name="T52" fmla="*/ 216 w 337"/>
              <a:gd name="T53" fmla="*/ 107 h 168"/>
              <a:gd name="T54" fmla="*/ 208 w 337"/>
              <a:gd name="T55" fmla="*/ 113 h 168"/>
              <a:gd name="T56" fmla="*/ 169 w 337"/>
              <a:gd name="T57" fmla="*/ 94 h 168"/>
              <a:gd name="T58" fmla="*/ 165 w 337"/>
              <a:gd name="T59" fmla="*/ 93 h 168"/>
              <a:gd name="T60" fmla="*/ 160 w 337"/>
              <a:gd name="T61" fmla="*/ 81 h 168"/>
              <a:gd name="T62" fmla="*/ 172 w 337"/>
              <a:gd name="T63" fmla="*/ 76 h 168"/>
              <a:gd name="T64" fmla="*/ 173 w 337"/>
              <a:gd name="T65" fmla="*/ 77 h 168"/>
              <a:gd name="T66" fmla="*/ 177 w 337"/>
              <a:gd name="T67" fmla="*/ 89 h 168"/>
              <a:gd name="T68" fmla="*/ 169 w 337"/>
              <a:gd name="T69" fmla="*/ 94 h 168"/>
              <a:gd name="T70" fmla="*/ 129 w 337"/>
              <a:gd name="T71" fmla="*/ 76 h 168"/>
              <a:gd name="T72" fmla="*/ 125 w 337"/>
              <a:gd name="T73" fmla="*/ 75 h 168"/>
              <a:gd name="T74" fmla="*/ 121 w 337"/>
              <a:gd name="T75" fmla="*/ 62 h 168"/>
              <a:gd name="T76" fmla="*/ 133 w 337"/>
              <a:gd name="T77" fmla="*/ 58 h 168"/>
              <a:gd name="T78" fmla="*/ 133 w 337"/>
              <a:gd name="T79" fmla="*/ 58 h 168"/>
              <a:gd name="T80" fmla="*/ 138 w 337"/>
              <a:gd name="T81" fmla="*/ 70 h 168"/>
              <a:gd name="T82" fmla="*/ 129 w 337"/>
              <a:gd name="T83" fmla="*/ 76 h 168"/>
              <a:gd name="T84" fmla="*/ 90 w 337"/>
              <a:gd name="T85" fmla="*/ 57 h 168"/>
              <a:gd name="T86" fmla="*/ 86 w 337"/>
              <a:gd name="T87" fmla="*/ 56 h 168"/>
              <a:gd name="T88" fmla="*/ 81 w 337"/>
              <a:gd name="T89" fmla="*/ 44 h 168"/>
              <a:gd name="T90" fmla="*/ 93 w 337"/>
              <a:gd name="T91" fmla="*/ 39 h 168"/>
              <a:gd name="T92" fmla="*/ 94 w 337"/>
              <a:gd name="T93" fmla="*/ 40 h 168"/>
              <a:gd name="T94" fmla="*/ 98 w 337"/>
              <a:gd name="T95" fmla="*/ 52 h 168"/>
              <a:gd name="T96" fmla="*/ 90 w 337"/>
              <a:gd name="T97" fmla="*/ 57 h 168"/>
              <a:gd name="T98" fmla="*/ 50 w 337"/>
              <a:gd name="T99" fmla="*/ 39 h 168"/>
              <a:gd name="T100" fmla="*/ 46 w 337"/>
              <a:gd name="T101" fmla="*/ 38 h 168"/>
              <a:gd name="T102" fmla="*/ 42 w 337"/>
              <a:gd name="T103" fmla="*/ 25 h 168"/>
              <a:gd name="T104" fmla="*/ 54 w 337"/>
              <a:gd name="T105" fmla="*/ 21 h 168"/>
              <a:gd name="T106" fmla="*/ 54 w 337"/>
              <a:gd name="T107" fmla="*/ 21 h 168"/>
              <a:gd name="T108" fmla="*/ 59 w 337"/>
              <a:gd name="T109" fmla="*/ 33 h 168"/>
              <a:gd name="T110" fmla="*/ 50 w 337"/>
              <a:gd name="T111" fmla="*/ 39 h 168"/>
              <a:gd name="T112" fmla="*/ 11 w 337"/>
              <a:gd name="T113" fmla="*/ 20 h 168"/>
              <a:gd name="T114" fmla="*/ 7 w 337"/>
              <a:gd name="T115" fmla="*/ 19 h 168"/>
              <a:gd name="T116" fmla="*/ 2 w 337"/>
              <a:gd name="T117" fmla="*/ 7 h 168"/>
              <a:gd name="T118" fmla="*/ 14 w 337"/>
              <a:gd name="T119" fmla="*/ 2 h 168"/>
              <a:gd name="T120" fmla="*/ 15 w 337"/>
              <a:gd name="T121" fmla="*/ 3 h 168"/>
              <a:gd name="T122" fmla="*/ 19 w 337"/>
              <a:gd name="T123" fmla="*/ 15 h 168"/>
              <a:gd name="T124" fmla="*/ 11 w 337"/>
              <a:gd name="T125" fmla="*/ 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7" h="168">
                <a:moveTo>
                  <a:pt x="326" y="168"/>
                </a:moveTo>
                <a:cubicBezTo>
                  <a:pt x="325" y="168"/>
                  <a:pt x="324" y="168"/>
                  <a:pt x="323" y="167"/>
                </a:cubicBezTo>
                <a:cubicBezTo>
                  <a:pt x="318" y="165"/>
                  <a:pt x="316" y="160"/>
                  <a:pt x="318" y="155"/>
                </a:cubicBezTo>
                <a:cubicBezTo>
                  <a:pt x="320" y="150"/>
                  <a:pt x="325" y="148"/>
                  <a:pt x="330" y="150"/>
                </a:cubicBezTo>
                <a:cubicBezTo>
                  <a:pt x="330" y="150"/>
                  <a:pt x="330" y="150"/>
                  <a:pt x="330" y="150"/>
                </a:cubicBezTo>
                <a:cubicBezTo>
                  <a:pt x="335" y="153"/>
                  <a:pt x="337" y="158"/>
                  <a:pt x="335" y="163"/>
                </a:cubicBezTo>
                <a:cubicBezTo>
                  <a:pt x="333" y="166"/>
                  <a:pt x="330" y="168"/>
                  <a:pt x="326" y="168"/>
                </a:cubicBezTo>
                <a:close/>
                <a:moveTo>
                  <a:pt x="287" y="150"/>
                </a:moveTo>
                <a:cubicBezTo>
                  <a:pt x="286" y="150"/>
                  <a:pt x="284" y="149"/>
                  <a:pt x="283" y="149"/>
                </a:cubicBezTo>
                <a:cubicBezTo>
                  <a:pt x="278" y="147"/>
                  <a:pt x="276" y="141"/>
                  <a:pt x="278" y="136"/>
                </a:cubicBezTo>
                <a:cubicBezTo>
                  <a:pt x="281" y="132"/>
                  <a:pt x="286" y="130"/>
                  <a:pt x="291" y="132"/>
                </a:cubicBezTo>
                <a:cubicBezTo>
                  <a:pt x="291" y="132"/>
                  <a:pt x="291" y="132"/>
                  <a:pt x="291" y="132"/>
                </a:cubicBezTo>
                <a:cubicBezTo>
                  <a:pt x="296" y="134"/>
                  <a:pt x="298" y="140"/>
                  <a:pt x="295" y="144"/>
                </a:cubicBezTo>
                <a:cubicBezTo>
                  <a:pt x="294" y="148"/>
                  <a:pt x="290" y="150"/>
                  <a:pt x="287" y="150"/>
                </a:cubicBezTo>
                <a:close/>
                <a:moveTo>
                  <a:pt x="248" y="131"/>
                </a:moveTo>
                <a:cubicBezTo>
                  <a:pt x="246" y="131"/>
                  <a:pt x="245" y="131"/>
                  <a:pt x="244" y="130"/>
                </a:cubicBezTo>
                <a:cubicBezTo>
                  <a:pt x="239" y="128"/>
                  <a:pt x="237" y="122"/>
                  <a:pt x="239" y="118"/>
                </a:cubicBezTo>
                <a:cubicBezTo>
                  <a:pt x="241" y="113"/>
                  <a:pt x="246" y="111"/>
                  <a:pt x="251" y="113"/>
                </a:cubicBezTo>
                <a:cubicBezTo>
                  <a:pt x="252" y="114"/>
                  <a:pt x="252" y="114"/>
                  <a:pt x="252" y="114"/>
                </a:cubicBezTo>
                <a:cubicBezTo>
                  <a:pt x="256" y="116"/>
                  <a:pt x="258" y="121"/>
                  <a:pt x="256" y="126"/>
                </a:cubicBezTo>
                <a:cubicBezTo>
                  <a:pt x="254" y="129"/>
                  <a:pt x="251" y="131"/>
                  <a:pt x="248" y="131"/>
                </a:cubicBezTo>
                <a:close/>
                <a:moveTo>
                  <a:pt x="208" y="113"/>
                </a:moveTo>
                <a:cubicBezTo>
                  <a:pt x="207" y="113"/>
                  <a:pt x="205" y="112"/>
                  <a:pt x="204" y="112"/>
                </a:cubicBezTo>
                <a:cubicBezTo>
                  <a:pt x="200" y="110"/>
                  <a:pt x="197" y="104"/>
                  <a:pt x="200" y="99"/>
                </a:cubicBezTo>
                <a:cubicBezTo>
                  <a:pt x="202" y="95"/>
                  <a:pt x="207" y="93"/>
                  <a:pt x="212" y="95"/>
                </a:cubicBezTo>
                <a:cubicBezTo>
                  <a:pt x="212" y="95"/>
                  <a:pt x="212" y="95"/>
                  <a:pt x="212" y="95"/>
                </a:cubicBezTo>
                <a:cubicBezTo>
                  <a:pt x="217" y="97"/>
                  <a:pt x="219" y="103"/>
                  <a:pt x="216" y="107"/>
                </a:cubicBezTo>
                <a:cubicBezTo>
                  <a:pt x="215" y="111"/>
                  <a:pt x="212" y="113"/>
                  <a:pt x="208" y="113"/>
                </a:cubicBezTo>
                <a:close/>
                <a:moveTo>
                  <a:pt x="169" y="94"/>
                </a:moveTo>
                <a:cubicBezTo>
                  <a:pt x="167" y="94"/>
                  <a:pt x="166" y="94"/>
                  <a:pt x="165" y="93"/>
                </a:cubicBezTo>
                <a:cubicBezTo>
                  <a:pt x="160" y="91"/>
                  <a:pt x="158" y="86"/>
                  <a:pt x="160" y="81"/>
                </a:cubicBezTo>
                <a:cubicBezTo>
                  <a:pt x="162" y="76"/>
                  <a:pt x="168" y="74"/>
                  <a:pt x="172" y="76"/>
                </a:cubicBezTo>
                <a:cubicBezTo>
                  <a:pt x="173" y="77"/>
                  <a:pt x="173" y="77"/>
                  <a:pt x="173" y="77"/>
                </a:cubicBezTo>
                <a:cubicBezTo>
                  <a:pt x="177" y="79"/>
                  <a:pt x="179" y="84"/>
                  <a:pt x="177" y="89"/>
                </a:cubicBezTo>
                <a:cubicBezTo>
                  <a:pt x="175" y="92"/>
                  <a:pt x="172" y="94"/>
                  <a:pt x="169" y="94"/>
                </a:cubicBezTo>
                <a:close/>
                <a:moveTo>
                  <a:pt x="129" y="76"/>
                </a:moveTo>
                <a:cubicBezTo>
                  <a:pt x="128" y="76"/>
                  <a:pt x="127" y="75"/>
                  <a:pt x="125" y="75"/>
                </a:cubicBezTo>
                <a:cubicBezTo>
                  <a:pt x="121" y="73"/>
                  <a:pt x="119" y="67"/>
                  <a:pt x="121" y="62"/>
                </a:cubicBezTo>
                <a:cubicBezTo>
                  <a:pt x="123" y="58"/>
                  <a:pt x="128" y="56"/>
                  <a:pt x="133" y="58"/>
                </a:cubicBezTo>
                <a:cubicBezTo>
                  <a:pt x="133" y="58"/>
                  <a:pt x="133" y="58"/>
                  <a:pt x="133" y="58"/>
                </a:cubicBezTo>
                <a:cubicBezTo>
                  <a:pt x="138" y="60"/>
                  <a:pt x="140" y="66"/>
                  <a:pt x="138" y="70"/>
                </a:cubicBezTo>
                <a:cubicBezTo>
                  <a:pt x="136" y="74"/>
                  <a:pt x="133" y="76"/>
                  <a:pt x="129" y="76"/>
                </a:cubicBezTo>
                <a:close/>
                <a:moveTo>
                  <a:pt x="90" y="57"/>
                </a:moveTo>
                <a:cubicBezTo>
                  <a:pt x="89" y="57"/>
                  <a:pt x="87" y="57"/>
                  <a:pt x="86" y="56"/>
                </a:cubicBezTo>
                <a:cubicBezTo>
                  <a:pt x="81" y="54"/>
                  <a:pt x="79" y="49"/>
                  <a:pt x="81" y="44"/>
                </a:cubicBezTo>
                <a:cubicBezTo>
                  <a:pt x="83" y="39"/>
                  <a:pt x="89" y="37"/>
                  <a:pt x="93" y="39"/>
                </a:cubicBezTo>
                <a:cubicBezTo>
                  <a:pt x="94" y="40"/>
                  <a:pt x="94" y="40"/>
                  <a:pt x="94" y="40"/>
                </a:cubicBezTo>
                <a:cubicBezTo>
                  <a:pt x="98" y="42"/>
                  <a:pt x="100" y="47"/>
                  <a:pt x="98" y="52"/>
                </a:cubicBezTo>
                <a:cubicBezTo>
                  <a:pt x="97" y="55"/>
                  <a:pt x="93" y="57"/>
                  <a:pt x="90" y="57"/>
                </a:cubicBezTo>
                <a:close/>
                <a:moveTo>
                  <a:pt x="50" y="39"/>
                </a:moveTo>
                <a:cubicBezTo>
                  <a:pt x="49" y="39"/>
                  <a:pt x="48" y="38"/>
                  <a:pt x="46" y="38"/>
                </a:cubicBezTo>
                <a:cubicBezTo>
                  <a:pt x="42" y="36"/>
                  <a:pt x="40" y="30"/>
                  <a:pt x="42" y="25"/>
                </a:cubicBezTo>
                <a:cubicBezTo>
                  <a:pt x="44" y="21"/>
                  <a:pt x="49" y="19"/>
                  <a:pt x="54" y="21"/>
                </a:cubicBezTo>
                <a:cubicBezTo>
                  <a:pt x="54" y="21"/>
                  <a:pt x="54" y="21"/>
                  <a:pt x="54" y="21"/>
                </a:cubicBezTo>
                <a:cubicBezTo>
                  <a:pt x="59" y="23"/>
                  <a:pt x="61" y="29"/>
                  <a:pt x="59" y="33"/>
                </a:cubicBezTo>
                <a:cubicBezTo>
                  <a:pt x="57" y="37"/>
                  <a:pt x="54" y="39"/>
                  <a:pt x="50" y="39"/>
                </a:cubicBezTo>
                <a:close/>
                <a:moveTo>
                  <a:pt x="11" y="20"/>
                </a:moveTo>
                <a:cubicBezTo>
                  <a:pt x="10" y="20"/>
                  <a:pt x="8" y="20"/>
                  <a:pt x="7" y="19"/>
                </a:cubicBezTo>
                <a:cubicBezTo>
                  <a:pt x="2" y="17"/>
                  <a:pt x="0" y="12"/>
                  <a:pt x="2" y="7"/>
                </a:cubicBezTo>
                <a:cubicBezTo>
                  <a:pt x="5" y="2"/>
                  <a:pt x="10" y="0"/>
                  <a:pt x="14" y="2"/>
                </a:cubicBezTo>
                <a:cubicBezTo>
                  <a:pt x="15" y="3"/>
                  <a:pt x="15" y="3"/>
                  <a:pt x="15" y="3"/>
                </a:cubicBezTo>
                <a:cubicBezTo>
                  <a:pt x="20" y="5"/>
                  <a:pt x="21" y="10"/>
                  <a:pt x="19" y="15"/>
                </a:cubicBezTo>
                <a:cubicBezTo>
                  <a:pt x="18" y="18"/>
                  <a:pt x="14" y="20"/>
                  <a:pt x="11" y="2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1" name="Freeform 41">
            <a:extLst>
              <a:ext uri="{FF2B5EF4-FFF2-40B4-BE49-F238E27FC236}">
                <a16:creationId xmlns:a16="http://schemas.microsoft.com/office/drawing/2014/main" id="{7623303A-EBFC-5720-D4A1-1CC1EFC8105E}"/>
              </a:ext>
            </a:extLst>
          </p:cNvPr>
          <p:cNvSpPr>
            <a:spLocks noEditPoints="1"/>
          </p:cNvSpPr>
          <p:nvPr/>
        </p:nvSpPr>
        <p:spPr bwMode="auto">
          <a:xfrm>
            <a:off x="6781812" y="3286666"/>
            <a:ext cx="1053794" cy="36098"/>
          </a:xfrm>
          <a:custGeom>
            <a:avLst/>
            <a:gdLst>
              <a:gd name="T0" fmla="*/ 9 w 542"/>
              <a:gd name="T1" fmla="*/ 0 h 18"/>
              <a:gd name="T2" fmla="*/ 10 w 542"/>
              <a:gd name="T3" fmla="*/ 18 h 18"/>
              <a:gd name="T4" fmla="*/ 10 w 542"/>
              <a:gd name="T5" fmla="*/ 0 h 18"/>
              <a:gd name="T6" fmla="*/ 53 w 542"/>
              <a:gd name="T7" fmla="*/ 0 h 18"/>
              <a:gd name="T8" fmla="*/ 53 w 542"/>
              <a:gd name="T9" fmla="*/ 18 h 18"/>
              <a:gd name="T10" fmla="*/ 53 w 542"/>
              <a:gd name="T11" fmla="*/ 0 h 18"/>
              <a:gd name="T12" fmla="*/ 96 w 542"/>
              <a:gd name="T13" fmla="*/ 0 h 18"/>
              <a:gd name="T14" fmla="*/ 97 w 542"/>
              <a:gd name="T15" fmla="*/ 18 h 18"/>
              <a:gd name="T16" fmla="*/ 97 w 542"/>
              <a:gd name="T17" fmla="*/ 0 h 18"/>
              <a:gd name="T18" fmla="*/ 140 w 542"/>
              <a:gd name="T19" fmla="*/ 0 h 18"/>
              <a:gd name="T20" fmla="*/ 140 w 542"/>
              <a:gd name="T21" fmla="*/ 18 h 18"/>
              <a:gd name="T22" fmla="*/ 140 w 542"/>
              <a:gd name="T23" fmla="*/ 0 h 18"/>
              <a:gd name="T24" fmla="*/ 184 w 542"/>
              <a:gd name="T25" fmla="*/ 0 h 18"/>
              <a:gd name="T26" fmla="*/ 184 w 542"/>
              <a:gd name="T27" fmla="*/ 18 h 18"/>
              <a:gd name="T28" fmla="*/ 184 w 542"/>
              <a:gd name="T29" fmla="*/ 0 h 18"/>
              <a:gd name="T30" fmla="*/ 227 w 542"/>
              <a:gd name="T31" fmla="*/ 0 h 18"/>
              <a:gd name="T32" fmla="*/ 228 w 542"/>
              <a:gd name="T33" fmla="*/ 18 h 18"/>
              <a:gd name="T34" fmla="*/ 228 w 542"/>
              <a:gd name="T35" fmla="*/ 0 h 18"/>
              <a:gd name="T36" fmla="*/ 271 w 542"/>
              <a:gd name="T37" fmla="*/ 0 h 18"/>
              <a:gd name="T38" fmla="*/ 271 w 542"/>
              <a:gd name="T39" fmla="*/ 18 h 18"/>
              <a:gd name="T40" fmla="*/ 271 w 542"/>
              <a:gd name="T41" fmla="*/ 0 h 18"/>
              <a:gd name="T42" fmla="*/ 314 w 542"/>
              <a:gd name="T43" fmla="*/ 0 h 18"/>
              <a:gd name="T44" fmla="*/ 315 w 542"/>
              <a:gd name="T45" fmla="*/ 18 h 18"/>
              <a:gd name="T46" fmla="*/ 315 w 542"/>
              <a:gd name="T47" fmla="*/ 0 h 18"/>
              <a:gd name="T48" fmla="*/ 358 w 542"/>
              <a:gd name="T49" fmla="*/ 0 h 18"/>
              <a:gd name="T50" fmla="*/ 358 w 542"/>
              <a:gd name="T51" fmla="*/ 18 h 18"/>
              <a:gd name="T52" fmla="*/ 358 w 542"/>
              <a:gd name="T53" fmla="*/ 0 h 18"/>
              <a:gd name="T54" fmla="*/ 401 w 542"/>
              <a:gd name="T55" fmla="*/ 0 h 18"/>
              <a:gd name="T56" fmla="*/ 402 w 542"/>
              <a:gd name="T57" fmla="*/ 18 h 18"/>
              <a:gd name="T58" fmla="*/ 402 w 542"/>
              <a:gd name="T59" fmla="*/ 0 h 18"/>
              <a:gd name="T60" fmla="*/ 445 w 542"/>
              <a:gd name="T61" fmla="*/ 0 h 18"/>
              <a:gd name="T62" fmla="*/ 445 w 542"/>
              <a:gd name="T63" fmla="*/ 18 h 18"/>
              <a:gd name="T64" fmla="*/ 445 w 542"/>
              <a:gd name="T65" fmla="*/ 0 h 18"/>
              <a:gd name="T66" fmla="*/ 488 w 542"/>
              <a:gd name="T67" fmla="*/ 0 h 18"/>
              <a:gd name="T68" fmla="*/ 489 w 542"/>
              <a:gd name="T69" fmla="*/ 18 h 18"/>
              <a:gd name="T70" fmla="*/ 489 w 542"/>
              <a:gd name="T71" fmla="*/ 0 h 18"/>
              <a:gd name="T72" fmla="*/ 532 w 542"/>
              <a:gd name="T73" fmla="*/ 0 h 18"/>
              <a:gd name="T74" fmla="*/ 532 w 542"/>
              <a:gd name="T75" fmla="*/ 18 h 18"/>
              <a:gd name="T76" fmla="*/ 532 w 542"/>
              <a:gd name="T7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2" h="18">
                <a:moveTo>
                  <a:pt x="10" y="0"/>
                </a:moveTo>
                <a:cubicBezTo>
                  <a:pt x="9" y="0"/>
                  <a:pt x="9" y="0"/>
                  <a:pt x="9" y="0"/>
                </a:cubicBezTo>
                <a:cubicBezTo>
                  <a:pt x="4" y="0"/>
                  <a:pt x="0" y="4"/>
                  <a:pt x="0" y="9"/>
                </a:cubicBezTo>
                <a:cubicBezTo>
                  <a:pt x="0" y="14"/>
                  <a:pt x="5" y="18"/>
                  <a:pt x="10" y="18"/>
                </a:cubicBezTo>
                <a:cubicBezTo>
                  <a:pt x="15" y="18"/>
                  <a:pt x="19" y="14"/>
                  <a:pt x="19" y="9"/>
                </a:cubicBezTo>
                <a:cubicBezTo>
                  <a:pt x="19" y="4"/>
                  <a:pt x="15" y="0"/>
                  <a:pt x="10" y="0"/>
                </a:cubicBezTo>
                <a:moveTo>
                  <a:pt x="53" y="0"/>
                </a:moveTo>
                <a:cubicBezTo>
                  <a:pt x="53" y="0"/>
                  <a:pt x="53" y="0"/>
                  <a:pt x="53" y="0"/>
                </a:cubicBezTo>
                <a:cubicBezTo>
                  <a:pt x="48" y="0"/>
                  <a:pt x="44" y="4"/>
                  <a:pt x="44" y="9"/>
                </a:cubicBezTo>
                <a:cubicBezTo>
                  <a:pt x="44" y="14"/>
                  <a:pt x="48" y="18"/>
                  <a:pt x="53" y="18"/>
                </a:cubicBezTo>
                <a:cubicBezTo>
                  <a:pt x="58" y="18"/>
                  <a:pt x="63" y="14"/>
                  <a:pt x="63" y="9"/>
                </a:cubicBezTo>
                <a:cubicBezTo>
                  <a:pt x="63" y="4"/>
                  <a:pt x="58" y="0"/>
                  <a:pt x="53" y="0"/>
                </a:cubicBezTo>
                <a:moveTo>
                  <a:pt x="97" y="0"/>
                </a:moveTo>
                <a:cubicBezTo>
                  <a:pt x="96" y="0"/>
                  <a:pt x="96" y="0"/>
                  <a:pt x="96" y="0"/>
                </a:cubicBezTo>
                <a:cubicBezTo>
                  <a:pt x="91" y="0"/>
                  <a:pt x="87" y="4"/>
                  <a:pt x="87" y="9"/>
                </a:cubicBezTo>
                <a:cubicBezTo>
                  <a:pt x="87" y="14"/>
                  <a:pt x="92" y="18"/>
                  <a:pt x="97" y="18"/>
                </a:cubicBezTo>
                <a:cubicBezTo>
                  <a:pt x="102" y="18"/>
                  <a:pt x="106" y="14"/>
                  <a:pt x="106" y="9"/>
                </a:cubicBezTo>
                <a:cubicBezTo>
                  <a:pt x="106" y="4"/>
                  <a:pt x="102" y="0"/>
                  <a:pt x="97" y="0"/>
                </a:cubicBezTo>
                <a:moveTo>
                  <a:pt x="140" y="0"/>
                </a:moveTo>
                <a:cubicBezTo>
                  <a:pt x="140" y="0"/>
                  <a:pt x="140" y="0"/>
                  <a:pt x="140" y="0"/>
                </a:cubicBezTo>
                <a:cubicBezTo>
                  <a:pt x="135" y="0"/>
                  <a:pt x="131" y="4"/>
                  <a:pt x="131" y="9"/>
                </a:cubicBezTo>
                <a:cubicBezTo>
                  <a:pt x="131" y="14"/>
                  <a:pt x="135" y="18"/>
                  <a:pt x="140" y="18"/>
                </a:cubicBezTo>
                <a:cubicBezTo>
                  <a:pt x="146" y="18"/>
                  <a:pt x="150" y="14"/>
                  <a:pt x="150" y="9"/>
                </a:cubicBezTo>
                <a:cubicBezTo>
                  <a:pt x="150" y="4"/>
                  <a:pt x="146" y="0"/>
                  <a:pt x="140" y="0"/>
                </a:cubicBezTo>
                <a:moveTo>
                  <a:pt x="184" y="0"/>
                </a:moveTo>
                <a:cubicBezTo>
                  <a:pt x="184" y="0"/>
                  <a:pt x="184" y="0"/>
                  <a:pt x="184" y="0"/>
                </a:cubicBezTo>
                <a:cubicBezTo>
                  <a:pt x="178" y="0"/>
                  <a:pt x="175" y="4"/>
                  <a:pt x="175" y="9"/>
                </a:cubicBezTo>
                <a:cubicBezTo>
                  <a:pt x="175" y="14"/>
                  <a:pt x="179" y="18"/>
                  <a:pt x="184" y="18"/>
                </a:cubicBezTo>
                <a:cubicBezTo>
                  <a:pt x="189" y="18"/>
                  <a:pt x="193" y="14"/>
                  <a:pt x="193" y="9"/>
                </a:cubicBezTo>
                <a:cubicBezTo>
                  <a:pt x="193" y="4"/>
                  <a:pt x="189" y="0"/>
                  <a:pt x="184" y="0"/>
                </a:cubicBezTo>
                <a:moveTo>
                  <a:pt x="228" y="0"/>
                </a:moveTo>
                <a:cubicBezTo>
                  <a:pt x="227" y="0"/>
                  <a:pt x="227" y="0"/>
                  <a:pt x="227" y="0"/>
                </a:cubicBezTo>
                <a:cubicBezTo>
                  <a:pt x="222" y="0"/>
                  <a:pt x="218" y="4"/>
                  <a:pt x="218" y="9"/>
                </a:cubicBezTo>
                <a:cubicBezTo>
                  <a:pt x="218" y="14"/>
                  <a:pt x="222" y="18"/>
                  <a:pt x="228" y="18"/>
                </a:cubicBezTo>
                <a:cubicBezTo>
                  <a:pt x="233" y="18"/>
                  <a:pt x="237" y="14"/>
                  <a:pt x="237" y="9"/>
                </a:cubicBezTo>
                <a:cubicBezTo>
                  <a:pt x="237" y="4"/>
                  <a:pt x="233" y="0"/>
                  <a:pt x="228" y="0"/>
                </a:cubicBezTo>
                <a:moveTo>
                  <a:pt x="271" y="0"/>
                </a:moveTo>
                <a:cubicBezTo>
                  <a:pt x="271" y="0"/>
                  <a:pt x="271" y="0"/>
                  <a:pt x="271" y="0"/>
                </a:cubicBezTo>
                <a:cubicBezTo>
                  <a:pt x="266" y="0"/>
                  <a:pt x="262" y="4"/>
                  <a:pt x="262" y="9"/>
                </a:cubicBezTo>
                <a:cubicBezTo>
                  <a:pt x="262" y="14"/>
                  <a:pt x="266" y="18"/>
                  <a:pt x="271" y="18"/>
                </a:cubicBezTo>
                <a:cubicBezTo>
                  <a:pt x="276" y="18"/>
                  <a:pt x="280" y="14"/>
                  <a:pt x="280" y="9"/>
                </a:cubicBezTo>
                <a:cubicBezTo>
                  <a:pt x="280" y="4"/>
                  <a:pt x="276" y="0"/>
                  <a:pt x="271" y="0"/>
                </a:cubicBezTo>
                <a:moveTo>
                  <a:pt x="315" y="0"/>
                </a:moveTo>
                <a:cubicBezTo>
                  <a:pt x="314" y="0"/>
                  <a:pt x="314" y="0"/>
                  <a:pt x="314" y="0"/>
                </a:cubicBezTo>
                <a:cubicBezTo>
                  <a:pt x="309" y="0"/>
                  <a:pt x="305" y="4"/>
                  <a:pt x="305" y="9"/>
                </a:cubicBezTo>
                <a:cubicBezTo>
                  <a:pt x="305" y="14"/>
                  <a:pt x="310" y="18"/>
                  <a:pt x="315" y="18"/>
                </a:cubicBezTo>
                <a:cubicBezTo>
                  <a:pt x="320" y="18"/>
                  <a:pt x="324" y="14"/>
                  <a:pt x="324" y="9"/>
                </a:cubicBezTo>
                <a:cubicBezTo>
                  <a:pt x="324" y="4"/>
                  <a:pt x="320" y="0"/>
                  <a:pt x="315" y="0"/>
                </a:cubicBezTo>
                <a:moveTo>
                  <a:pt x="358" y="0"/>
                </a:moveTo>
                <a:cubicBezTo>
                  <a:pt x="358" y="0"/>
                  <a:pt x="358" y="0"/>
                  <a:pt x="358" y="0"/>
                </a:cubicBezTo>
                <a:cubicBezTo>
                  <a:pt x="353" y="0"/>
                  <a:pt x="349" y="4"/>
                  <a:pt x="349" y="9"/>
                </a:cubicBezTo>
                <a:cubicBezTo>
                  <a:pt x="349" y="14"/>
                  <a:pt x="353" y="18"/>
                  <a:pt x="358" y="18"/>
                </a:cubicBezTo>
                <a:cubicBezTo>
                  <a:pt x="363" y="18"/>
                  <a:pt x="367" y="14"/>
                  <a:pt x="367" y="9"/>
                </a:cubicBezTo>
                <a:cubicBezTo>
                  <a:pt x="367" y="4"/>
                  <a:pt x="363" y="0"/>
                  <a:pt x="358" y="0"/>
                </a:cubicBezTo>
                <a:moveTo>
                  <a:pt x="402" y="0"/>
                </a:moveTo>
                <a:cubicBezTo>
                  <a:pt x="401" y="0"/>
                  <a:pt x="401" y="0"/>
                  <a:pt x="401" y="0"/>
                </a:cubicBezTo>
                <a:cubicBezTo>
                  <a:pt x="396" y="0"/>
                  <a:pt x="392" y="4"/>
                  <a:pt x="392" y="9"/>
                </a:cubicBezTo>
                <a:cubicBezTo>
                  <a:pt x="392" y="14"/>
                  <a:pt x="397" y="18"/>
                  <a:pt x="402" y="18"/>
                </a:cubicBezTo>
                <a:cubicBezTo>
                  <a:pt x="407" y="18"/>
                  <a:pt x="411" y="14"/>
                  <a:pt x="411" y="9"/>
                </a:cubicBezTo>
                <a:cubicBezTo>
                  <a:pt x="411" y="4"/>
                  <a:pt x="407" y="0"/>
                  <a:pt x="402" y="0"/>
                </a:cubicBezTo>
                <a:moveTo>
                  <a:pt x="445" y="0"/>
                </a:moveTo>
                <a:cubicBezTo>
                  <a:pt x="445" y="0"/>
                  <a:pt x="445" y="0"/>
                  <a:pt x="445" y="0"/>
                </a:cubicBezTo>
                <a:cubicBezTo>
                  <a:pt x="440" y="0"/>
                  <a:pt x="436" y="4"/>
                  <a:pt x="436" y="9"/>
                </a:cubicBezTo>
                <a:cubicBezTo>
                  <a:pt x="436" y="14"/>
                  <a:pt x="440" y="18"/>
                  <a:pt x="445" y="18"/>
                </a:cubicBezTo>
                <a:cubicBezTo>
                  <a:pt x="450" y="18"/>
                  <a:pt x="455" y="14"/>
                  <a:pt x="455" y="9"/>
                </a:cubicBezTo>
                <a:cubicBezTo>
                  <a:pt x="455" y="4"/>
                  <a:pt x="450" y="0"/>
                  <a:pt x="445" y="0"/>
                </a:cubicBezTo>
                <a:moveTo>
                  <a:pt x="489" y="0"/>
                </a:moveTo>
                <a:cubicBezTo>
                  <a:pt x="488" y="0"/>
                  <a:pt x="488" y="0"/>
                  <a:pt x="488" y="0"/>
                </a:cubicBezTo>
                <a:cubicBezTo>
                  <a:pt x="483" y="0"/>
                  <a:pt x="479" y="4"/>
                  <a:pt x="479" y="9"/>
                </a:cubicBezTo>
                <a:cubicBezTo>
                  <a:pt x="479" y="14"/>
                  <a:pt x="484" y="18"/>
                  <a:pt x="489" y="18"/>
                </a:cubicBezTo>
                <a:cubicBezTo>
                  <a:pt x="494" y="18"/>
                  <a:pt x="498" y="14"/>
                  <a:pt x="498" y="9"/>
                </a:cubicBezTo>
                <a:cubicBezTo>
                  <a:pt x="498" y="4"/>
                  <a:pt x="494" y="0"/>
                  <a:pt x="489" y="0"/>
                </a:cubicBezTo>
                <a:moveTo>
                  <a:pt x="532" y="0"/>
                </a:moveTo>
                <a:cubicBezTo>
                  <a:pt x="532" y="0"/>
                  <a:pt x="532" y="0"/>
                  <a:pt x="532" y="0"/>
                </a:cubicBezTo>
                <a:cubicBezTo>
                  <a:pt x="527" y="0"/>
                  <a:pt x="523" y="4"/>
                  <a:pt x="523" y="9"/>
                </a:cubicBezTo>
                <a:cubicBezTo>
                  <a:pt x="523" y="14"/>
                  <a:pt x="527" y="18"/>
                  <a:pt x="532" y="18"/>
                </a:cubicBezTo>
                <a:cubicBezTo>
                  <a:pt x="538" y="18"/>
                  <a:pt x="542" y="14"/>
                  <a:pt x="542" y="9"/>
                </a:cubicBezTo>
                <a:cubicBezTo>
                  <a:pt x="542" y="4"/>
                  <a:pt x="538" y="0"/>
                  <a:pt x="532"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2" name="Freeform 42">
            <a:extLst>
              <a:ext uri="{FF2B5EF4-FFF2-40B4-BE49-F238E27FC236}">
                <a16:creationId xmlns:a16="http://schemas.microsoft.com/office/drawing/2014/main" id="{434D50BA-7DDD-55EF-2F04-31C30489128E}"/>
              </a:ext>
            </a:extLst>
          </p:cNvPr>
          <p:cNvSpPr>
            <a:spLocks noEditPoints="1"/>
          </p:cNvSpPr>
          <p:nvPr/>
        </p:nvSpPr>
        <p:spPr bwMode="auto">
          <a:xfrm>
            <a:off x="6681847" y="2585525"/>
            <a:ext cx="653936" cy="322108"/>
          </a:xfrm>
          <a:custGeom>
            <a:avLst/>
            <a:gdLst>
              <a:gd name="T0" fmla="*/ 7 w 337"/>
              <a:gd name="T1" fmla="*/ 149 h 166"/>
              <a:gd name="T2" fmla="*/ 2 w 337"/>
              <a:gd name="T3" fmla="*/ 161 h 166"/>
              <a:gd name="T4" fmla="*/ 15 w 337"/>
              <a:gd name="T5" fmla="*/ 165 h 166"/>
              <a:gd name="T6" fmla="*/ 11 w 337"/>
              <a:gd name="T7" fmla="*/ 148 h 166"/>
              <a:gd name="T8" fmla="*/ 46 w 337"/>
              <a:gd name="T9" fmla="*/ 130 h 166"/>
              <a:gd name="T10" fmla="*/ 42 w 337"/>
              <a:gd name="T11" fmla="*/ 143 h 166"/>
              <a:gd name="T12" fmla="*/ 54 w 337"/>
              <a:gd name="T13" fmla="*/ 147 h 166"/>
              <a:gd name="T14" fmla="*/ 50 w 337"/>
              <a:gd name="T15" fmla="*/ 129 h 166"/>
              <a:gd name="T16" fmla="*/ 86 w 337"/>
              <a:gd name="T17" fmla="*/ 112 h 166"/>
              <a:gd name="T18" fmla="*/ 81 w 337"/>
              <a:gd name="T19" fmla="*/ 124 h 166"/>
              <a:gd name="T20" fmla="*/ 94 w 337"/>
              <a:gd name="T21" fmla="*/ 129 h 166"/>
              <a:gd name="T22" fmla="*/ 90 w 337"/>
              <a:gd name="T23" fmla="*/ 111 h 166"/>
              <a:gd name="T24" fmla="*/ 125 w 337"/>
              <a:gd name="T25" fmla="*/ 93 h 166"/>
              <a:gd name="T26" fmla="*/ 121 w 337"/>
              <a:gd name="T27" fmla="*/ 106 h 166"/>
              <a:gd name="T28" fmla="*/ 133 w 337"/>
              <a:gd name="T29" fmla="*/ 110 h 166"/>
              <a:gd name="T30" fmla="*/ 129 w 337"/>
              <a:gd name="T31" fmla="*/ 92 h 166"/>
              <a:gd name="T32" fmla="*/ 165 w 337"/>
              <a:gd name="T33" fmla="*/ 75 h 166"/>
              <a:gd name="T34" fmla="*/ 160 w 337"/>
              <a:gd name="T35" fmla="*/ 87 h 166"/>
              <a:gd name="T36" fmla="*/ 172 w 337"/>
              <a:gd name="T37" fmla="*/ 92 h 166"/>
              <a:gd name="T38" fmla="*/ 169 w 337"/>
              <a:gd name="T39" fmla="*/ 74 h 166"/>
              <a:gd name="T40" fmla="*/ 204 w 337"/>
              <a:gd name="T41" fmla="*/ 56 h 166"/>
              <a:gd name="T42" fmla="*/ 199 w 337"/>
              <a:gd name="T43" fmla="*/ 69 h 166"/>
              <a:gd name="T44" fmla="*/ 212 w 337"/>
              <a:gd name="T45" fmla="*/ 73 h 166"/>
              <a:gd name="T46" fmla="*/ 208 w 337"/>
              <a:gd name="T47" fmla="*/ 56 h 166"/>
              <a:gd name="T48" fmla="*/ 244 w 337"/>
              <a:gd name="T49" fmla="*/ 38 h 166"/>
              <a:gd name="T50" fmla="*/ 239 w 337"/>
              <a:gd name="T51" fmla="*/ 50 h 166"/>
              <a:gd name="T52" fmla="*/ 251 w 337"/>
              <a:gd name="T53" fmla="*/ 55 h 166"/>
              <a:gd name="T54" fmla="*/ 247 w 337"/>
              <a:gd name="T55" fmla="*/ 37 h 166"/>
              <a:gd name="T56" fmla="*/ 283 w 337"/>
              <a:gd name="T57" fmla="*/ 19 h 166"/>
              <a:gd name="T58" fmla="*/ 278 w 337"/>
              <a:gd name="T59" fmla="*/ 32 h 166"/>
              <a:gd name="T60" fmla="*/ 291 w 337"/>
              <a:gd name="T61" fmla="*/ 36 h 166"/>
              <a:gd name="T62" fmla="*/ 287 w 337"/>
              <a:gd name="T63" fmla="*/ 19 h 166"/>
              <a:gd name="T64" fmla="*/ 322 w 337"/>
              <a:gd name="T65" fmla="*/ 1 h 166"/>
              <a:gd name="T66" fmla="*/ 318 w 337"/>
              <a:gd name="T67" fmla="*/ 13 h 166"/>
              <a:gd name="T68" fmla="*/ 330 w 337"/>
              <a:gd name="T69" fmla="*/ 18 h 166"/>
              <a:gd name="T70" fmla="*/ 326 w 337"/>
              <a:gd name="T71"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7" h="166">
                <a:moveTo>
                  <a:pt x="11" y="148"/>
                </a:moveTo>
                <a:cubicBezTo>
                  <a:pt x="9" y="148"/>
                  <a:pt x="8" y="148"/>
                  <a:pt x="7" y="149"/>
                </a:cubicBezTo>
                <a:cubicBezTo>
                  <a:pt x="6" y="149"/>
                  <a:pt x="6" y="149"/>
                  <a:pt x="6" y="149"/>
                </a:cubicBezTo>
                <a:cubicBezTo>
                  <a:pt x="2" y="151"/>
                  <a:pt x="0" y="157"/>
                  <a:pt x="2" y="161"/>
                </a:cubicBezTo>
                <a:cubicBezTo>
                  <a:pt x="4" y="164"/>
                  <a:pt x="7" y="166"/>
                  <a:pt x="11" y="166"/>
                </a:cubicBezTo>
                <a:cubicBezTo>
                  <a:pt x="12" y="166"/>
                  <a:pt x="13" y="166"/>
                  <a:pt x="15" y="165"/>
                </a:cubicBezTo>
                <a:cubicBezTo>
                  <a:pt x="19" y="163"/>
                  <a:pt x="21" y="158"/>
                  <a:pt x="19" y="153"/>
                </a:cubicBezTo>
                <a:cubicBezTo>
                  <a:pt x="18" y="150"/>
                  <a:pt x="14" y="148"/>
                  <a:pt x="11" y="148"/>
                </a:cubicBezTo>
                <a:moveTo>
                  <a:pt x="50" y="129"/>
                </a:moveTo>
                <a:cubicBezTo>
                  <a:pt x="49" y="129"/>
                  <a:pt x="48" y="130"/>
                  <a:pt x="46" y="130"/>
                </a:cubicBezTo>
                <a:cubicBezTo>
                  <a:pt x="46" y="131"/>
                  <a:pt x="46" y="131"/>
                  <a:pt x="46" y="131"/>
                </a:cubicBezTo>
                <a:cubicBezTo>
                  <a:pt x="41" y="133"/>
                  <a:pt x="40" y="138"/>
                  <a:pt x="42" y="143"/>
                </a:cubicBezTo>
                <a:cubicBezTo>
                  <a:pt x="43" y="146"/>
                  <a:pt x="47" y="148"/>
                  <a:pt x="50" y="148"/>
                </a:cubicBezTo>
                <a:cubicBezTo>
                  <a:pt x="51" y="148"/>
                  <a:pt x="53" y="148"/>
                  <a:pt x="54" y="147"/>
                </a:cubicBezTo>
                <a:cubicBezTo>
                  <a:pt x="59" y="145"/>
                  <a:pt x="61" y="139"/>
                  <a:pt x="59" y="135"/>
                </a:cubicBezTo>
                <a:cubicBezTo>
                  <a:pt x="57" y="131"/>
                  <a:pt x="54" y="129"/>
                  <a:pt x="50" y="129"/>
                </a:cubicBezTo>
                <a:moveTo>
                  <a:pt x="90" y="111"/>
                </a:moveTo>
                <a:cubicBezTo>
                  <a:pt x="88" y="111"/>
                  <a:pt x="87" y="111"/>
                  <a:pt x="86" y="112"/>
                </a:cubicBezTo>
                <a:cubicBezTo>
                  <a:pt x="85" y="112"/>
                  <a:pt x="85" y="112"/>
                  <a:pt x="85" y="112"/>
                </a:cubicBezTo>
                <a:cubicBezTo>
                  <a:pt x="81" y="114"/>
                  <a:pt x="79" y="120"/>
                  <a:pt x="81" y="124"/>
                </a:cubicBezTo>
                <a:cubicBezTo>
                  <a:pt x="83" y="128"/>
                  <a:pt x="86" y="129"/>
                  <a:pt x="90" y="129"/>
                </a:cubicBezTo>
                <a:cubicBezTo>
                  <a:pt x="91" y="129"/>
                  <a:pt x="92" y="129"/>
                  <a:pt x="94" y="129"/>
                </a:cubicBezTo>
                <a:cubicBezTo>
                  <a:pt x="98" y="126"/>
                  <a:pt x="100" y="121"/>
                  <a:pt x="98" y="116"/>
                </a:cubicBezTo>
                <a:cubicBezTo>
                  <a:pt x="96" y="113"/>
                  <a:pt x="93" y="111"/>
                  <a:pt x="90" y="111"/>
                </a:cubicBezTo>
                <a:moveTo>
                  <a:pt x="129" y="92"/>
                </a:moveTo>
                <a:cubicBezTo>
                  <a:pt x="128" y="92"/>
                  <a:pt x="126" y="93"/>
                  <a:pt x="125" y="93"/>
                </a:cubicBezTo>
                <a:cubicBezTo>
                  <a:pt x="125" y="94"/>
                  <a:pt x="125" y="94"/>
                  <a:pt x="125" y="94"/>
                </a:cubicBezTo>
                <a:cubicBezTo>
                  <a:pt x="120" y="96"/>
                  <a:pt x="118" y="101"/>
                  <a:pt x="121" y="106"/>
                </a:cubicBezTo>
                <a:cubicBezTo>
                  <a:pt x="122" y="109"/>
                  <a:pt x="126" y="111"/>
                  <a:pt x="129" y="111"/>
                </a:cubicBezTo>
                <a:cubicBezTo>
                  <a:pt x="130" y="111"/>
                  <a:pt x="132" y="111"/>
                  <a:pt x="133" y="110"/>
                </a:cubicBezTo>
                <a:cubicBezTo>
                  <a:pt x="138" y="108"/>
                  <a:pt x="140" y="102"/>
                  <a:pt x="137" y="98"/>
                </a:cubicBezTo>
                <a:cubicBezTo>
                  <a:pt x="136" y="94"/>
                  <a:pt x="133" y="92"/>
                  <a:pt x="129" y="92"/>
                </a:cubicBezTo>
                <a:moveTo>
                  <a:pt x="169" y="74"/>
                </a:moveTo>
                <a:cubicBezTo>
                  <a:pt x="167" y="74"/>
                  <a:pt x="166" y="74"/>
                  <a:pt x="165" y="75"/>
                </a:cubicBezTo>
                <a:cubicBezTo>
                  <a:pt x="164" y="75"/>
                  <a:pt x="164" y="75"/>
                  <a:pt x="164" y="75"/>
                </a:cubicBezTo>
                <a:cubicBezTo>
                  <a:pt x="160" y="77"/>
                  <a:pt x="158" y="83"/>
                  <a:pt x="160" y="87"/>
                </a:cubicBezTo>
                <a:cubicBezTo>
                  <a:pt x="162" y="91"/>
                  <a:pt x="165" y="92"/>
                  <a:pt x="168" y="92"/>
                </a:cubicBezTo>
                <a:cubicBezTo>
                  <a:pt x="170" y="92"/>
                  <a:pt x="171" y="92"/>
                  <a:pt x="172" y="92"/>
                </a:cubicBezTo>
                <a:cubicBezTo>
                  <a:pt x="177" y="89"/>
                  <a:pt x="179" y="84"/>
                  <a:pt x="177" y="79"/>
                </a:cubicBezTo>
                <a:cubicBezTo>
                  <a:pt x="175" y="76"/>
                  <a:pt x="172" y="74"/>
                  <a:pt x="169" y="74"/>
                </a:cubicBezTo>
                <a:moveTo>
                  <a:pt x="208" y="56"/>
                </a:moveTo>
                <a:cubicBezTo>
                  <a:pt x="207" y="56"/>
                  <a:pt x="205" y="56"/>
                  <a:pt x="204" y="56"/>
                </a:cubicBezTo>
                <a:cubicBezTo>
                  <a:pt x="204" y="57"/>
                  <a:pt x="204" y="57"/>
                  <a:pt x="204" y="57"/>
                </a:cubicBezTo>
                <a:cubicBezTo>
                  <a:pt x="199" y="59"/>
                  <a:pt x="197" y="64"/>
                  <a:pt x="199" y="69"/>
                </a:cubicBezTo>
                <a:cubicBezTo>
                  <a:pt x="201" y="72"/>
                  <a:pt x="204" y="74"/>
                  <a:pt x="208" y="74"/>
                </a:cubicBezTo>
                <a:cubicBezTo>
                  <a:pt x="209" y="74"/>
                  <a:pt x="211" y="74"/>
                  <a:pt x="212" y="73"/>
                </a:cubicBezTo>
                <a:cubicBezTo>
                  <a:pt x="217" y="71"/>
                  <a:pt x="219" y="65"/>
                  <a:pt x="216" y="61"/>
                </a:cubicBezTo>
                <a:cubicBezTo>
                  <a:pt x="215" y="58"/>
                  <a:pt x="211" y="56"/>
                  <a:pt x="208" y="56"/>
                </a:cubicBezTo>
                <a:moveTo>
                  <a:pt x="247" y="37"/>
                </a:moveTo>
                <a:cubicBezTo>
                  <a:pt x="246" y="37"/>
                  <a:pt x="245" y="37"/>
                  <a:pt x="244" y="38"/>
                </a:cubicBezTo>
                <a:cubicBezTo>
                  <a:pt x="243" y="38"/>
                  <a:pt x="243" y="38"/>
                  <a:pt x="243" y="38"/>
                </a:cubicBezTo>
                <a:cubicBezTo>
                  <a:pt x="238" y="40"/>
                  <a:pt x="237" y="46"/>
                  <a:pt x="239" y="50"/>
                </a:cubicBezTo>
                <a:cubicBezTo>
                  <a:pt x="240" y="54"/>
                  <a:pt x="244" y="56"/>
                  <a:pt x="247" y="56"/>
                </a:cubicBezTo>
                <a:cubicBezTo>
                  <a:pt x="249" y="56"/>
                  <a:pt x="250" y="55"/>
                  <a:pt x="251" y="55"/>
                </a:cubicBezTo>
                <a:cubicBezTo>
                  <a:pt x="256" y="52"/>
                  <a:pt x="258" y="47"/>
                  <a:pt x="256" y="42"/>
                </a:cubicBezTo>
                <a:cubicBezTo>
                  <a:pt x="254" y="39"/>
                  <a:pt x="251" y="37"/>
                  <a:pt x="247" y="37"/>
                </a:cubicBezTo>
                <a:moveTo>
                  <a:pt x="287" y="19"/>
                </a:moveTo>
                <a:cubicBezTo>
                  <a:pt x="286" y="19"/>
                  <a:pt x="284" y="19"/>
                  <a:pt x="283" y="19"/>
                </a:cubicBezTo>
                <a:cubicBezTo>
                  <a:pt x="283" y="20"/>
                  <a:pt x="283" y="20"/>
                  <a:pt x="283" y="20"/>
                </a:cubicBezTo>
                <a:cubicBezTo>
                  <a:pt x="278" y="22"/>
                  <a:pt x="276" y="27"/>
                  <a:pt x="278" y="32"/>
                </a:cubicBezTo>
                <a:cubicBezTo>
                  <a:pt x="280" y="35"/>
                  <a:pt x="283" y="37"/>
                  <a:pt x="287" y="37"/>
                </a:cubicBezTo>
                <a:cubicBezTo>
                  <a:pt x="288" y="37"/>
                  <a:pt x="290" y="37"/>
                  <a:pt x="291" y="36"/>
                </a:cubicBezTo>
                <a:cubicBezTo>
                  <a:pt x="295" y="34"/>
                  <a:pt x="297" y="29"/>
                  <a:pt x="295" y="24"/>
                </a:cubicBezTo>
                <a:cubicBezTo>
                  <a:pt x="294" y="21"/>
                  <a:pt x="290" y="19"/>
                  <a:pt x="287" y="19"/>
                </a:cubicBezTo>
                <a:moveTo>
                  <a:pt x="326" y="0"/>
                </a:moveTo>
                <a:cubicBezTo>
                  <a:pt x="325" y="0"/>
                  <a:pt x="324" y="0"/>
                  <a:pt x="322" y="1"/>
                </a:cubicBezTo>
                <a:cubicBezTo>
                  <a:pt x="322" y="1"/>
                  <a:pt x="322" y="1"/>
                  <a:pt x="322" y="1"/>
                </a:cubicBezTo>
                <a:cubicBezTo>
                  <a:pt x="317" y="3"/>
                  <a:pt x="316" y="9"/>
                  <a:pt x="318" y="13"/>
                </a:cubicBezTo>
                <a:cubicBezTo>
                  <a:pt x="319" y="17"/>
                  <a:pt x="323" y="19"/>
                  <a:pt x="326" y="19"/>
                </a:cubicBezTo>
                <a:cubicBezTo>
                  <a:pt x="328" y="19"/>
                  <a:pt x="329" y="18"/>
                  <a:pt x="330" y="18"/>
                </a:cubicBezTo>
                <a:cubicBezTo>
                  <a:pt x="335" y="16"/>
                  <a:pt x="337" y="10"/>
                  <a:pt x="335" y="5"/>
                </a:cubicBezTo>
                <a:cubicBezTo>
                  <a:pt x="333" y="2"/>
                  <a:pt x="330" y="0"/>
                  <a:pt x="326"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4" name="Freeform 44">
            <a:extLst>
              <a:ext uri="{FF2B5EF4-FFF2-40B4-BE49-F238E27FC236}">
                <a16:creationId xmlns:a16="http://schemas.microsoft.com/office/drawing/2014/main" id="{08FDCE8E-3E1D-9995-C2F2-A88AFF6BA6CC}"/>
              </a:ext>
            </a:extLst>
          </p:cNvPr>
          <p:cNvSpPr>
            <a:spLocks noEditPoints="1"/>
          </p:cNvSpPr>
          <p:nvPr/>
        </p:nvSpPr>
        <p:spPr bwMode="auto">
          <a:xfrm>
            <a:off x="4345175" y="3286666"/>
            <a:ext cx="1051017" cy="36098"/>
          </a:xfrm>
          <a:custGeom>
            <a:avLst/>
            <a:gdLst>
              <a:gd name="T0" fmla="*/ 532 w 541"/>
              <a:gd name="T1" fmla="*/ 18 h 18"/>
              <a:gd name="T2" fmla="*/ 532 w 541"/>
              <a:gd name="T3" fmla="*/ 0 h 18"/>
              <a:gd name="T4" fmla="*/ 532 w 541"/>
              <a:gd name="T5" fmla="*/ 18 h 18"/>
              <a:gd name="T6" fmla="*/ 488 w 541"/>
              <a:gd name="T7" fmla="*/ 18 h 18"/>
              <a:gd name="T8" fmla="*/ 488 w 541"/>
              <a:gd name="T9" fmla="*/ 0 h 18"/>
              <a:gd name="T10" fmla="*/ 489 w 541"/>
              <a:gd name="T11" fmla="*/ 18 h 18"/>
              <a:gd name="T12" fmla="*/ 444 w 541"/>
              <a:gd name="T13" fmla="*/ 18 h 18"/>
              <a:gd name="T14" fmla="*/ 444 w 541"/>
              <a:gd name="T15" fmla="*/ 0 h 18"/>
              <a:gd name="T16" fmla="*/ 445 w 541"/>
              <a:gd name="T17" fmla="*/ 18 h 18"/>
              <a:gd name="T18" fmla="*/ 401 w 541"/>
              <a:gd name="T19" fmla="*/ 18 h 18"/>
              <a:gd name="T20" fmla="*/ 401 w 541"/>
              <a:gd name="T21" fmla="*/ 0 h 18"/>
              <a:gd name="T22" fmla="*/ 401 w 541"/>
              <a:gd name="T23" fmla="*/ 18 h 18"/>
              <a:gd name="T24" fmla="*/ 357 w 541"/>
              <a:gd name="T25" fmla="*/ 18 h 18"/>
              <a:gd name="T26" fmla="*/ 357 w 541"/>
              <a:gd name="T27" fmla="*/ 0 h 18"/>
              <a:gd name="T28" fmla="*/ 358 w 541"/>
              <a:gd name="T29" fmla="*/ 18 h 18"/>
              <a:gd name="T30" fmla="*/ 314 w 541"/>
              <a:gd name="T31" fmla="*/ 18 h 18"/>
              <a:gd name="T32" fmla="*/ 314 w 541"/>
              <a:gd name="T33" fmla="*/ 0 h 18"/>
              <a:gd name="T34" fmla="*/ 314 w 541"/>
              <a:gd name="T35" fmla="*/ 18 h 18"/>
              <a:gd name="T36" fmla="*/ 270 w 541"/>
              <a:gd name="T37" fmla="*/ 18 h 18"/>
              <a:gd name="T38" fmla="*/ 270 w 541"/>
              <a:gd name="T39" fmla="*/ 0 h 18"/>
              <a:gd name="T40" fmla="*/ 271 w 541"/>
              <a:gd name="T41" fmla="*/ 18 h 18"/>
              <a:gd name="T42" fmla="*/ 227 w 541"/>
              <a:gd name="T43" fmla="*/ 18 h 18"/>
              <a:gd name="T44" fmla="*/ 227 w 541"/>
              <a:gd name="T45" fmla="*/ 0 h 18"/>
              <a:gd name="T46" fmla="*/ 227 w 541"/>
              <a:gd name="T47" fmla="*/ 18 h 18"/>
              <a:gd name="T48" fmla="*/ 183 w 541"/>
              <a:gd name="T49" fmla="*/ 18 h 18"/>
              <a:gd name="T50" fmla="*/ 183 w 541"/>
              <a:gd name="T51" fmla="*/ 0 h 18"/>
              <a:gd name="T52" fmla="*/ 184 w 541"/>
              <a:gd name="T53" fmla="*/ 18 h 18"/>
              <a:gd name="T54" fmla="*/ 140 w 541"/>
              <a:gd name="T55" fmla="*/ 18 h 18"/>
              <a:gd name="T56" fmla="*/ 140 w 541"/>
              <a:gd name="T57" fmla="*/ 0 h 18"/>
              <a:gd name="T58" fmla="*/ 140 w 541"/>
              <a:gd name="T59" fmla="*/ 18 h 18"/>
              <a:gd name="T60" fmla="*/ 96 w 541"/>
              <a:gd name="T61" fmla="*/ 18 h 18"/>
              <a:gd name="T62" fmla="*/ 96 w 541"/>
              <a:gd name="T63" fmla="*/ 0 h 18"/>
              <a:gd name="T64" fmla="*/ 97 w 541"/>
              <a:gd name="T65" fmla="*/ 18 h 18"/>
              <a:gd name="T66" fmla="*/ 52 w 541"/>
              <a:gd name="T67" fmla="*/ 18 h 18"/>
              <a:gd name="T68" fmla="*/ 52 w 541"/>
              <a:gd name="T69" fmla="*/ 0 h 18"/>
              <a:gd name="T70" fmla="*/ 53 w 541"/>
              <a:gd name="T71" fmla="*/ 18 h 18"/>
              <a:gd name="T72" fmla="*/ 9 w 541"/>
              <a:gd name="T73" fmla="*/ 18 h 18"/>
              <a:gd name="T74" fmla="*/ 9 w 541"/>
              <a:gd name="T75" fmla="*/ 0 h 18"/>
              <a:gd name="T76" fmla="*/ 9 w 541"/>
              <a:gd name="T7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1" h="18">
                <a:moveTo>
                  <a:pt x="532" y="18"/>
                </a:moveTo>
                <a:cubicBezTo>
                  <a:pt x="532" y="18"/>
                  <a:pt x="532" y="18"/>
                  <a:pt x="532" y="18"/>
                </a:cubicBezTo>
                <a:cubicBezTo>
                  <a:pt x="526" y="18"/>
                  <a:pt x="522" y="14"/>
                  <a:pt x="522" y="9"/>
                </a:cubicBezTo>
                <a:cubicBezTo>
                  <a:pt x="522" y="4"/>
                  <a:pt x="526" y="0"/>
                  <a:pt x="532" y="0"/>
                </a:cubicBezTo>
                <a:cubicBezTo>
                  <a:pt x="537" y="0"/>
                  <a:pt x="541" y="4"/>
                  <a:pt x="541" y="9"/>
                </a:cubicBezTo>
                <a:cubicBezTo>
                  <a:pt x="541" y="14"/>
                  <a:pt x="537" y="18"/>
                  <a:pt x="532" y="18"/>
                </a:cubicBezTo>
                <a:close/>
                <a:moveTo>
                  <a:pt x="489" y="18"/>
                </a:moveTo>
                <a:cubicBezTo>
                  <a:pt x="488" y="18"/>
                  <a:pt x="488" y="18"/>
                  <a:pt x="488" y="18"/>
                </a:cubicBezTo>
                <a:cubicBezTo>
                  <a:pt x="483" y="18"/>
                  <a:pt x="479" y="14"/>
                  <a:pt x="479" y="9"/>
                </a:cubicBezTo>
                <a:cubicBezTo>
                  <a:pt x="479" y="4"/>
                  <a:pt x="483" y="0"/>
                  <a:pt x="488" y="0"/>
                </a:cubicBezTo>
                <a:cubicBezTo>
                  <a:pt x="493" y="0"/>
                  <a:pt x="497" y="4"/>
                  <a:pt x="497" y="9"/>
                </a:cubicBezTo>
                <a:cubicBezTo>
                  <a:pt x="497" y="14"/>
                  <a:pt x="494" y="18"/>
                  <a:pt x="489" y="18"/>
                </a:cubicBezTo>
                <a:close/>
                <a:moveTo>
                  <a:pt x="445" y="18"/>
                </a:moveTo>
                <a:cubicBezTo>
                  <a:pt x="444" y="18"/>
                  <a:pt x="444" y="18"/>
                  <a:pt x="444" y="18"/>
                </a:cubicBezTo>
                <a:cubicBezTo>
                  <a:pt x="439" y="18"/>
                  <a:pt x="435" y="14"/>
                  <a:pt x="435" y="9"/>
                </a:cubicBezTo>
                <a:cubicBezTo>
                  <a:pt x="435" y="4"/>
                  <a:pt x="439" y="0"/>
                  <a:pt x="444" y="0"/>
                </a:cubicBezTo>
                <a:cubicBezTo>
                  <a:pt x="450" y="0"/>
                  <a:pt x="454" y="4"/>
                  <a:pt x="454" y="9"/>
                </a:cubicBezTo>
                <a:cubicBezTo>
                  <a:pt x="454" y="14"/>
                  <a:pt x="450" y="18"/>
                  <a:pt x="445" y="18"/>
                </a:cubicBezTo>
                <a:close/>
                <a:moveTo>
                  <a:pt x="401" y="18"/>
                </a:moveTo>
                <a:cubicBezTo>
                  <a:pt x="401" y="18"/>
                  <a:pt x="401" y="18"/>
                  <a:pt x="401" y="18"/>
                </a:cubicBezTo>
                <a:cubicBezTo>
                  <a:pt x="396" y="18"/>
                  <a:pt x="392" y="14"/>
                  <a:pt x="392" y="9"/>
                </a:cubicBezTo>
                <a:cubicBezTo>
                  <a:pt x="392" y="4"/>
                  <a:pt x="396" y="0"/>
                  <a:pt x="401" y="0"/>
                </a:cubicBezTo>
                <a:cubicBezTo>
                  <a:pt x="406" y="0"/>
                  <a:pt x="410" y="4"/>
                  <a:pt x="410" y="9"/>
                </a:cubicBezTo>
                <a:cubicBezTo>
                  <a:pt x="410" y="14"/>
                  <a:pt x="406" y="18"/>
                  <a:pt x="401" y="18"/>
                </a:cubicBezTo>
                <a:close/>
                <a:moveTo>
                  <a:pt x="358" y="18"/>
                </a:moveTo>
                <a:cubicBezTo>
                  <a:pt x="357" y="18"/>
                  <a:pt x="357" y="18"/>
                  <a:pt x="357" y="18"/>
                </a:cubicBezTo>
                <a:cubicBezTo>
                  <a:pt x="352" y="18"/>
                  <a:pt x="348" y="14"/>
                  <a:pt x="348" y="9"/>
                </a:cubicBezTo>
                <a:cubicBezTo>
                  <a:pt x="348" y="4"/>
                  <a:pt x="352" y="0"/>
                  <a:pt x="357" y="0"/>
                </a:cubicBezTo>
                <a:cubicBezTo>
                  <a:pt x="362" y="0"/>
                  <a:pt x="367" y="4"/>
                  <a:pt x="367" y="9"/>
                </a:cubicBezTo>
                <a:cubicBezTo>
                  <a:pt x="367" y="14"/>
                  <a:pt x="363" y="18"/>
                  <a:pt x="358" y="18"/>
                </a:cubicBezTo>
                <a:close/>
                <a:moveTo>
                  <a:pt x="314" y="18"/>
                </a:moveTo>
                <a:cubicBezTo>
                  <a:pt x="314" y="18"/>
                  <a:pt x="314" y="18"/>
                  <a:pt x="314" y="18"/>
                </a:cubicBezTo>
                <a:cubicBezTo>
                  <a:pt x="309" y="18"/>
                  <a:pt x="305" y="14"/>
                  <a:pt x="305" y="9"/>
                </a:cubicBezTo>
                <a:cubicBezTo>
                  <a:pt x="305" y="4"/>
                  <a:pt x="309" y="0"/>
                  <a:pt x="314" y="0"/>
                </a:cubicBezTo>
                <a:cubicBezTo>
                  <a:pt x="319" y="0"/>
                  <a:pt x="323" y="4"/>
                  <a:pt x="323" y="9"/>
                </a:cubicBezTo>
                <a:cubicBezTo>
                  <a:pt x="323" y="14"/>
                  <a:pt x="319" y="18"/>
                  <a:pt x="314" y="18"/>
                </a:cubicBezTo>
                <a:close/>
                <a:moveTo>
                  <a:pt x="271" y="18"/>
                </a:moveTo>
                <a:cubicBezTo>
                  <a:pt x="270" y="18"/>
                  <a:pt x="270" y="18"/>
                  <a:pt x="270" y="18"/>
                </a:cubicBezTo>
                <a:cubicBezTo>
                  <a:pt x="265" y="18"/>
                  <a:pt x="261" y="14"/>
                  <a:pt x="261" y="9"/>
                </a:cubicBezTo>
                <a:cubicBezTo>
                  <a:pt x="261" y="4"/>
                  <a:pt x="265" y="0"/>
                  <a:pt x="270" y="0"/>
                </a:cubicBezTo>
                <a:cubicBezTo>
                  <a:pt x="275" y="0"/>
                  <a:pt x="280" y="4"/>
                  <a:pt x="280" y="9"/>
                </a:cubicBezTo>
                <a:cubicBezTo>
                  <a:pt x="280" y="14"/>
                  <a:pt x="276" y="18"/>
                  <a:pt x="271" y="18"/>
                </a:cubicBezTo>
                <a:close/>
                <a:moveTo>
                  <a:pt x="227" y="18"/>
                </a:moveTo>
                <a:cubicBezTo>
                  <a:pt x="227" y="18"/>
                  <a:pt x="227" y="18"/>
                  <a:pt x="227" y="18"/>
                </a:cubicBezTo>
                <a:cubicBezTo>
                  <a:pt x="222" y="18"/>
                  <a:pt x="217" y="14"/>
                  <a:pt x="217" y="9"/>
                </a:cubicBezTo>
                <a:cubicBezTo>
                  <a:pt x="217" y="4"/>
                  <a:pt x="222" y="0"/>
                  <a:pt x="227" y="0"/>
                </a:cubicBezTo>
                <a:cubicBezTo>
                  <a:pt x="232" y="0"/>
                  <a:pt x="236" y="4"/>
                  <a:pt x="236" y="9"/>
                </a:cubicBezTo>
                <a:cubicBezTo>
                  <a:pt x="236" y="14"/>
                  <a:pt x="232" y="18"/>
                  <a:pt x="227" y="18"/>
                </a:cubicBezTo>
                <a:close/>
                <a:moveTo>
                  <a:pt x="184" y="18"/>
                </a:moveTo>
                <a:cubicBezTo>
                  <a:pt x="183" y="18"/>
                  <a:pt x="183" y="18"/>
                  <a:pt x="183" y="18"/>
                </a:cubicBezTo>
                <a:cubicBezTo>
                  <a:pt x="178" y="18"/>
                  <a:pt x="174" y="14"/>
                  <a:pt x="174" y="9"/>
                </a:cubicBezTo>
                <a:cubicBezTo>
                  <a:pt x="174" y="4"/>
                  <a:pt x="178" y="0"/>
                  <a:pt x="183" y="0"/>
                </a:cubicBezTo>
                <a:cubicBezTo>
                  <a:pt x="188" y="0"/>
                  <a:pt x="193" y="4"/>
                  <a:pt x="193" y="9"/>
                </a:cubicBezTo>
                <a:cubicBezTo>
                  <a:pt x="193" y="14"/>
                  <a:pt x="189" y="18"/>
                  <a:pt x="184" y="18"/>
                </a:cubicBezTo>
                <a:close/>
                <a:moveTo>
                  <a:pt x="140" y="18"/>
                </a:moveTo>
                <a:cubicBezTo>
                  <a:pt x="140" y="18"/>
                  <a:pt x="140" y="18"/>
                  <a:pt x="140" y="18"/>
                </a:cubicBezTo>
                <a:cubicBezTo>
                  <a:pt x="134" y="18"/>
                  <a:pt x="130" y="14"/>
                  <a:pt x="130" y="9"/>
                </a:cubicBezTo>
                <a:cubicBezTo>
                  <a:pt x="130" y="4"/>
                  <a:pt x="134" y="0"/>
                  <a:pt x="140" y="0"/>
                </a:cubicBezTo>
                <a:cubicBezTo>
                  <a:pt x="145" y="0"/>
                  <a:pt x="149" y="4"/>
                  <a:pt x="149" y="9"/>
                </a:cubicBezTo>
                <a:cubicBezTo>
                  <a:pt x="149" y="14"/>
                  <a:pt x="145" y="18"/>
                  <a:pt x="140" y="18"/>
                </a:cubicBezTo>
                <a:close/>
                <a:moveTo>
                  <a:pt x="97" y="18"/>
                </a:moveTo>
                <a:cubicBezTo>
                  <a:pt x="96" y="18"/>
                  <a:pt x="96" y="18"/>
                  <a:pt x="96" y="18"/>
                </a:cubicBezTo>
                <a:cubicBezTo>
                  <a:pt x="91" y="18"/>
                  <a:pt x="87" y="14"/>
                  <a:pt x="87" y="9"/>
                </a:cubicBezTo>
                <a:cubicBezTo>
                  <a:pt x="87" y="4"/>
                  <a:pt x="91" y="0"/>
                  <a:pt x="96" y="0"/>
                </a:cubicBezTo>
                <a:cubicBezTo>
                  <a:pt x="101" y="0"/>
                  <a:pt x="106" y="4"/>
                  <a:pt x="106" y="9"/>
                </a:cubicBezTo>
                <a:cubicBezTo>
                  <a:pt x="106" y="14"/>
                  <a:pt x="102" y="18"/>
                  <a:pt x="97" y="18"/>
                </a:cubicBezTo>
                <a:close/>
                <a:moveTo>
                  <a:pt x="53" y="18"/>
                </a:moveTo>
                <a:cubicBezTo>
                  <a:pt x="52" y="18"/>
                  <a:pt x="52" y="18"/>
                  <a:pt x="52" y="18"/>
                </a:cubicBezTo>
                <a:cubicBezTo>
                  <a:pt x="47" y="18"/>
                  <a:pt x="43" y="14"/>
                  <a:pt x="43" y="9"/>
                </a:cubicBezTo>
                <a:cubicBezTo>
                  <a:pt x="43" y="4"/>
                  <a:pt x="47" y="0"/>
                  <a:pt x="52" y="0"/>
                </a:cubicBezTo>
                <a:cubicBezTo>
                  <a:pt x="58" y="0"/>
                  <a:pt x="62" y="4"/>
                  <a:pt x="62" y="9"/>
                </a:cubicBezTo>
                <a:cubicBezTo>
                  <a:pt x="62" y="14"/>
                  <a:pt x="58" y="18"/>
                  <a:pt x="53" y="18"/>
                </a:cubicBezTo>
                <a:close/>
                <a:moveTo>
                  <a:pt x="9" y="18"/>
                </a:moveTo>
                <a:cubicBezTo>
                  <a:pt x="9" y="18"/>
                  <a:pt x="9" y="18"/>
                  <a:pt x="9" y="18"/>
                </a:cubicBezTo>
                <a:cubicBezTo>
                  <a:pt x="4" y="18"/>
                  <a:pt x="0" y="14"/>
                  <a:pt x="0" y="9"/>
                </a:cubicBezTo>
                <a:cubicBezTo>
                  <a:pt x="0" y="4"/>
                  <a:pt x="4" y="0"/>
                  <a:pt x="9" y="0"/>
                </a:cubicBezTo>
                <a:cubicBezTo>
                  <a:pt x="14" y="0"/>
                  <a:pt x="18" y="4"/>
                  <a:pt x="18" y="9"/>
                </a:cubicBezTo>
                <a:cubicBezTo>
                  <a:pt x="18" y="14"/>
                  <a:pt x="15" y="18"/>
                  <a:pt x="9" y="18"/>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5" name="Oval 45">
            <a:extLst>
              <a:ext uri="{FF2B5EF4-FFF2-40B4-BE49-F238E27FC236}">
                <a16:creationId xmlns:a16="http://schemas.microsoft.com/office/drawing/2014/main" id="{5393BA36-FE1D-E86D-979C-42446B767E40}"/>
              </a:ext>
            </a:extLst>
          </p:cNvPr>
          <p:cNvSpPr>
            <a:spLocks noChangeArrowheads="1"/>
          </p:cNvSpPr>
          <p:nvPr/>
        </p:nvSpPr>
        <p:spPr bwMode="auto">
          <a:xfrm>
            <a:off x="5167106" y="2378654"/>
            <a:ext cx="1852122" cy="1850734"/>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46" name="Oval 46">
            <a:extLst>
              <a:ext uri="{FF2B5EF4-FFF2-40B4-BE49-F238E27FC236}">
                <a16:creationId xmlns:a16="http://schemas.microsoft.com/office/drawing/2014/main" id="{DB4FB9EA-DBC8-8A97-5E75-0BD3EBA48014}"/>
              </a:ext>
            </a:extLst>
          </p:cNvPr>
          <p:cNvSpPr>
            <a:spLocks noChangeArrowheads="1"/>
          </p:cNvSpPr>
          <p:nvPr/>
        </p:nvSpPr>
        <p:spPr bwMode="auto">
          <a:xfrm>
            <a:off x="5311500" y="2521659"/>
            <a:ext cx="1564724" cy="1564724"/>
          </a:xfrm>
          <a:prstGeom prst="ellipse">
            <a:avLst/>
          </a:prstGeom>
          <a:gradFill>
            <a:gsLst>
              <a:gs pos="0">
                <a:schemeClr val="bg1"/>
              </a:gs>
              <a:gs pos="100000">
                <a:schemeClr val="bg1">
                  <a:lumMod val="85000"/>
                </a:schemeClr>
              </a:gs>
            </a:gsLst>
            <a:path path="circle">
              <a:fillToRect l="50000" t="50000" r="50000" b="50000"/>
            </a:path>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62626"/>
              </a:solidFill>
              <a:effectLst/>
              <a:uLnTx/>
              <a:uFillTx/>
              <a:latin typeface="Roboto"/>
              <a:ea typeface="+mn-ea"/>
              <a:cs typeface="+mn-cs"/>
            </a:endParaRPr>
          </a:p>
        </p:txBody>
      </p:sp>
      <p:sp>
        <p:nvSpPr>
          <p:cNvPr id="50" name="Inhaltsplatzhalter 4">
            <a:extLst>
              <a:ext uri="{FF2B5EF4-FFF2-40B4-BE49-F238E27FC236}">
                <a16:creationId xmlns:a16="http://schemas.microsoft.com/office/drawing/2014/main" id="{1010889E-EE63-76BB-2E81-3984E7D00FEA}"/>
              </a:ext>
            </a:extLst>
          </p:cNvPr>
          <p:cNvSpPr txBox="1">
            <a:spLocks/>
          </p:cNvSpPr>
          <p:nvPr/>
        </p:nvSpPr>
        <p:spPr>
          <a:xfrm>
            <a:off x="2761492" y="587335"/>
            <a:ext cx="6663349" cy="55399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defRPr/>
            </a:pPr>
            <a:r>
              <a:rPr lang="tr-TR" sz="3600" b="1" dirty="0">
                <a:solidFill>
                  <a:srgbClr val="1C407D"/>
                </a:solidFill>
                <a:latin typeface="Calibri" panose="020F0502020204030204" pitchFamily="34" charset="0"/>
                <a:cs typeface="Calibri" panose="020F0502020204030204" pitchFamily="34" charset="0"/>
              </a:rPr>
              <a:t>İÇ KONTROLÜN YOKLUĞU</a:t>
            </a:r>
            <a:endPar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endParaRPr>
          </a:p>
        </p:txBody>
      </p:sp>
      <p:sp>
        <p:nvSpPr>
          <p:cNvPr id="51" name="Inhaltsplatzhalter 4">
            <a:extLst>
              <a:ext uri="{FF2B5EF4-FFF2-40B4-BE49-F238E27FC236}">
                <a16:creationId xmlns:a16="http://schemas.microsoft.com/office/drawing/2014/main" id="{F031F8EF-4AA6-6C86-C991-57B5A470C208}"/>
              </a:ext>
            </a:extLst>
          </p:cNvPr>
          <p:cNvSpPr txBox="1">
            <a:spLocks/>
          </p:cNvSpPr>
          <p:nvPr/>
        </p:nvSpPr>
        <p:spPr>
          <a:xfrm>
            <a:off x="412621" y="2128536"/>
            <a:ext cx="3360315" cy="43088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00000"/>
              </a:lnSpc>
              <a:spcAft>
                <a:spcPts val="1200"/>
              </a:spcAft>
              <a:buNone/>
              <a:defRPr/>
            </a:pPr>
            <a:r>
              <a:rPr lang="en-US" sz="1400" b="1" dirty="0" err="1">
                <a:solidFill>
                  <a:srgbClr val="E6C133"/>
                </a:solidFill>
                <a:latin typeface="Roboto"/>
              </a:rPr>
              <a:t>Yolsuzluk</a:t>
            </a:r>
            <a:r>
              <a:rPr lang="en-US" sz="1400" b="1" dirty="0">
                <a:solidFill>
                  <a:srgbClr val="E6C133"/>
                </a:solidFill>
                <a:latin typeface="Roboto"/>
              </a:rPr>
              <a:t> </a:t>
            </a:r>
            <a:r>
              <a:rPr lang="en-US" sz="1400" b="1" dirty="0" err="1">
                <a:solidFill>
                  <a:srgbClr val="E6C133"/>
                </a:solidFill>
                <a:latin typeface="Roboto"/>
              </a:rPr>
              <a:t>ve</a:t>
            </a:r>
            <a:r>
              <a:rPr lang="en-US" sz="1400" b="1" dirty="0">
                <a:solidFill>
                  <a:srgbClr val="E6C133"/>
                </a:solidFill>
                <a:latin typeface="Roboto"/>
              </a:rPr>
              <a:t> </a:t>
            </a:r>
            <a:r>
              <a:rPr lang="en-US" sz="1400" b="1" dirty="0" err="1">
                <a:solidFill>
                  <a:srgbClr val="E6C133"/>
                </a:solidFill>
                <a:latin typeface="Roboto"/>
              </a:rPr>
              <a:t>usulsüzlüklere</a:t>
            </a:r>
            <a:r>
              <a:rPr lang="en-US" sz="1400" b="1" dirty="0">
                <a:solidFill>
                  <a:srgbClr val="E6C133"/>
                </a:solidFill>
                <a:latin typeface="Roboto"/>
              </a:rPr>
              <a:t> </a:t>
            </a:r>
            <a:r>
              <a:rPr lang="en-US" sz="1400" b="1" dirty="0" err="1">
                <a:solidFill>
                  <a:srgbClr val="E6C133"/>
                </a:solidFill>
                <a:latin typeface="Roboto"/>
              </a:rPr>
              <a:t>neden</a:t>
            </a:r>
            <a:r>
              <a:rPr lang="en-US" sz="1400" b="1" dirty="0">
                <a:solidFill>
                  <a:srgbClr val="E6C133"/>
                </a:solidFill>
                <a:latin typeface="Roboto"/>
              </a:rPr>
              <a:t> </a:t>
            </a:r>
            <a:r>
              <a:rPr lang="en-US" sz="1400" b="1" dirty="0" err="1">
                <a:solidFill>
                  <a:srgbClr val="E6C133"/>
                </a:solidFill>
                <a:latin typeface="Roboto"/>
              </a:rPr>
              <a:t>olabilir</a:t>
            </a:r>
            <a:r>
              <a:rPr lang="en-US" sz="1400" b="1" dirty="0">
                <a:solidFill>
                  <a:srgbClr val="E6C133"/>
                </a:solidFill>
                <a:latin typeface="Roboto"/>
              </a:rPr>
              <a:t>.</a:t>
            </a:r>
            <a:r>
              <a:rPr kumimoji="0" lang="en-US" sz="1100" b="0" i="0" u="none" strike="noStrike" kern="1200" cap="none" spc="0" normalizeH="0" baseline="0" noProof="0" dirty="0">
                <a:ln>
                  <a:noFill/>
                </a:ln>
                <a:solidFill>
                  <a:srgbClr val="E6C133"/>
                </a:solidFill>
                <a:effectLst/>
                <a:uLnTx/>
                <a:uFillTx/>
                <a:latin typeface="Roboto"/>
                <a:ea typeface="+mn-ea"/>
                <a:cs typeface="+mn-cs"/>
              </a:rPr>
              <a:t>.</a:t>
            </a:r>
          </a:p>
        </p:txBody>
      </p:sp>
      <p:sp>
        <p:nvSpPr>
          <p:cNvPr id="62" name="Inhaltsplatzhalter 4">
            <a:extLst>
              <a:ext uri="{FF2B5EF4-FFF2-40B4-BE49-F238E27FC236}">
                <a16:creationId xmlns:a16="http://schemas.microsoft.com/office/drawing/2014/main" id="{63C8C15A-3F0B-05A4-4882-8603DB0CB80D}"/>
              </a:ext>
            </a:extLst>
          </p:cNvPr>
          <p:cNvSpPr txBox="1">
            <a:spLocks/>
          </p:cNvSpPr>
          <p:nvPr/>
        </p:nvSpPr>
        <p:spPr>
          <a:xfrm>
            <a:off x="412621" y="2967323"/>
            <a:ext cx="2621955" cy="646331"/>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00000"/>
              </a:lnSpc>
              <a:spcAft>
                <a:spcPts val="1200"/>
              </a:spcAft>
              <a:buNone/>
              <a:defRPr/>
            </a:pPr>
            <a:r>
              <a:rPr lang="en-US" sz="1400" b="1" dirty="0" err="1">
                <a:solidFill>
                  <a:srgbClr val="EF7A24"/>
                </a:solidFill>
                <a:latin typeface="Roboto"/>
              </a:rPr>
              <a:t>Hizmetler</a:t>
            </a:r>
            <a:r>
              <a:rPr lang="en-US" sz="1400" b="1" dirty="0">
                <a:solidFill>
                  <a:srgbClr val="EF7A24"/>
                </a:solidFill>
                <a:latin typeface="Roboto"/>
              </a:rPr>
              <a:t> </a:t>
            </a:r>
            <a:r>
              <a:rPr lang="en-US" sz="1400" b="1" dirty="0" err="1">
                <a:solidFill>
                  <a:srgbClr val="EF7A24"/>
                </a:solidFill>
                <a:latin typeface="Roboto"/>
              </a:rPr>
              <a:t>yetersiz</a:t>
            </a:r>
            <a:r>
              <a:rPr lang="en-US" sz="1400" b="1" dirty="0">
                <a:solidFill>
                  <a:srgbClr val="EF7A24"/>
                </a:solidFill>
                <a:latin typeface="Roboto"/>
              </a:rPr>
              <a:t> </a:t>
            </a:r>
            <a:r>
              <a:rPr lang="en-US" sz="1400" b="1" dirty="0" err="1">
                <a:solidFill>
                  <a:srgbClr val="EF7A24"/>
                </a:solidFill>
                <a:latin typeface="Roboto"/>
              </a:rPr>
              <a:t>ve</a:t>
            </a:r>
            <a:r>
              <a:rPr lang="en-US" sz="1400" b="1" dirty="0">
                <a:solidFill>
                  <a:srgbClr val="EF7A24"/>
                </a:solidFill>
                <a:latin typeface="Roboto"/>
              </a:rPr>
              <a:t> </a:t>
            </a:r>
            <a:r>
              <a:rPr lang="en-US" sz="1400" b="1" dirty="0" err="1">
                <a:solidFill>
                  <a:srgbClr val="EF7A24"/>
                </a:solidFill>
                <a:latin typeface="Roboto"/>
              </a:rPr>
              <a:t>kalitesiz</a:t>
            </a:r>
            <a:r>
              <a:rPr lang="en-US" sz="1400" b="1" dirty="0">
                <a:solidFill>
                  <a:srgbClr val="EF7A24"/>
                </a:solidFill>
                <a:latin typeface="Roboto"/>
              </a:rPr>
              <a:t> </a:t>
            </a:r>
            <a:r>
              <a:rPr lang="en-US" sz="1400" b="1" dirty="0" err="1">
                <a:solidFill>
                  <a:srgbClr val="EF7A24"/>
                </a:solidFill>
                <a:latin typeface="Roboto"/>
              </a:rPr>
              <a:t>olup</a:t>
            </a:r>
            <a:r>
              <a:rPr lang="en-US" sz="1400" b="1" dirty="0">
                <a:solidFill>
                  <a:srgbClr val="EF7A24"/>
                </a:solidFill>
                <a:latin typeface="Roboto"/>
              </a:rPr>
              <a:t>, </a:t>
            </a:r>
            <a:r>
              <a:rPr lang="en-US" sz="1400" b="1" dirty="0" err="1">
                <a:solidFill>
                  <a:srgbClr val="EF7A24"/>
                </a:solidFill>
                <a:latin typeface="Roboto"/>
              </a:rPr>
              <a:t>memnuniyet</a:t>
            </a:r>
            <a:r>
              <a:rPr lang="en-US" sz="1400" b="1" dirty="0">
                <a:solidFill>
                  <a:srgbClr val="EF7A24"/>
                </a:solidFill>
                <a:latin typeface="Roboto"/>
              </a:rPr>
              <a:t> </a:t>
            </a:r>
            <a:r>
              <a:rPr lang="en-US" sz="1400" b="1" dirty="0" err="1">
                <a:solidFill>
                  <a:srgbClr val="EF7A24"/>
                </a:solidFill>
                <a:latin typeface="Roboto"/>
              </a:rPr>
              <a:t>düzeyi</a:t>
            </a:r>
            <a:r>
              <a:rPr lang="en-US" sz="1400" b="1" dirty="0">
                <a:solidFill>
                  <a:srgbClr val="EF7A24"/>
                </a:solidFill>
                <a:latin typeface="Roboto"/>
              </a:rPr>
              <a:t> </a:t>
            </a:r>
            <a:r>
              <a:rPr lang="en-US" sz="1400" b="1" dirty="0" err="1">
                <a:solidFill>
                  <a:srgbClr val="EF7A24"/>
                </a:solidFill>
                <a:latin typeface="Roboto"/>
              </a:rPr>
              <a:t>düşük</a:t>
            </a:r>
            <a:r>
              <a:rPr lang="en-US" sz="1400" b="1" dirty="0">
                <a:solidFill>
                  <a:srgbClr val="EF7A24"/>
                </a:solidFill>
                <a:latin typeface="Roboto"/>
              </a:rPr>
              <a:t> </a:t>
            </a:r>
            <a:r>
              <a:rPr lang="en-US" sz="1400" b="1" dirty="0" err="1">
                <a:solidFill>
                  <a:srgbClr val="EF7A24"/>
                </a:solidFill>
                <a:latin typeface="Roboto"/>
              </a:rPr>
              <a:t>seviyededir</a:t>
            </a:r>
            <a:r>
              <a:rPr lang="en-US" sz="1400" b="1" dirty="0">
                <a:solidFill>
                  <a:srgbClr val="EF7A24"/>
                </a:solidFill>
                <a:latin typeface="Roboto"/>
              </a:rPr>
              <a:t>. </a:t>
            </a:r>
          </a:p>
        </p:txBody>
      </p:sp>
      <p:sp>
        <p:nvSpPr>
          <p:cNvPr id="63" name="Inhaltsplatzhalter 4">
            <a:extLst>
              <a:ext uri="{FF2B5EF4-FFF2-40B4-BE49-F238E27FC236}">
                <a16:creationId xmlns:a16="http://schemas.microsoft.com/office/drawing/2014/main" id="{1FCB55B1-0B0C-EB30-6C31-A8E823C19E53}"/>
              </a:ext>
            </a:extLst>
          </p:cNvPr>
          <p:cNvSpPr txBox="1">
            <a:spLocks/>
          </p:cNvSpPr>
          <p:nvPr/>
        </p:nvSpPr>
        <p:spPr>
          <a:xfrm>
            <a:off x="412621" y="3946835"/>
            <a:ext cx="3360315" cy="215444"/>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00000"/>
              </a:lnSpc>
              <a:spcAft>
                <a:spcPts val="1200"/>
              </a:spcAft>
              <a:buNone/>
              <a:defRPr/>
            </a:pPr>
            <a:r>
              <a:rPr lang="sv-SE" sz="1400" b="1" dirty="0">
                <a:solidFill>
                  <a:srgbClr val="6BAAF6"/>
                </a:solidFill>
                <a:latin typeface="Roboto"/>
              </a:rPr>
              <a:t>Kaynakların israf olmasına neden olabilir.</a:t>
            </a:r>
            <a:r>
              <a:rPr kumimoji="0" lang="en-US" sz="1100" b="0" i="0" u="none" strike="noStrike" kern="1200" cap="none" spc="0" normalizeH="0" baseline="0" noProof="0" dirty="0">
                <a:ln>
                  <a:noFill/>
                </a:ln>
                <a:solidFill>
                  <a:srgbClr val="FFFFFF">
                    <a:lumMod val="65000"/>
                  </a:srgbClr>
                </a:solidFill>
                <a:effectLst/>
                <a:uLnTx/>
                <a:uFillTx/>
                <a:latin typeface="Roboto"/>
                <a:ea typeface="+mn-ea"/>
                <a:cs typeface="+mn-cs"/>
              </a:rPr>
              <a:t>.</a:t>
            </a:r>
          </a:p>
        </p:txBody>
      </p:sp>
      <p:sp>
        <p:nvSpPr>
          <p:cNvPr id="64" name="Inhaltsplatzhalter 4">
            <a:extLst>
              <a:ext uri="{FF2B5EF4-FFF2-40B4-BE49-F238E27FC236}">
                <a16:creationId xmlns:a16="http://schemas.microsoft.com/office/drawing/2014/main" id="{5606BB04-431E-7A64-70A9-FE595998AC81}"/>
              </a:ext>
            </a:extLst>
          </p:cNvPr>
          <p:cNvSpPr txBox="1">
            <a:spLocks/>
          </p:cNvSpPr>
          <p:nvPr/>
        </p:nvSpPr>
        <p:spPr>
          <a:xfrm>
            <a:off x="412621" y="4866725"/>
            <a:ext cx="3952395" cy="43088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00000"/>
              </a:lnSpc>
              <a:spcAft>
                <a:spcPts val="1200"/>
              </a:spcAft>
              <a:buNone/>
              <a:defRPr/>
            </a:pPr>
            <a:r>
              <a:rPr lang="en-US" sz="1400" b="1" dirty="0">
                <a:solidFill>
                  <a:srgbClr val="6BAAF6"/>
                </a:solidFill>
                <a:latin typeface="Roboto"/>
              </a:rPr>
              <a:t>Yeni </a:t>
            </a:r>
            <a:r>
              <a:rPr lang="en-US" sz="1400" b="1" dirty="0" err="1">
                <a:solidFill>
                  <a:srgbClr val="6BAAF6"/>
                </a:solidFill>
                <a:latin typeface="Roboto"/>
              </a:rPr>
              <a:t>başlayan</a:t>
            </a:r>
            <a:r>
              <a:rPr lang="en-US" sz="1400" b="1" dirty="0">
                <a:solidFill>
                  <a:srgbClr val="6BAAF6"/>
                </a:solidFill>
                <a:latin typeface="Roboto"/>
              </a:rPr>
              <a:t> </a:t>
            </a:r>
            <a:r>
              <a:rPr lang="en-US" sz="1400" b="1" dirty="0" err="1">
                <a:solidFill>
                  <a:srgbClr val="6BAAF6"/>
                </a:solidFill>
                <a:latin typeface="Roboto"/>
              </a:rPr>
              <a:t>yönetici</a:t>
            </a:r>
            <a:r>
              <a:rPr lang="en-US" sz="1400" b="1" dirty="0">
                <a:solidFill>
                  <a:srgbClr val="6BAAF6"/>
                </a:solidFill>
                <a:latin typeface="Roboto"/>
              </a:rPr>
              <a:t> </a:t>
            </a:r>
            <a:r>
              <a:rPr lang="en-US" sz="1400" b="1" dirty="0" err="1">
                <a:solidFill>
                  <a:srgbClr val="6BAAF6"/>
                </a:solidFill>
                <a:latin typeface="Roboto"/>
              </a:rPr>
              <a:t>ve</a:t>
            </a:r>
            <a:r>
              <a:rPr lang="en-US" sz="1400" b="1" dirty="0">
                <a:solidFill>
                  <a:srgbClr val="6BAAF6"/>
                </a:solidFill>
                <a:latin typeface="Roboto"/>
              </a:rPr>
              <a:t> </a:t>
            </a:r>
            <a:r>
              <a:rPr lang="en-US" sz="1400" b="1" dirty="0" err="1">
                <a:solidFill>
                  <a:srgbClr val="6BAAF6"/>
                </a:solidFill>
                <a:latin typeface="Roboto"/>
              </a:rPr>
              <a:t>personelin</a:t>
            </a:r>
            <a:r>
              <a:rPr lang="en-US" sz="1400" b="1" dirty="0">
                <a:solidFill>
                  <a:srgbClr val="6BAAF6"/>
                </a:solidFill>
                <a:latin typeface="Roboto"/>
              </a:rPr>
              <a:t> </a:t>
            </a:r>
            <a:r>
              <a:rPr lang="en-US" sz="1400" b="1" dirty="0" err="1">
                <a:solidFill>
                  <a:srgbClr val="6BAAF6"/>
                </a:solidFill>
                <a:latin typeface="Roboto"/>
              </a:rPr>
              <a:t>işlere</a:t>
            </a:r>
            <a:r>
              <a:rPr lang="en-US" sz="1400" b="1" dirty="0">
                <a:solidFill>
                  <a:srgbClr val="6BAAF6"/>
                </a:solidFill>
                <a:latin typeface="Roboto"/>
              </a:rPr>
              <a:t> </a:t>
            </a:r>
            <a:r>
              <a:rPr lang="en-US" sz="1400" b="1" dirty="0" err="1">
                <a:solidFill>
                  <a:srgbClr val="6BAAF6"/>
                </a:solidFill>
                <a:latin typeface="Roboto"/>
              </a:rPr>
              <a:t>hakimiyeti</a:t>
            </a:r>
            <a:r>
              <a:rPr lang="en-US" sz="1400" b="1" dirty="0">
                <a:solidFill>
                  <a:srgbClr val="6BAAF6"/>
                </a:solidFill>
                <a:latin typeface="Roboto"/>
              </a:rPr>
              <a:t> </a:t>
            </a:r>
            <a:r>
              <a:rPr lang="en-US" sz="1400" b="1" dirty="0" err="1">
                <a:solidFill>
                  <a:srgbClr val="6BAAF6"/>
                </a:solidFill>
                <a:latin typeface="Roboto"/>
              </a:rPr>
              <a:t>uzun</a:t>
            </a:r>
            <a:r>
              <a:rPr lang="en-US" sz="1400" b="1" dirty="0">
                <a:solidFill>
                  <a:srgbClr val="6BAAF6"/>
                </a:solidFill>
                <a:latin typeface="Roboto"/>
              </a:rPr>
              <a:t> zaman </a:t>
            </a:r>
            <a:r>
              <a:rPr lang="en-US" sz="1400" b="1" dirty="0" err="1">
                <a:solidFill>
                  <a:srgbClr val="6BAAF6"/>
                </a:solidFill>
                <a:latin typeface="Roboto"/>
              </a:rPr>
              <a:t>alır</a:t>
            </a:r>
            <a:r>
              <a:rPr lang="en-US" sz="1400" b="1" dirty="0">
                <a:solidFill>
                  <a:srgbClr val="6BAAF6"/>
                </a:solidFill>
                <a:latin typeface="Roboto"/>
              </a:rPr>
              <a:t>.</a:t>
            </a:r>
            <a:r>
              <a:rPr kumimoji="0" lang="en-US" sz="1100" b="0" i="0" u="none" strike="noStrike" kern="1200" cap="none" spc="0" normalizeH="0" baseline="0" noProof="0" dirty="0">
                <a:ln>
                  <a:noFill/>
                </a:ln>
                <a:solidFill>
                  <a:srgbClr val="6BAAF6"/>
                </a:solidFill>
                <a:effectLst/>
                <a:uLnTx/>
                <a:uFillTx/>
                <a:latin typeface="Roboto"/>
                <a:ea typeface="+mn-ea"/>
                <a:cs typeface="+mn-cs"/>
              </a:rPr>
              <a:t>.</a:t>
            </a:r>
          </a:p>
        </p:txBody>
      </p:sp>
      <p:sp>
        <p:nvSpPr>
          <p:cNvPr id="66" name="Inhaltsplatzhalter 4">
            <a:extLst>
              <a:ext uri="{FF2B5EF4-FFF2-40B4-BE49-F238E27FC236}">
                <a16:creationId xmlns:a16="http://schemas.microsoft.com/office/drawing/2014/main" id="{FA4265F7-6C80-8FBB-0486-DF1B15025870}"/>
              </a:ext>
            </a:extLst>
          </p:cNvPr>
          <p:cNvSpPr txBox="1">
            <a:spLocks/>
          </p:cNvSpPr>
          <p:nvPr/>
        </p:nvSpPr>
        <p:spPr>
          <a:xfrm>
            <a:off x="8430435" y="2128536"/>
            <a:ext cx="3222941" cy="43088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en-US" sz="1400" b="1" dirty="0" err="1">
                <a:solidFill>
                  <a:srgbClr val="E6C133"/>
                </a:solidFill>
                <a:latin typeface="Roboto"/>
              </a:rPr>
              <a:t>İsabetsiz</a:t>
            </a:r>
            <a:r>
              <a:rPr lang="en-US" sz="1400" b="1" dirty="0">
                <a:solidFill>
                  <a:srgbClr val="E6C133"/>
                </a:solidFill>
                <a:latin typeface="Roboto"/>
              </a:rPr>
              <a:t> </a:t>
            </a:r>
            <a:r>
              <a:rPr lang="en-US" sz="1400" b="1" dirty="0" err="1">
                <a:solidFill>
                  <a:srgbClr val="E6C133"/>
                </a:solidFill>
                <a:latin typeface="Roboto"/>
              </a:rPr>
              <a:t>yönetim</a:t>
            </a:r>
            <a:r>
              <a:rPr lang="en-US" sz="1400" b="1" dirty="0">
                <a:solidFill>
                  <a:srgbClr val="E6C133"/>
                </a:solidFill>
                <a:latin typeface="Roboto"/>
              </a:rPr>
              <a:t> </a:t>
            </a:r>
            <a:r>
              <a:rPr lang="en-US" sz="1400" b="1" dirty="0" err="1">
                <a:solidFill>
                  <a:srgbClr val="E6C133"/>
                </a:solidFill>
                <a:latin typeface="Roboto"/>
              </a:rPr>
              <a:t>kararları</a:t>
            </a:r>
            <a:r>
              <a:rPr lang="en-US" sz="1400" b="1" dirty="0">
                <a:solidFill>
                  <a:srgbClr val="E6C133"/>
                </a:solidFill>
                <a:latin typeface="Roboto"/>
              </a:rPr>
              <a:t> </a:t>
            </a:r>
            <a:r>
              <a:rPr lang="en-US" sz="1400" b="1" dirty="0" err="1">
                <a:solidFill>
                  <a:srgbClr val="E6C133"/>
                </a:solidFill>
                <a:latin typeface="Roboto"/>
              </a:rPr>
              <a:t>alınmasına</a:t>
            </a:r>
            <a:r>
              <a:rPr lang="en-US" sz="1400" b="1" dirty="0">
                <a:solidFill>
                  <a:srgbClr val="E6C133"/>
                </a:solidFill>
                <a:latin typeface="Roboto"/>
              </a:rPr>
              <a:t> </a:t>
            </a:r>
            <a:r>
              <a:rPr lang="en-US" sz="1400" b="1" dirty="0" err="1">
                <a:solidFill>
                  <a:srgbClr val="E6C133"/>
                </a:solidFill>
                <a:latin typeface="Roboto"/>
              </a:rPr>
              <a:t>neden</a:t>
            </a:r>
            <a:r>
              <a:rPr lang="en-US" sz="1400" b="1" dirty="0">
                <a:solidFill>
                  <a:srgbClr val="E6C133"/>
                </a:solidFill>
                <a:latin typeface="Roboto"/>
              </a:rPr>
              <a:t> </a:t>
            </a:r>
            <a:r>
              <a:rPr lang="en-US" sz="1400" b="1" dirty="0" err="1">
                <a:solidFill>
                  <a:srgbClr val="E6C133"/>
                </a:solidFill>
                <a:latin typeface="Roboto"/>
              </a:rPr>
              <a:t>olur</a:t>
            </a:r>
            <a:r>
              <a:rPr lang="en-US" sz="1400" b="1" dirty="0">
                <a:solidFill>
                  <a:srgbClr val="E6C133"/>
                </a:solidFill>
                <a:latin typeface="Roboto"/>
              </a:rPr>
              <a:t>.</a:t>
            </a:r>
            <a:endParaRPr kumimoji="0" lang="en-US" sz="1100" b="0" i="0" u="none" strike="noStrike" kern="1200" cap="none" spc="0" normalizeH="0" baseline="0" noProof="0" dirty="0">
              <a:ln>
                <a:noFill/>
              </a:ln>
              <a:solidFill>
                <a:srgbClr val="E6C133"/>
              </a:solidFill>
              <a:effectLst/>
              <a:uLnTx/>
              <a:uFillTx/>
              <a:latin typeface="Roboto"/>
            </a:endParaRPr>
          </a:p>
        </p:txBody>
      </p:sp>
      <p:sp>
        <p:nvSpPr>
          <p:cNvPr id="67" name="Inhaltsplatzhalter 4">
            <a:extLst>
              <a:ext uri="{FF2B5EF4-FFF2-40B4-BE49-F238E27FC236}">
                <a16:creationId xmlns:a16="http://schemas.microsoft.com/office/drawing/2014/main" id="{75A9A8FD-DB66-C8B4-367D-DDA011FD36BE}"/>
              </a:ext>
            </a:extLst>
          </p:cNvPr>
          <p:cNvSpPr txBox="1">
            <a:spLocks/>
          </p:cNvSpPr>
          <p:nvPr/>
        </p:nvSpPr>
        <p:spPr>
          <a:xfrm>
            <a:off x="9031421" y="2967323"/>
            <a:ext cx="2621955" cy="861774"/>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en-US" sz="1400" b="1" dirty="0" err="1">
                <a:solidFill>
                  <a:srgbClr val="EF7A24"/>
                </a:solidFill>
                <a:latin typeface="Roboto"/>
              </a:rPr>
              <a:t>İşlerin</a:t>
            </a:r>
            <a:r>
              <a:rPr lang="en-US" sz="1400" b="1" dirty="0">
                <a:solidFill>
                  <a:srgbClr val="EF7A24"/>
                </a:solidFill>
                <a:latin typeface="Roboto"/>
              </a:rPr>
              <a:t> </a:t>
            </a:r>
            <a:r>
              <a:rPr lang="en-US" sz="1400" b="1" dirty="0" err="1">
                <a:solidFill>
                  <a:srgbClr val="EF7A24"/>
                </a:solidFill>
                <a:latin typeface="Roboto"/>
              </a:rPr>
              <a:t>yapılış</a:t>
            </a:r>
            <a:r>
              <a:rPr lang="en-US" sz="1400" b="1" dirty="0">
                <a:solidFill>
                  <a:srgbClr val="EF7A24"/>
                </a:solidFill>
                <a:latin typeface="Roboto"/>
              </a:rPr>
              <a:t> </a:t>
            </a:r>
            <a:r>
              <a:rPr lang="en-US" sz="1400" b="1" dirty="0" err="1">
                <a:solidFill>
                  <a:srgbClr val="EF7A24"/>
                </a:solidFill>
                <a:latin typeface="Roboto"/>
              </a:rPr>
              <a:t>biçimini</a:t>
            </a:r>
            <a:r>
              <a:rPr lang="en-US" sz="1400" b="1" dirty="0">
                <a:solidFill>
                  <a:srgbClr val="EF7A24"/>
                </a:solidFill>
                <a:latin typeface="Roboto"/>
              </a:rPr>
              <a:t> </a:t>
            </a:r>
            <a:r>
              <a:rPr lang="en-US" sz="1400" b="1" dirty="0" err="1">
                <a:solidFill>
                  <a:srgbClr val="EF7A24"/>
                </a:solidFill>
                <a:latin typeface="Roboto"/>
              </a:rPr>
              <a:t>herhangi</a:t>
            </a:r>
            <a:r>
              <a:rPr lang="en-US" sz="1400" b="1" dirty="0">
                <a:solidFill>
                  <a:srgbClr val="EF7A24"/>
                </a:solidFill>
                <a:latin typeface="Roboto"/>
              </a:rPr>
              <a:t> </a:t>
            </a:r>
            <a:r>
              <a:rPr lang="en-US" sz="1400" b="1" dirty="0" err="1">
                <a:solidFill>
                  <a:srgbClr val="EF7A24"/>
                </a:solidFill>
                <a:latin typeface="Roboto"/>
              </a:rPr>
              <a:t>bir</a:t>
            </a:r>
            <a:r>
              <a:rPr lang="en-US" sz="1400" b="1" dirty="0">
                <a:solidFill>
                  <a:srgbClr val="EF7A24"/>
                </a:solidFill>
                <a:latin typeface="Roboto"/>
              </a:rPr>
              <a:t> </a:t>
            </a:r>
            <a:r>
              <a:rPr lang="en-US" sz="1400" b="1" dirty="0" err="1">
                <a:solidFill>
                  <a:srgbClr val="EF7A24"/>
                </a:solidFill>
                <a:latin typeface="Roboto"/>
              </a:rPr>
              <a:t>standarda</a:t>
            </a:r>
            <a:r>
              <a:rPr lang="en-US" sz="1400" b="1" dirty="0">
                <a:solidFill>
                  <a:srgbClr val="EF7A24"/>
                </a:solidFill>
                <a:latin typeface="Roboto"/>
              </a:rPr>
              <a:t> </a:t>
            </a:r>
            <a:r>
              <a:rPr lang="en-US" sz="1400" b="1" dirty="0" err="1">
                <a:solidFill>
                  <a:srgbClr val="EF7A24"/>
                </a:solidFill>
                <a:latin typeface="Roboto"/>
              </a:rPr>
              <a:t>bağlamadığından</a:t>
            </a:r>
            <a:r>
              <a:rPr lang="en-US" sz="1400" b="1" dirty="0">
                <a:solidFill>
                  <a:srgbClr val="EF7A24"/>
                </a:solidFill>
                <a:latin typeface="Roboto"/>
              </a:rPr>
              <a:t>, </a:t>
            </a:r>
            <a:r>
              <a:rPr lang="en-US" sz="1400" b="1" dirty="0" err="1">
                <a:solidFill>
                  <a:srgbClr val="EF7A24"/>
                </a:solidFill>
                <a:latin typeface="Roboto"/>
              </a:rPr>
              <a:t>işleri</a:t>
            </a:r>
            <a:r>
              <a:rPr lang="en-US" sz="1400" b="1" dirty="0">
                <a:solidFill>
                  <a:srgbClr val="EF7A24"/>
                </a:solidFill>
                <a:latin typeface="Roboto"/>
              </a:rPr>
              <a:t> </a:t>
            </a:r>
            <a:r>
              <a:rPr lang="en-US" sz="1400" b="1" dirty="0" err="1">
                <a:solidFill>
                  <a:srgbClr val="EF7A24"/>
                </a:solidFill>
                <a:latin typeface="Roboto"/>
              </a:rPr>
              <a:t>kişilere</a:t>
            </a:r>
            <a:r>
              <a:rPr lang="en-US" sz="1400" b="1" dirty="0">
                <a:solidFill>
                  <a:srgbClr val="EF7A24"/>
                </a:solidFill>
                <a:latin typeface="Roboto"/>
              </a:rPr>
              <a:t> </a:t>
            </a:r>
            <a:r>
              <a:rPr lang="en-US" sz="1400" b="1" dirty="0" err="1">
                <a:solidFill>
                  <a:srgbClr val="EF7A24"/>
                </a:solidFill>
                <a:latin typeface="Roboto"/>
              </a:rPr>
              <a:t>bağımlılıktan</a:t>
            </a:r>
            <a:r>
              <a:rPr lang="en-US" sz="1400" b="1" dirty="0">
                <a:solidFill>
                  <a:srgbClr val="EF7A24"/>
                </a:solidFill>
                <a:latin typeface="Roboto"/>
              </a:rPr>
              <a:t> </a:t>
            </a:r>
            <a:r>
              <a:rPr lang="en-US" sz="1400" b="1" dirty="0" err="1">
                <a:solidFill>
                  <a:srgbClr val="EF7A24"/>
                </a:solidFill>
                <a:latin typeface="Roboto"/>
              </a:rPr>
              <a:t>kurtaramaz</a:t>
            </a:r>
            <a:r>
              <a:rPr lang="en-US" sz="1400" b="1" dirty="0">
                <a:solidFill>
                  <a:srgbClr val="EF7A24"/>
                </a:solidFill>
                <a:latin typeface="Roboto"/>
              </a:rPr>
              <a:t>.</a:t>
            </a:r>
            <a:endParaRPr kumimoji="0" lang="en-US" sz="1100" b="0" i="0" u="none" strike="noStrike" kern="1200" cap="none" spc="0" normalizeH="0" baseline="0" noProof="0" dirty="0">
              <a:ln>
                <a:noFill/>
              </a:ln>
              <a:solidFill>
                <a:srgbClr val="EF7A24"/>
              </a:solidFill>
              <a:effectLst/>
              <a:uLnTx/>
              <a:uFillTx/>
              <a:latin typeface="Roboto"/>
            </a:endParaRPr>
          </a:p>
        </p:txBody>
      </p:sp>
      <p:sp>
        <p:nvSpPr>
          <p:cNvPr id="68" name="Inhaltsplatzhalter 4">
            <a:extLst>
              <a:ext uri="{FF2B5EF4-FFF2-40B4-BE49-F238E27FC236}">
                <a16:creationId xmlns:a16="http://schemas.microsoft.com/office/drawing/2014/main" id="{F529EC15-EBD3-91CA-3DA5-76212E0BC454}"/>
              </a:ext>
            </a:extLst>
          </p:cNvPr>
          <p:cNvSpPr txBox="1">
            <a:spLocks/>
          </p:cNvSpPr>
          <p:nvPr/>
        </p:nvSpPr>
        <p:spPr>
          <a:xfrm>
            <a:off x="8424279" y="3946835"/>
            <a:ext cx="3229097" cy="646331"/>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en-US" sz="1400" b="1" dirty="0" err="1">
                <a:solidFill>
                  <a:srgbClr val="6BAAF6"/>
                </a:solidFill>
                <a:latin typeface="Roboto"/>
              </a:rPr>
              <a:t>Çalışanların</a:t>
            </a:r>
            <a:r>
              <a:rPr lang="en-US" sz="1400" b="1" dirty="0">
                <a:solidFill>
                  <a:srgbClr val="6BAAF6"/>
                </a:solidFill>
                <a:latin typeface="Roboto"/>
              </a:rPr>
              <a:t> </a:t>
            </a:r>
            <a:r>
              <a:rPr lang="en-US" sz="1400" b="1" dirty="0" err="1">
                <a:solidFill>
                  <a:srgbClr val="6BAAF6"/>
                </a:solidFill>
                <a:latin typeface="Roboto"/>
              </a:rPr>
              <a:t>kurumu</a:t>
            </a:r>
            <a:r>
              <a:rPr lang="en-US" sz="1400" b="1" dirty="0">
                <a:solidFill>
                  <a:srgbClr val="6BAAF6"/>
                </a:solidFill>
                <a:latin typeface="Roboto"/>
              </a:rPr>
              <a:t> </a:t>
            </a:r>
            <a:r>
              <a:rPr lang="en-US" sz="1400" b="1" dirty="0" err="1">
                <a:solidFill>
                  <a:srgbClr val="6BAAF6"/>
                </a:solidFill>
                <a:latin typeface="Roboto"/>
              </a:rPr>
              <a:t>sahiplenmesi</a:t>
            </a:r>
            <a:r>
              <a:rPr lang="en-US" sz="1400" b="1" dirty="0">
                <a:solidFill>
                  <a:srgbClr val="6BAAF6"/>
                </a:solidFill>
                <a:latin typeface="Roboto"/>
              </a:rPr>
              <a:t> </a:t>
            </a:r>
            <a:r>
              <a:rPr lang="en-US" sz="1400" b="1" dirty="0" err="1">
                <a:solidFill>
                  <a:srgbClr val="6BAAF6"/>
                </a:solidFill>
                <a:latin typeface="Roboto"/>
              </a:rPr>
              <a:t>zayıf</a:t>
            </a:r>
            <a:r>
              <a:rPr lang="en-US" sz="1400" b="1" dirty="0">
                <a:solidFill>
                  <a:srgbClr val="6BAAF6"/>
                </a:solidFill>
                <a:latin typeface="Roboto"/>
              </a:rPr>
              <a:t> </a:t>
            </a:r>
            <a:r>
              <a:rPr lang="en-US" sz="1400" b="1" dirty="0" err="1">
                <a:solidFill>
                  <a:srgbClr val="6BAAF6"/>
                </a:solidFill>
                <a:latin typeface="Roboto"/>
              </a:rPr>
              <a:t>olup</a:t>
            </a:r>
            <a:r>
              <a:rPr lang="en-US" sz="1400" b="1" dirty="0">
                <a:solidFill>
                  <a:srgbClr val="6BAAF6"/>
                </a:solidFill>
                <a:latin typeface="Roboto"/>
              </a:rPr>
              <a:t>, </a:t>
            </a:r>
            <a:r>
              <a:rPr lang="en-US" sz="1400" b="1" dirty="0" err="1">
                <a:solidFill>
                  <a:srgbClr val="6BAAF6"/>
                </a:solidFill>
                <a:latin typeface="Roboto"/>
              </a:rPr>
              <a:t>kuruma</a:t>
            </a:r>
            <a:r>
              <a:rPr lang="en-US" sz="1400" b="1" dirty="0">
                <a:solidFill>
                  <a:srgbClr val="6BAAF6"/>
                </a:solidFill>
                <a:latin typeface="Roboto"/>
              </a:rPr>
              <a:t> </a:t>
            </a:r>
            <a:r>
              <a:rPr lang="en-US" sz="1400" b="1" dirty="0" err="1">
                <a:solidFill>
                  <a:srgbClr val="6BAAF6"/>
                </a:solidFill>
                <a:latin typeface="Roboto"/>
              </a:rPr>
              <a:t>aidiyet</a:t>
            </a:r>
            <a:r>
              <a:rPr lang="en-US" sz="1400" b="1" dirty="0">
                <a:solidFill>
                  <a:srgbClr val="6BAAF6"/>
                </a:solidFill>
                <a:latin typeface="Roboto"/>
              </a:rPr>
              <a:t> </a:t>
            </a:r>
            <a:r>
              <a:rPr lang="en-US" sz="1400" b="1" dirty="0" err="1">
                <a:solidFill>
                  <a:srgbClr val="6BAAF6"/>
                </a:solidFill>
                <a:latin typeface="Roboto"/>
              </a:rPr>
              <a:t>duygusu</a:t>
            </a:r>
            <a:r>
              <a:rPr lang="en-US" sz="1400" b="1" dirty="0">
                <a:solidFill>
                  <a:srgbClr val="6BAAF6"/>
                </a:solidFill>
                <a:latin typeface="Roboto"/>
              </a:rPr>
              <a:t> </a:t>
            </a:r>
            <a:r>
              <a:rPr lang="en-US" sz="1400" b="1" dirty="0" err="1">
                <a:solidFill>
                  <a:srgbClr val="6BAAF6"/>
                </a:solidFill>
                <a:latin typeface="Roboto"/>
              </a:rPr>
              <a:t>ile</a:t>
            </a:r>
            <a:r>
              <a:rPr lang="en-US" sz="1400" b="1" dirty="0">
                <a:solidFill>
                  <a:srgbClr val="6BAAF6"/>
                </a:solidFill>
                <a:latin typeface="Roboto"/>
              </a:rPr>
              <a:t> </a:t>
            </a:r>
            <a:r>
              <a:rPr lang="en-US" sz="1400" b="1" dirty="0" err="1">
                <a:solidFill>
                  <a:srgbClr val="6BAAF6"/>
                </a:solidFill>
                <a:latin typeface="Roboto"/>
              </a:rPr>
              <a:t>bağlanamaz</a:t>
            </a:r>
            <a:r>
              <a:rPr lang="en-US" sz="1400" b="1" dirty="0">
                <a:solidFill>
                  <a:srgbClr val="6BAAF6"/>
                </a:solidFill>
                <a:latin typeface="Roboto"/>
              </a:rPr>
              <a:t>. </a:t>
            </a:r>
            <a:endParaRPr kumimoji="0" lang="en-US" sz="1100" b="0" i="0" u="none" strike="noStrike" kern="1200" cap="none" spc="0" normalizeH="0" baseline="0" noProof="0" dirty="0">
              <a:ln>
                <a:noFill/>
              </a:ln>
              <a:solidFill>
                <a:srgbClr val="6BAAF6"/>
              </a:solidFill>
              <a:effectLst/>
              <a:uLnTx/>
              <a:uFillTx/>
              <a:latin typeface="Roboto"/>
            </a:endParaRPr>
          </a:p>
        </p:txBody>
      </p:sp>
      <p:sp>
        <p:nvSpPr>
          <p:cNvPr id="69" name="Inhaltsplatzhalter 4">
            <a:extLst>
              <a:ext uri="{FF2B5EF4-FFF2-40B4-BE49-F238E27FC236}">
                <a16:creationId xmlns:a16="http://schemas.microsoft.com/office/drawing/2014/main" id="{6EDC3531-C704-9E20-70D3-9FC8098D63E5}"/>
              </a:ext>
            </a:extLst>
          </p:cNvPr>
          <p:cNvSpPr txBox="1">
            <a:spLocks/>
          </p:cNvSpPr>
          <p:nvPr/>
        </p:nvSpPr>
        <p:spPr>
          <a:xfrm>
            <a:off x="7700981" y="4866725"/>
            <a:ext cx="3952395" cy="430887"/>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00000"/>
              </a:lnSpc>
              <a:spcAft>
                <a:spcPts val="1200"/>
              </a:spcAft>
              <a:buNone/>
              <a:defRPr/>
            </a:pPr>
            <a:r>
              <a:rPr lang="en-US" sz="1400" b="1" dirty="0">
                <a:solidFill>
                  <a:srgbClr val="6BAAF6"/>
                </a:solidFill>
                <a:latin typeface="Roboto"/>
              </a:rPr>
              <a:t>Risk </a:t>
            </a:r>
            <a:r>
              <a:rPr lang="en-US" sz="1400" b="1" dirty="0" err="1">
                <a:solidFill>
                  <a:srgbClr val="6BAAF6"/>
                </a:solidFill>
                <a:latin typeface="Roboto"/>
              </a:rPr>
              <a:t>ve</a:t>
            </a:r>
            <a:r>
              <a:rPr lang="en-US" sz="1400" b="1" dirty="0">
                <a:solidFill>
                  <a:srgbClr val="6BAAF6"/>
                </a:solidFill>
                <a:latin typeface="Roboto"/>
              </a:rPr>
              <a:t> </a:t>
            </a:r>
            <a:r>
              <a:rPr lang="en-US" sz="1400" b="1" dirty="0" err="1">
                <a:solidFill>
                  <a:srgbClr val="6BAAF6"/>
                </a:solidFill>
                <a:latin typeface="Roboto"/>
              </a:rPr>
              <a:t>hassas</a:t>
            </a:r>
            <a:r>
              <a:rPr lang="en-US" sz="1400" b="1" dirty="0">
                <a:solidFill>
                  <a:srgbClr val="6BAAF6"/>
                </a:solidFill>
                <a:latin typeface="Roboto"/>
              </a:rPr>
              <a:t> </a:t>
            </a:r>
            <a:r>
              <a:rPr lang="en-US" sz="1400" b="1" dirty="0" err="1">
                <a:solidFill>
                  <a:srgbClr val="6BAAF6"/>
                </a:solidFill>
                <a:latin typeface="Roboto"/>
              </a:rPr>
              <a:t>görevler</a:t>
            </a:r>
            <a:r>
              <a:rPr lang="en-US" sz="1400" b="1" dirty="0">
                <a:solidFill>
                  <a:srgbClr val="6BAAF6"/>
                </a:solidFill>
                <a:latin typeface="Roboto"/>
              </a:rPr>
              <a:t> </a:t>
            </a:r>
            <a:r>
              <a:rPr lang="en-US" sz="1400" b="1" dirty="0" err="1">
                <a:solidFill>
                  <a:srgbClr val="6BAAF6"/>
                </a:solidFill>
                <a:latin typeface="Roboto"/>
              </a:rPr>
              <a:t>belirlenmediğinden</a:t>
            </a:r>
            <a:r>
              <a:rPr lang="en-US" sz="1400" b="1" dirty="0">
                <a:solidFill>
                  <a:srgbClr val="6BAAF6"/>
                </a:solidFill>
                <a:latin typeface="Roboto"/>
              </a:rPr>
              <a:t>, </a:t>
            </a:r>
            <a:r>
              <a:rPr lang="en-US" sz="1400" b="1" dirty="0" err="1">
                <a:solidFill>
                  <a:srgbClr val="6BAAF6"/>
                </a:solidFill>
                <a:latin typeface="Roboto"/>
              </a:rPr>
              <a:t>hata</a:t>
            </a:r>
            <a:r>
              <a:rPr lang="en-US" sz="1400" b="1" dirty="0">
                <a:solidFill>
                  <a:srgbClr val="6BAAF6"/>
                </a:solidFill>
                <a:latin typeface="Roboto"/>
              </a:rPr>
              <a:t> </a:t>
            </a:r>
            <a:r>
              <a:rPr lang="en-US" sz="1400" b="1" dirty="0" err="1">
                <a:solidFill>
                  <a:srgbClr val="6BAAF6"/>
                </a:solidFill>
                <a:latin typeface="Roboto"/>
              </a:rPr>
              <a:t>yapma</a:t>
            </a:r>
            <a:r>
              <a:rPr lang="en-US" sz="1400" b="1" dirty="0">
                <a:solidFill>
                  <a:srgbClr val="6BAAF6"/>
                </a:solidFill>
                <a:latin typeface="Roboto"/>
              </a:rPr>
              <a:t> </a:t>
            </a:r>
            <a:r>
              <a:rPr lang="en-US" sz="1400" b="1" dirty="0" err="1">
                <a:solidFill>
                  <a:srgbClr val="6BAAF6"/>
                </a:solidFill>
                <a:latin typeface="Roboto"/>
              </a:rPr>
              <a:t>olasılığı</a:t>
            </a:r>
            <a:r>
              <a:rPr lang="en-US" sz="1400" b="1" dirty="0">
                <a:solidFill>
                  <a:srgbClr val="6BAAF6"/>
                </a:solidFill>
                <a:latin typeface="Roboto"/>
              </a:rPr>
              <a:t> </a:t>
            </a:r>
            <a:r>
              <a:rPr lang="en-US" sz="1400" b="1" dirty="0" err="1">
                <a:solidFill>
                  <a:srgbClr val="6BAAF6"/>
                </a:solidFill>
                <a:latin typeface="Roboto"/>
              </a:rPr>
              <a:t>yüksektir</a:t>
            </a:r>
            <a:r>
              <a:rPr lang="en-US" sz="1400" b="1" dirty="0">
                <a:solidFill>
                  <a:srgbClr val="6BAAF6"/>
                </a:solidFill>
                <a:latin typeface="Roboto"/>
              </a:rPr>
              <a:t>.</a:t>
            </a:r>
            <a:endParaRPr kumimoji="0" lang="en-US" sz="1100" b="0" i="0" u="none" strike="noStrike" kern="1200" cap="none" spc="0" normalizeH="0" baseline="0" noProof="0" dirty="0">
              <a:ln>
                <a:noFill/>
              </a:ln>
              <a:solidFill>
                <a:srgbClr val="6BAAF6"/>
              </a:solidFill>
              <a:effectLst/>
              <a:uLnTx/>
              <a:uFillTx/>
              <a:latin typeface="Roboto"/>
            </a:endParaRPr>
          </a:p>
        </p:txBody>
      </p:sp>
      <p:pic>
        <p:nvPicPr>
          <p:cNvPr id="3" name="Resim 2">
            <a:extLst>
              <a:ext uri="{FF2B5EF4-FFF2-40B4-BE49-F238E27FC236}">
                <a16:creationId xmlns:a16="http://schemas.microsoft.com/office/drawing/2014/main" id="{B9AE19BB-6331-99DB-DDFA-E39D3E7B36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pic>
        <p:nvPicPr>
          <p:cNvPr id="6" name="Resim 5" descr="el içeren bir resim&#10;&#10;Yapay zeka tarafından oluşturulan içerik yanlış olabilir.">
            <a:extLst>
              <a:ext uri="{FF2B5EF4-FFF2-40B4-BE49-F238E27FC236}">
                <a16:creationId xmlns:a16="http://schemas.microsoft.com/office/drawing/2014/main" id="{B7C1C20D-9105-E0E0-AAA6-060CA1AD14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8879" y="2865549"/>
            <a:ext cx="963548" cy="963548"/>
          </a:xfrm>
          <a:prstGeom prst="rect">
            <a:avLst/>
          </a:prstGeom>
        </p:spPr>
      </p:pic>
      <p:sp>
        <p:nvSpPr>
          <p:cNvPr id="8" name="Slayt Numarası Yer Tutucusu 7">
            <a:extLst>
              <a:ext uri="{FF2B5EF4-FFF2-40B4-BE49-F238E27FC236}">
                <a16:creationId xmlns:a16="http://schemas.microsoft.com/office/drawing/2014/main" id="{2F2ACF72-AB3D-6B97-4533-3E7431AFB444}"/>
              </a:ext>
            </a:extLst>
          </p:cNvPr>
          <p:cNvSpPr>
            <a:spLocks noGrp="1"/>
          </p:cNvSpPr>
          <p:nvPr>
            <p:ph type="sldNum" sz="quarter" idx="12"/>
          </p:nvPr>
        </p:nvSpPr>
        <p:spPr/>
        <p:txBody>
          <a:bodyPr/>
          <a:lstStyle/>
          <a:p>
            <a:fld id="{58F347EC-474C-401F-8514-590C7B9BB5FA}" type="slidenum">
              <a:rPr lang="tr-TR" smtClean="0"/>
              <a:t>10</a:t>
            </a:fld>
            <a:endParaRPr lang="tr-TR"/>
          </a:p>
        </p:txBody>
      </p:sp>
    </p:spTree>
    <p:extLst>
      <p:ext uri="{BB962C8B-B14F-4D97-AF65-F5344CB8AC3E}">
        <p14:creationId xmlns:p14="http://schemas.microsoft.com/office/powerpoint/2010/main" val="7533414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wipe(left)">
                                      <p:cBhvr>
                                        <p:cTn id="25" dur="500"/>
                                        <p:tgtEl>
                                          <p:spTgt spid="66"/>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left)">
                                      <p:cBhvr>
                                        <p:cTn id="29" dur="500"/>
                                        <p:tgtEl>
                                          <p:spTgt spid="4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left)">
                                      <p:cBhvr>
                                        <p:cTn id="43" dur="500"/>
                                        <p:tgtEl>
                                          <p:spTgt spid="67"/>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childTnLst>
                          </p:cTn>
                        </p:par>
                        <p:par>
                          <p:cTn id="53" fill="hold">
                            <p:stCondLst>
                              <p:cond delay="3000"/>
                            </p:stCondLst>
                            <p:childTnLst>
                              <p:par>
                                <p:cTn id="54" presetID="53" presetClass="entr" presetSubtype="16"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animEffect transition="in" filter="fade">
                                      <p:cBhvr>
                                        <p:cTn id="58" dur="500"/>
                                        <p:tgtEl>
                                          <p:spTgt spid="2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wipe(left)">
                                      <p:cBhvr>
                                        <p:cTn id="61" dur="500"/>
                                        <p:tgtEl>
                                          <p:spTgt spid="68"/>
                                        </p:tgtEl>
                                      </p:cBhvr>
                                    </p:animEffect>
                                  </p:childTnLst>
                                </p:cTn>
                              </p:par>
                            </p:childTnLst>
                          </p:cTn>
                        </p:par>
                        <p:par>
                          <p:cTn id="62" fill="hold">
                            <p:stCondLst>
                              <p:cond delay="3500"/>
                            </p:stCondLst>
                            <p:childTnLst>
                              <p:par>
                                <p:cTn id="63" presetID="22" presetClass="entr" presetSubtype="1"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ipe(up)">
                                      <p:cBhvr>
                                        <p:cTn id="65" dur="500"/>
                                        <p:tgtEl>
                                          <p:spTgt spid="3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p:val>
                                            <p:fltVal val="0"/>
                                          </p:val>
                                        </p:tav>
                                        <p:tav tm="100000">
                                          <p:val>
                                            <p:strVal val="#ppt_w"/>
                                          </p:val>
                                        </p:tav>
                                      </p:tavLst>
                                    </p:anim>
                                    <p:anim calcmode="lin" valueType="num">
                                      <p:cBhvr>
                                        <p:cTn id="75" dur="500" fill="hold"/>
                                        <p:tgtEl>
                                          <p:spTgt spid="23"/>
                                        </p:tgtEl>
                                        <p:attrNameLst>
                                          <p:attrName>ppt_h</p:attrName>
                                        </p:attrNameLst>
                                      </p:cBhvr>
                                      <p:tavLst>
                                        <p:tav tm="0">
                                          <p:val>
                                            <p:fltVal val="0"/>
                                          </p:val>
                                        </p:tav>
                                        <p:tav tm="100000">
                                          <p:val>
                                            <p:strVal val="#ppt_h"/>
                                          </p:val>
                                        </p:tav>
                                      </p:tavLst>
                                    </p:anim>
                                    <p:animEffect transition="in" filter="fade">
                                      <p:cBhvr>
                                        <p:cTn id="76" dur="500"/>
                                        <p:tgtEl>
                                          <p:spTgt spid="2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4500"/>
                            </p:stCondLst>
                            <p:childTnLst>
                              <p:par>
                                <p:cTn id="81" presetID="22" presetClass="entr" presetSubtype="1"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up)">
                                      <p:cBhvr>
                                        <p:cTn id="83" dur="500"/>
                                        <p:tgtEl>
                                          <p:spTgt spid="38"/>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 calcmode="lin" valueType="num">
                                      <p:cBhvr>
                                        <p:cTn id="86" dur="500" fill="hold"/>
                                        <p:tgtEl>
                                          <p:spTgt spid="34"/>
                                        </p:tgtEl>
                                        <p:attrNameLst>
                                          <p:attrName>ppt_w</p:attrName>
                                        </p:attrNameLst>
                                      </p:cBhvr>
                                      <p:tavLst>
                                        <p:tav tm="0">
                                          <p:val>
                                            <p:fltVal val="0"/>
                                          </p:val>
                                        </p:tav>
                                        <p:tav tm="100000">
                                          <p:val>
                                            <p:strVal val="#ppt_w"/>
                                          </p:val>
                                        </p:tav>
                                      </p:tavLst>
                                    </p:anim>
                                    <p:anim calcmode="lin" valueType="num">
                                      <p:cBhvr>
                                        <p:cTn id="87" dur="500" fill="hold"/>
                                        <p:tgtEl>
                                          <p:spTgt spid="34"/>
                                        </p:tgtEl>
                                        <p:attrNameLst>
                                          <p:attrName>ppt_h</p:attrName>
                                        </p:attrNameLst>
                                      </p:cBhvr>
                                      <p:tavLst>
                                        <p:tav tm="0">
                                          <p:val>
                                            <p:fltVal val="0"/>
                                          </p:val>
                                        </p:tav>
                                        <p:tav tm="100000">
                                          <p:val>
                                            <p:strVal val="#ppt_h"/>
                                          </p:val>
                                        </p:tav>
                                      </p:tavLst>
                                    </p:anim>
                                    <p:animEffect transition="in" filter="fade">
                                      <p:cBhvr>
                                        <p:cTn id="88" dur="500"/>
                                        <p:tgtEl>
                                          <p:spTgt spid="34"/>
                                        </p:tgtEl>
                                      </p:cBhvr>
                                    </p:animEffect>
                                  </p:childTnLst>
                                </p:cTn>
                              </p:par>
                            </p:childTnLst>
                          </p:cTn>
                        </p:par>
                        <p:par>
                          <p:cTn id="89" fill="hold">
                            <p:stCondLst>
                              <p:cond delay="5000"/>
                            </p:stCondLst>
                            <p:childTnLst>
                              <p:par>
                                <p:cTn id="90" presetID="53" presetClass="entr" presetSubtype="16" fill="hold" grpId="0" nodeType="afterEffect">
                                  <p:stCondLst>
                                    <p:cond delay="0"/>
                                  </p:stCondLst>
                                  <p:childTnLst>
                                    <p:set>
                                      <p:cBhvr>
                                        <p:cTn id="91" dur="1" fill="hold">
                                          <p:stCondLst>
                                            <p:cond delay="0"/>
                                          </p:stCondLst>
                                        </p:cTn>
                                        <p:tgtEl>
                                          <p:spTgt spid="5"/>
                                        </p:tgtEl>
                                        <p:attrNameLst>
                                          <p:attrName>style.visibility</p:attrName>
                                        </p:attrNameLst>
                                      </p:cBhvr>
                                      <p:to>
                                        <p:strVal val="visible"/>
                                      </p:to>
                                    </p:set>
                                    <p:anim calcmode="lin" valueType="num">
                                      <p:cBhvr>
                                        <p:cTn id="92" dur="500" fill="hold"/>
                                        <p:tgtEl>
                                          <p:spTgt spid="5"/>
                                        </p:tgtEl>
                                        <p:attrNameLst>
                                          <p:attrName>ppt_w</p:attrName>
                                        </p:attrNameLst>
                                      </p:cBhvr>
                                      <p:tavLst>
                                        <p:tav tm="0">
                                          <p:val>
                                            <p:fltVal val="0"/>
                                          </p:val>
                                        </p:tav>
                                        <p:tav tm="100000">
                                          <p:val>
                                            <p:strVal val="#ppt_w"/>
                                          </p:val>
                                        </p:tav>
                                      </p:tavLst>
                                    </p:anim>
                                    <p:anim calcmode="lin" valueType="num">
                                      <p:cBhvr>
                                        <p:cTn id="93" dur="500" fill="hold"/>
                                        <p:tgtEl>
                                          <p:spTgt spid="5"/>
                                        </p:tgtEl>
                                        <p:attrNameLst>
                                          <p:attrName>ppt_h</p:attrName>
                                        </p:attrNameLst>
                                      </p:cBhvr>
                                      <p:tavLst>
                                        <p:tav tm="0">
                                          <p:val>
                                            <p:fltVal val="0"/>
                                          </p:val>
                                        </p:tav>
                                        <p:tav tm="100000">
                                          <p:val>
                                            <p:strVal val="#ppt_h"/>
                                          </p:val>
                                        </p:tav>
                                      </p:tavLst>
                                    </p:anim>
                                    <p:animEffect transition="in" filter="fade">
                                      <p:cBhvr>
                                        <p:cTn id="94" dur="500"/>
                                        <p:tgtEl>
                                          <p:spTgt spid="5"/>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wipe(right)">
                                      <p:cBhvr>
                                        <p:cTn id="97" dur="500"/>
                                        <p:tgtEl>
                                          <p:spTgt spid="64"/>
                                        </p:tgtEl>
                                      </p:cBhvr>
                                    </p:animEffect>
                                  </p:childTnLst>
                                </p:cTn>
                              </p:par>
                            </p:childTnLst>
                          </p:cTn>
                        </p:par>
                        <p:par>
                          <p:cTn id="98" fill="hold">
                            <p:stCondLst>
                              <p:cond delay="5500"/>
                            </p:stCondLst>
                            <p:childTnLst>
                              <p:par>
                                <p:cTn id="99" presetID="22" presetClass="entr" presetSubtype="2" fill="hold" grpId="0" nodeType="after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wipe(right)">
                                      <p:cBhvr>
                                        <p:cTn id="101" dur="500"/>
                                        <p:tgtEl>
                                          <p:spTgt spid="37"/>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500" fill="hold"/>
                                        <p:tgtEl>
                                          <p:spTgt spid="33"/>
                                        </p:tgtEl>
                                        <p:attrNameLst>
                                          <p:attrName>ppt_w</p:attrName>
                                        </p:attrNameLst>
                                      </p:cBhvr>
                                      <p:tavLst>
                                        <p:tav tm="0">
                                          <p:val>
                                            <p:fltVal val="0"/>
                                          </p:val>
                                        </p:tav>
                                        <p:tav tm="100000">
                                          <p:val>
                                            <p:strVal val="#ppt_w"/>
                                          </p:val>
                                        </p:tav>
                                      </p:tavLst>
                                    </p:anim>
                                    <p:anim calcmode="lin" valueType="num">
                                      <p:cBhvr>
                                        <p:cTn id="105" dur="500" fill="hold"/>
                                        <p:tgtEl>
                                          <p:spTgt spid="33"/>
                                        </p:tgtEl>
                                        <p:attrNameLst>
                                          <p:attrName>ppt_h</p:attrName>
                                        </p:attrNameLst>
                                      </p:cBhvr>
                                      <p:tavLst>
                                        <p:tav tm="0">
                                          <p:val>
                                            <p:fltVal val="0"/>
                                          </p:val>
                                        </p:tav>
                                        <p:tav tm="100000">
                                          <p:val>
                                            <p:strVal val="#ppt_h"/>
                                          </p:val>
                                        </p:tav>
                                      </p:tavLst>
                                    </p:anim>
                                    <p:animEffect transition="in" filter="fade">
                                      <p:cBhvr>
                                        <p:cTn id="106" dur="500"/>
                                        <p:tgtEl>
                                          <p:spTgt spid="33"/>
                                        </p:tgtEl>
                                      </p:cBhvr>
                                    </p:animEffect>
                                  </p:childTnLst>
                                </p:cTn>
                              </p:par>
                            </p:childTnLst>
                          </p:cTn>
                        </p:par>
                        <p:par>
                          <p:cTn id="107" fill="hold">
                            <p:stCondLst>
                              <p:cond delay="6000"/>
                            </p:stCondLst>
                            <p:childTnLst>
                              <p:par>
                                <p:cTn id="108" presetID="53" presetClass="entr" presetSubtype="16" fill="hold" grpId="0" nodeType="afterEffect">
                                  <p:stCondLst>
                                    <p:cond delay="0"/>
                                  </p:stCondLst>
                                  <p:childTnLst>
                                    <p:set>
                                      <p:cBhvr>
                                        <p:cTn id="109" dur="1" fill="hold">
                                          <p:stCondLst>
                                            <p:cond delay="0"/>
                                          </p:stCondLst>
                                        </p:cTn>
                                        <p:tgtEl>
                                          <p:spTgt spid="7"/>
                                        </p:tgtEl>
                                        <p:attrNameLst>
                                          <p:attrName>style.visibility</p:attrName>
                                        </p:attrNameLst>
                                      </p:cBhvr>
                                      <p:to>
                                        <p:strVal val="visible"/>
                                      </p:to>
                                    </p:set>
                                    <p:anim calcmode="lin" valueType="num">
                                      <p:cBhvr>
                                        <p:cTn id="110" dur="500" fill="hold"/>
                                        <p:tgtEl>
                                          <p:spTgt spid="7"/>
                                        </p:tgtEl>
                                        <p:attrNameLst>
                                          <p:attrName>ppt_w</p:attrName>
                                        </p:attrNameLst>
                                      </p:cBhvr>
                                      <p:tavLst>
                                        <p:tav tm="0">
                                          <p:val>
                                            <p:fltVal val="0"/>
                                          </p:val>
                                        </p:tav>
                                        <p:tav tm="100000">
                                          <p:val>
                                            <p:strVal val="#ppt_w"/>
                                          </p:val>
                                        </p:tav>
                                      </p:tavLst>
                                    </p:anim>
                                    <p:anim calcmode="lin" valueType="num">
                                      <p:cBhvr>
                                        <p:cTn id="111" dur="500" fill="hold"/>
                                        <p:tgtEl>
                                          <p:spTgt spid="7"/>
                                        </p:tgtEl>
                                        <p:attrNameLst>
                                          <p:attrName>ppt_h</p:attrName>
                                        </p:attrNameLst>
                                      </p:cBhvr>
                                      <p:tavLst>
                                        <p:tav tm="0">
                                          <p:val>
                                            <p:fltVal val="0"/>
                                          </p:val>
                                        </p:tav>
                                        <p:tav tm="100000">
                                          <p:val>
                                            <p:strVal val="#ppt_h"/>
                                          </p:val>
                                        </p:tav>
                                      </p:tavLst>
                                    </p:anim>
                                    <p:animEffect transition="in" filter="fade">
                                      <p:cBhvr>
                                        <p:cTn id="112" dur="500"/>
                                        <p:tgtEl>
                                          <p:spTgt spid="7"/>
                                        </p:tgtEl>
                                      </p:cBhvr>
                                    </p:animEffect>
                                  </p:childTnLst>
                                </p:cTn>
                              </p:par>
                              <p:par>
                                <p:cTn id="113" presetID="22" presetClass="entr" presetSubtype="2" fill="hold" grpId="0" nodeType="withEffect">
                                  <p:stCondLst>
                                    <p:cond delay="0"/>
                                  </p:stCondLst>
                                  <p:childTnLst>
                                    <p:set>
                                      <p:cBhvr>
                                        <p:cTn id="114" dur="1" fill="hold">
                                          <p:stCondLst>
                                            <p:cond delay="0"/>
                                          </p:stCondLst>
                                        </p:cTn>
                                        <p:tgtEl>
                                          <p:spTgt spid="63"/>
                                        </p:tgtEl>
                                        <p:attrNameLst>
                                          <p:attrName>style.visibility</p:attrName>
                                        </p:attrNameLst>
                                      </p:cBhvr>
                                      <p:to>
                                        <p:strVal val="visible"/>
                                      </p:to>
                                    </p:set>
                                    <p:animEffect transition="in" filter="wipe(right)">
                                      <p:cBhvr>
                                        <p:cTn id="115" dur="500"/>
                                        <p:tgtEl>
                                          <p:spTgt spid="63"/>
                                        </p:tgtEl>
                                      </p:cBhvr>
                                    </p:animEffect>
                                  </p:childTnLst>
                                </p:cTn>
                              </p:par>
                            </p:childTnLst>
                          </p:cTn>
                        </p:par>
                        <p:par>
                          <p:cTn id="116" fill="hold">
                            <p:stCondLst>
                              <p:cond delay="6500"/>
                            </p:stCondLst>
                            <p:childTnLst>
                              <p:par>
                                <p:cTn id="117" presetID="22" presetClass="entr" presetSubtype="2" fill="hold" grpId="0" nodeType="afterEffect">
                                  <p:stCondLst>
                                    <p:cond delay="0"/>
                                  </p:stCondLst>
                                  <p:childTnLst>
                                    <p:set>
                                      <p:cBhvr>
                                        <p:cTn id="118" dur="1" fill="hold">
                                          <p:stCondLst>
                                            <p:cond delay="0"/>
                                          </p:stCondLst>
                                        </p:cTn>
                                        <p:tgtEl>
                                          <p:spTgt spid="44"/>
                                        </p:tgtEl>
                                        <p:attrNameLst>
                                          <p:attrName>style.visibility</p:attrName>
                                        </p:attrNameLst>
                                      </p:cBhvr>
                                      <p:to>
                                        <p:strVal val="visible"/>
                                      </p:to>
                                    </p:set>
                                    <p:animEffect transition="in" filter="wipe(right)">
                                      <p:cBhvr>
                                        <p:cTn id="119" dur="500"/>
                                        <p:tgtEl>
                                          <p:spTgt spid="4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childTnLst>
                          </p:cTn>
                        </p:par>
                        <p:par>
                          <p:cTn id="125" fill="hold">
                            <p:stCondLst>
                              <p:cond delay="7000"/>
                            </p:stCondLst>
                            <p:childTnLst>
                              <p:par>
                                <p:cTn id="126" presetID="53" presetClass="entr" presetSubtype="16" fill="hold" grpId="0" nodeType="afterEffect">
                                  <p:stCondLst>
                                    <p:cond delay="0"/>
                                  </p:stCondLst>
                                  <p:childTnLst>
                                    <p:set>
                                      <p:cBhvr>
                                        <p:cTn id="127" dur="1" fill="hold">
                                          <p:stCondLst>
                                            <p:cond delay="0"/>
                                          </p:stCondLst>
                                        </p:cTn>
                                        <p:tgtEl>
                                          <p:spTgt spid="9"/>
                                        </p:tgtEl>
                                        <p:attrNameLst>
                                          <p:attrName>style.visibility</p:attrName>
                                        </p:attrNameLst>
                                      </p:cBhvr>
                                      <p:to>
                                        <p:strVal val="visible"/>
                                      </p:to>
                                    </p:set>
                                    <p:anim calcmode="lin" valueType="num">
                                      <p:cBhvr>
                                        <p:cTn id="128" dur="500" fill="hold"/>
                                        <p:tgtEl>
                                          <p:spTgt spid="9"/>
                                        </p:tgtEl>
                                        <p:attrNameLst>
                                          <p:attrName>ppt_w</p:attrName>
                                        </p:attrNameLst>
                                      </p:cBhvr>
                                      <p:tavLst>
                                        <p:tav tm="0">
                                          <p:val>
                                            <p:fltVal val="0"/>
                                          </p:val>
                                        </p:tav>
                                        <p:tav tm="100000">
                                          <p:val>
                                            <p:strVal val="#ppt_w"/>
                                          </p:val>
                                        </p:tav>
                                      </p:tavLst>
                                    </p:anim>
                                    <p:anim calcmode="lin" valueType="num">
                                      <p:cBhvr>
                                        <p:cTn id="129" dur="500" fill="hold"/>
                                        <p:tgtEl>
                                          <p:spTgt spid="9"/>
                                        </p:tgtEl>
                                        <p:attrNameLst>
                                          <p:attrName>ppt_h</p:attrName>
                                        </p:attrNameLst>
                                      </p:cBhvr>
                                      <p:tavLst>
                                        <p:tav tm="0">
                                          <p:val>
                                            <p:fltVal val="0"/>
                                          </p:val>
                                        </p:tav>
                                        <p:tav tm="100000">
                                          <p:val>
                                            <p:strVal val="#ppt_h"/>
                                          </p:val>
                                        </p:tav>
                                      </p:tavLst>
                                    </p:anim>
                                    <p:animEffect transition="in" filter="fade">
                                      <p:cBhvr>
                                        <p:cTn id="130" dur="500"/>
                                        <p:tgtEl>
                                          <p:spTgt spid="9"/>
                                        </p:tgtEl>
                                      </p:cBhvr>
                                    </p:animEffect>
                                  </p:childTnLst>
                                </p:cTn>
                              </p:par>
                              <p:par>
                                <p:cTn id="131" presetID="22" presetClass="entr" presetSubtype="2" fill="hold" grpId="0" nodeType="withEffect">
                                  <p:stCondLst>
                                    <p:cond delay="0"/>
                                  </p:stCondLst>
                                  <p:childTnLst>
                                    <p:set>
                                      <p:cBhvr>
                                        <p:cTn id="132" dur="1" fill="hold">
                                          <p:stCondLst>
                                            <p:cond delay="0"/>
                                          </p:stCondLst>
                                        </p:cTn>
                                        <p:tgtEl>
                                          <p:spTgt spid="62"/>
                                        </p:tgtEl>
                                        <p:attrNameLst>
                                          <p:attrName>style.visibility</p:attrName>
                                        </p:attrNameLst>
                                      </p:cBhvr>
                                      <p:to>
                                        <p:strVal val="visible"/>
                                      </p:to>
                                    </p:set>
                                    <p:animEffect transition="in" filter="wipe(right)">
                                      <p:cBhvr>
                                        <p:cTn id="133" dur="500"/>
                                        <p:tgtEl>
                                          <p:spTgt spid="62"/>
                                        </p:tgtEl>
                                      </p:cBhvr>
                                    </p:animEffect>
                                  </p:childTnLst>
                                </p:cTn>
                              </p:par>
                            </p:childTnLst>
                          </p:cTn>
                        </p:par>
                        <p:par>
                          <p:cTn id="134" fill="hold">
                            <p:stCondLst>
                              <p:cond delay="7500"/>
                            </p:stCondLst>
                            <p:childTnLst>
                              <p:par>
                                <p:cTn id="135" presetID="22" presetClass="entr" presetSubtype="2" fill="hold" grpId="0" nodeType="afterEffect">
                                  <p:stCondLst>
                                    <p:cond delay="0"/>
                                  </p:stCondLst>
                                  <p:childTnLst>
                                    <p:set>
                                      <p:cBhvr>
                                        <p:cTn id="136" dur="1" fill="hold">
                                          <p:stCondLst>
                                            <p:cond delay="0"/>
                                          </p:stCondLst>
                                        </p:cTn>
                                        <p:tgtEl>
                                          <p:spTgt spid="36"/>
                                        </p:tgtEl>
                                        <p:attrNameLst>
                                          <p:attrName>style.visibility</p:attrName>
                                        </p:attrNameLst>
                                      </p:cBhvr>
                                      <p:to>
                                        <p:strVal val="visible"/>
                                      </p:to>
                                    </p:set>
                                    <p:animEffect transition="in" filter="wipe(right)">
                                      <p:cBhvr>
                                        <p:cTn id="137" dur="500"/>
                                        <p:tgtEl>
                                          <p:spTgt spid="36"/>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26"/>
                                        </p:tgtEl>
                                        <p:attrNameLst>
                                          <p:attrName>style.visibility</p:attrName>
                                        </p:attrNameLst>
                                      </p:cBhvr>
                                      <p:to>
                                        <p:strVal val="visible"/>
                                      </p:to>
                                    </p:set>
                                    <p:anim calcmode="lin" valueType="num">
                                      <p:cBhvr>
                                        <p:cTn id="140" dur="500" fill="hold"/>
                                        <p:tgtEl>
                                          <p:spTgt spid="26"/>
                                        </p:tgtEl>
                                        <p:attrNameLst>
                                          <p:attrName>ppt_w</p:attrName>
                                        </p:attrNameLst>
                                      </p:cBhvr>
                                      <p:tavLst>
                                        <p:tav tm="0">
                                          <p:val>
                                            <p:fltVal val="0"/>
                                          </p:val>
                                        </p:tav>
                                        <p:tav tm="100000">
                                          <p:val>
                                            <p:strVal val="#ppt_w"/>
                                          </p:val>
                                        </p:tav>
                                      </p:tavLst>
                                    </p:anim>
                                    <p:anim calcmode="lin" valueType="num">
                                      <p:cBhvr>
                                        <p:cTn id="141" dur="500" fill="hold"/>
                                        <p:tgtEl>
                                          <p:spTgt spid="26"/>
                                        </p:tgtEl>
                                        <p:attrNameLst>
                                          <p:attrName>ppt_h</p:attrName>
                                        </p:attrNameLst>
                                      </p:cBhvr>
                                      <p:tavLst>
                                        <p:tav tm="0">
                                          <p:val>
                                            <p:fltVal val="0"/>
                                          </p:val>
                                        </p:tav>
                                        <p:tav tm="100000">
                                          <p:val>
                                            <p:strVal val="#ppt_h"/>
                                          </p:val>
                                        </p:tav>
                                      </p:tavLst>
                                    </p:anim>
                                    <p:animEffect transition="in" filter="fade">
                                      <p:cBhvr>
                                        <p:cTn id="142" dur="500"/>
                                        <p:tgtEl>
                                          <p:spTgt spid="26"/>
                                        </p:tgtEl>
                                      </p:cBhvr>
                                    </p:animEffect>
                                  </p:childTnLst>
                                </p:cTn>
                              </p:par>
                            </p:childTnLst>
                          </p:cTn>
                        </p:par>
                        <p:par>
                          <p:cTn id="143" fill="hold">
                            <p:stCondLst>
                              <p:cond delay="8000"/>
                            </p:stCondLst>
                            <p:childTnLst>
                              <p:par>
                                <p:cTn id="144" presetID="53" presetClass="entr" presetSubtype="16" fill="hold" grpId="0" nodeType="afterEffect">
                                  <p:stCondLst>
                                    <p:cond delay="0"/>
                                  </p:stCondLst>
                                  <p:childTnLst>
                                    <p:set>
                                      <p:cBhvr>
                                        <p:cTn id="145" dur="1" fill="hold">
                                          <p:stCondLst>
                                            <p:cond delay="0"/>
                                          </p:stCondLst>
                                        </p:cTn>
                                        <p:tgtEl>
                                          <p:spTgt spid="11"/>
                                        </p:tgtEl>
                                        <p:attrNameLst>
                                          <p:attrName>style.visibility</p:attrName>
                                        </p:attrNameLst>
                                      </p:cBhvr>
                                      <p:to>
                                        <p:strVal val="visible"/>
                                      </p:to>
                                    </p:set>
                                    <p:anim calcmode="lin" valueType="num">
                                      <p:cBhvr>
                                        <p:cTn id="146" dur="500" fill="hold"/>
                                        <p:tgtEl>
                                          <p:spTgt spid="11"/>
                                        </p:tgtEl>
                                        <p:attrNameLst>
                                          <p:attrName>ppt_w</p:attrName>
                                        </p:attrNameLst>
                                      </p:cBhvr>
                                      <p:tavLst>
                                        <p:tav tm="0">
                                          <p:val>
                                            <p:fltVal val="0"/>
                                          </p:val>
                                        </p:tav>
                                        <p:tav tm="100000">
                                          <p:val>
                                            <p:strVal val="#ppt_w"/>
                                          </p:val>
                                        </p:tav>
                                      </p:tavLst>
                                    </p:anim>
                                    <p:anim calcmode="lin" valueType="num">
                                      <p:cBhvr>
                                        <p:cTn id="147" dur="500" fill="hold"/>
                                        <p:tgtEl>
                                          <p:spTgt spid="11"/>
                                        </p:tgtEl>
                                        <p:attrNameLst>
                                          <p:attrName>ppt_h</p:attrName>
                                        </p:attrNameLst>
                                      </p:cBhvr>
                                      <p:tavLst>
                                        <p:tav tm="0">
                                          <p:val>
                                            <p:fltVal val="0"/>
                                          </p:val>
                                        </p:tav>
                                        <p:tav tm="100000">
                                          <p:val>
                                            <p:strVal val="#ppt_h"/>
                                          </p:val>
                                        </p:tav>
                                      </p:tavLst>
                                    </p:anim>
                                    <p:animEffect transition="in" filter="fade">
                                      <p:cBhvr>
                                        <p:cTn id="148" dur="500"/>
                                        <p:tgtEl>
                                          <p:spTgt spid="11"/>
                                        </p:tgtEl>
                                      </p:cBhvr>
                                    </p:animEffect>
                                  </p:childTnLst>
                                </p:cTn>
                              </p:par>
                              <p:par>
                                <p:cTn id="149" presetID="22" presetClass="entr" presetSubtype="2"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right)">
                                      <p:cBhvr>
                                        <p:cTn id="1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7" grpId="0" animBg="1"/>
      <p:bldP spid="19" grpId="0" animBg="1"/>
      <p:bldP spid="21" grpId="0" animBg="1"/>
      <p:bldP spid="23" grpId="0" animBg="1"/>
      <p:bldP spid="26" grpId="0" animBg="1"/>
      <p:bldP spid="27"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42" grpId="0" animBg="1"/>
      <p:bldP spid="44" grpId="0" animBg="1"/>
      <p:bldP spid="50" grpId="0"/>
      <p:bldP spid="51" grpId="0"/>
      <p:bldP spid="62" grpId="0"/>
      <p:bldP spid="63" grpId="0"/>
      <p:bldP spid="64" grpId="0"/>
      <p:bldP spid="66" grpId="0"/>
      <p:bldP spid="67" grpId="0"/>
      <p:bldP spid="68" grpId="0"/>
      <p:bldP spid="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178013" y="521588"/>
            <a:ext cx="8128000" cy="646331"/>
          </a:xfrm>
          <a:prstGeom prst="rect">
            <a:avLst/>
          </a:prstGeom>
          <a:noFill/>
          <a:ln>
            <a:noFill/>
          </a:ln>
        </p:spPr>
        <p:txBody>
          <a:bodyPr wrap="square" anchor="ctr" anchorCtr="0">
            <a:spAutoFit/>
          </a:bodyPr>
          <a:lstStyle/>
          <a:p>
            <a:pPr algn="r"/>
            <a:r>
              <a:rPr lang="tr-TR" sz="3600" b="1" dirty="0">
                <a:solidFill>
                  <a:srgbClr val="1C407D"/>
                </a:solidFill>
                <a:latin typeface="Calibri" panose="020F0502020204030204" pitchFamily="34" charset="0"/>
                <a:cs typeface="Calibri" panose="020F0502020204030204" pitchFamily="34" charset="0"/>
              </a:rPr>
              <a:t>İÇ KONTROLÜN AMACI</a:t>
            </a:r>
            <a:endParaRPr lang="tr-TR" sz="3600" b="1" dirty="0">
              <a:solidFill>
                <a:srgbClr val="1C407D"/>
              </a:solidFill>
            </a:endParaRPr>
          </a:p>
        </p:txBody>
      </p:sp>
      <p:sp>
        <p:nvSpPr>
          <p:cNvPr id="5" name="Slayt Numarası Yer Tutucusu 4">
            <a:extLst>
              <a:ext uri="{FF2B5EF4-FFF2-40B4-BE49-F238E27FC236}">
                <a16:creationId xmlns:a16="http://schemas.microsoft.com/office/drawing/2014/main" id="{5D04187E-8273-3696-576E-74A2D6A6D997}"/>
              </a:ext>
            </a:extLst>
          </p:cNvPr>
          <p:cNvSpPr>
            <a:spLocks noGrp="1"/>
          </p:cNvSpPr>
          <p:nvPr>
            <p:ph type="sldNum" sz="quarter" idx="12"/>
          </p:nvPr>
        </p:nvSpPr>
        <p:spPr/>
        <p:txBody>
          <a:bodyPr/>
          <a:lstStyle/>
          <a:p>
            <a:fld id="{58F347EC-474C-401F-8514-590C7B9BB5FA}" type="slidenum">
              <a:rPr lang="tr-TR" smtClean="0"/>
              <a:t>11</a:t>
            </a:fld>
            <a:endParaRPr lang="tr-TR"/>
          </a:p>
        </p:txBody>
      </p:sp>
      <p:grpSp>
        <p:nvGrpSpPr>
          <p:cNvPr id="6" name="Grup 5">
            <a:extLst>
              <a:ext uri="{FF2B5EF4-FFF2-40B4-BE49-F238E27FC236}">
                <a16:creationId xmlns:a16="http://schemas.microsoft.com/office/drawing/2014/main" id="{1F6C08C7-AF08-7549-F3F3-482190BB7ABD}"/>
              </a:ext>
            </a:extLst>
          </p:cNvPr>
          <p:cNvGrpSpPr/>
          <p:nvPr/>
        </p:nvGrpSpPr>
        <p:grpSpPr>
          <a:xfrm>
            <a:off x="472088" y="1710990"/>
            <a:ext cx="2273271" cy="2158311"/>
            <a:chOff x="-17082235" y="703151"/>
            <a:chExt cx="3919780" cy="1622327"/>
          </a:xfrm>
          <a:solidFill>
            <a:schemeClr val="bg1"/>
          </a:solidFill>
          <a:effectLst/>
          <a:scene3d>
            <a:camera prst="orthographicFront">
              <a:rot lat="0" lon="0" rev="0"/>
            </a:camera>
            <a:lightRig rig="contrasting" dir="t">
              <a:rot lat="0" lon="0" rev="1500000"/>
            </a:lightRig>
          </a:scene3d>
        </p:grpSpPr>
        <p:sp>
          <p:nvSpPr>
            <p:cNvPr id="7" name="Yuvarlatılmış Dikdörtgen 8">
              <a:extLst>
                <a:ext uri="{FF2B5EF4-FFF2-40B4-BE49-F238E27FC236}">
                  <a16:creationId xmlns:a16="http://schemas.microsoft.com/office/drawing/2014/main" id="{88FEB750-3ACB-AB2D-30C8-4C233DF8B912}"/>
                </a:ext>
              </a:extLst>
            </p:cNvPr>
            <p:cNvSpPr/>
            <p:nvPr/>
          </p:nvSpPr>
          <p:spPr>
            <a:xfrm>
              <a:off x="-17082235" y="703151"/>
              <a:ext cx="3919780" cy="1622327"/>
            </a:xfrm>
            <a:prstGeom prst="round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tr-TR"/>
            </a:p>
          </p:txBody>
        </p:sp>
        <p:sp>
          <p:nvSpPr>
            <p:cNvPr id="8" name="Yuvarlatılmış Dikdörtgen 4">
              <a:extLst>
                <a:ext uri="{FF2B5EF4-FFF2-40B4-BE49-F238E27FC236}">
                  <a16:creationId xmlns:a16="http://schemas.microsoft.com/office/drawing/2014/main" id="{360327AB-F956-4038-2258-386B9BCCA842}"/>
                </a:ext>
              </a:extLst>
            </p:cNvPr>
            <p:cNvSpPr/>
            <p:nvPr/>
          </p:nvSpPr>
          <p:spPr>
            <a:xfrm>
              <a:off x="-16983761" y="924288"/>
              <a:ext cx="3761390" cy="1215669"/>
            </a:xfrm>
            <a:prstGeom prst="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tr-TR" sz="1600" b="1" dirty="0">
                  <a:solidFill>
                    <a:srgbClr val="002060"/>
                  </a:solidFill>
                </a:rPr>
                <a:t>Kamu gelir, gider, varlık ve yükümlülüklerinin etkili, ekonomik ve verimli bir şekilde yönetilmesini sağlamak.</a:t>
              </a:r>
              <a:endParaRPr lang="en-US" sz="1600" b="1" dirty="0">
                <a:solidFill>
                  <a:srgbClr val="002060"/>
                </a:solidFill>
              </a:endParaRPr>
            </a:p>
          </p:txBody>
        </p:sp>
      </p:grpSp>
      <p:grpSp>
        <p:nvGrpSpPr>
          <p:cNvPr id="9" name="Grup 8">
            <a:extLst>
              <a:ext uri="{FF2B5EF4-FFF2-40B4-BE49-F238E27FC236}">
                <a16:creationId xmlns:a16="http://schemas.microsoft.com/office/drawing/2014/main" id="{66609F41-A1E5-CFE3-ADA6-3510315473CC}"/>
              </a:ext>
            </a:extLst>
          </p:cNvPr>
          <p:cNvGrpSpPr/>
          <p:nvPr/>
        </p:nvGrpSpPr>
        <p:grpSpPr>
          <a:xfrm>
            <a:off x="2639679" y="4067854"/>
            <a:ext cx="2362313" cy="2268558"/>
            <a:chOff x="0" y="0"/>
            <a:chExt cx="3352087" cy="3042000"/>
          </a:xfrm>
          <a:solidFill>
            <a:schemeClr val="bg1"/>
          </a:solidFill>
          <a:effectLst/>
          <a:scene3d>
            <a:camera prst="orthographicFront">
              <a:rot lat="0" lon="0" rev="0"/>
            </a:camera>
            <a:lightRig rig="contrasting" dir="t">
              <a:rot lat="0" lon="0" rev="1500000"/>
            </a:lightRig>
          </a:scene3d>
        </p:grpSpPr>
        <p:sp>
          <p:nvSpPr>
            <p:cNvPr id="10" name="Yuvarlatılmış Dikdörtgen 17">
              <a:extLst>
                <a:ext uri="{FF2B5EF4-FFF2-40B4-BE49-F238E27FC236}">
                  <a16:creationId xmlns:a16="http://schemas.microsoft.com/office/drawing/2014/main" id="{5C287A3C-CEFF-DC98-FFE6-553F0F17A602}"/>
                </a:ext>
              </a:extLst>
            </p:cNvPr>
            <p:cNvSpPr/>
            <p:nvPr/>
          </p:nvSpPr>
          <p:spPr>
            <a:xfrm>
              <a:off x="0" y="0"/>
              <a:ext cx="3352087" cy="3042000"/>
            </a:xfrm>
            <a:prstGeom prst="round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tr-TR"/>
            </a:p>
          </p:txBody>
        </p:sp>
        <p:sp>
          <p:nvSpPr>
            <p:cNvPr id="11" name="Yuvarlatılmış Dikdörtgen 4">
              <a:extLst>
                <a:ext uri="{FF2B5EF4-FFF2-40B4-BE49-F238E27FC236}">
                  <a16:creationId xmlns:a16="http://schemas.microsoft.com/office/drawing/2014/main" id="{075F4036-A75D-9D04-4774-767C1D6A642B}"/>
                </a:ext>
              </a:extLst>
            </p:cNvPr>
            <p:cNvSpPr/>
            <p:nvPr/>
          </p:nvSpPr>
          <p:spPr>
            <a:xfrm>
              <a:off x="239435" y="175892"/>
              <a:ext cx="2873214" cy="2690215"/>
            </a:xfrm>
            <a:prstGeom prst="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tr-TR" sz="1600" b="1" dirty="0">
                  <a:solidFill>
                    <a:srgbClr val="002060"/>
                  </a:solidFill>
                </a:rPr>
                <a:t>Kamu idarelerinin kanunlara ve diğer düzenlemelere uygun olarak faaliyet göstermesini sağlamak.</a:t>
              </a:r>
              <a:endParaRPr lang="en-US" sz="1600" b="1" dirty="0">
                <a:solidFill>
                  <a:srgbClr val="002060"/>
                </a:solidFill>
              </a:endParaRPr>
            </a:p>
          </p:txBody>
        </p:sp>
      </p:grpSp>
      <p:grpSp>
        <p:nvGrpSpPr>
          <p:cNvPr id="12" name="Grup 11">
            <a:extLst>
              <a:ext uri="{FF2B5EF4-FFF2-40B4-BE49-F238E27FC236}">
                <a16:creationId xmlns:a16="http://schemas.microsoft.com/office/drawing/2014/main" id="{25D34263-A891-F66F-FE2F-E9046193DA30}"/>
              </a:ext>
            </a:extLst>
          </p:cNvPr>
          <p:cNvGrpSpPr/>
          <p:nvPr/>
        </p:nvGrpSpPr>
        <p:grpSpPr>
          <a:xfrm>
            <a:off x="4930210" y="1631300"/>
            <a:ext cx="2362313" cy="2238001"/>
            <a:chOff x="0" y="41949"/>
            <a:chExt cx="3919780" cy="2059200"/>
          </a:xfrm>
          <a:solidFill>
            <a:schemeClr val="bg1"/>
          </a:solidFill>
          <a:effectLst/>
          <a:scene3d>
            <a:camera prst="orthographicFront">
              <a:rot lat="0" lon="0" rev="0"/>
            </a:camera>
            <a:lightRig rig="contrasting" dir="t">
              <a:rot lat="0" lon="0" rev="1500000"/>
            </a:lightRig>
          </a:scene3d>
        </p:grpSpPr>
        <p:sp>
          <p:nvSpPr>
            <p:cNvPr id="13" name="Yuvarlatılmış Dikdörtgen 14">
              <a:extLst>
                <a:ext uri="{FF2B5EF4-FFF2-40B4-BE49-F238E27FC236}">
                  <a16:creationId xmlns:a16="http://schemas.microsoft.com/office/drawing/2014/main" id="{212E64E8-8629-569E-A86A-FD34455D1F04}"/>
                </a:ext>
              </a:extLst>
            </p:cNvPr>
            <p:cNvSpPr/>
            <p:nvPr/>
          </p:nvSpPr>
          <p:spPr>
            <a:xfrm>
              <a:off x="0" y="41949"/>
              <a:ext cx="3919780" cy="2059200"/>
            </a:xfrm>
            <a:prstGeom prst="round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tr-TR"/>
            </a:p>
          </p:txBody>
        </p:sp>
        <p:sp>
          <p:nvSpPr>
            <p:cNvPr id="14" name="Yuvarlatılmış Dikdörtgen 4">
              <a:extLst>
                <a:ext uri="{FF2B5EF4-FFF2-40B4-BE49-F238E27FC236}">
                  <a16:creationId xmlns:a16="http://schemas.microsoft.com/office/drawing/2014/main" id="{C4DAFE1A-BCD9-779B-E8EC-4DFFE8BEA32E}"/>
                </a:ext>
              </a:extLst>
            </p:cNvPr>
            <p:cNvSpPr/>
            <p:nvPr/>
          </p:nvSpPr>
          <p:spPr>
            <a:xfrm>
              <a:off x="299677" y="178290"/>
              <a:ext cx="3430484" cy="1780388"/>
            </a:xfrm>
            <a:prstGeom prst="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1600" b="1" kern="1200" dirty="0">
                  <a:solidFill>
                    <a:srgbClr val="002060"/>
                  </a:solidFill>
                </a:rPr>
                <a:t>Her türlü malî karar ve işlemlerde usulsüzlük ve yolsuzluğun önlenmesini </a:t>
              </a:r>
              <a:r>
                <a:rPr lang="tr-TR" sz="1600" b="1" dirty="0">
                  <a:solidFill>
                    <a:srgbClr val="002060"/>
                  </a:solidFill>
                </a:rPr>
                <a:t>sağlamak.</a:t>
              </a:r>
              <a:endParaRPr lang="en-US" sz="1600" kern="1200" dirty="0">
                <a:solidFill>
                  <a:srgbClr val="002060"/>
                </a:solidFill>
              </a:endParaRPr>
            </a:p>
          </p:txBody>
        </p:sp>
      </p:grpSp>
      <p:grpSp>
        <p:nvGrpSpPr>
          <p:cNvPr id="15" name="Grup 14">
            <a:extLst>
              <a:ext uri="{FF2B5EF4-FFF2-40B4-BE49-F238E27FC236}">
                <a16:creationId xmlns:a16="http://schemas.microsoft.com/office/drawing/2014/main" id="{DA9A7A63-00D1-77E8-281A-549272E25456}"/>
              </a:ext>
            </a:extLst>
          </p:cNvPr>
          <p:cNvGrpSpPr/>
          <p:nvPr/>
        </p:nvGrpSpPr>
        <p:grpSpPr>
          <a:xfrm>
            <a:off x="7292523" y="3994430"/>
            <a:ext cx="2362313" cy="2341982"/>
            <a:chOff x="28816" y="3158122"/>
            <a:chExt cx="3919780" cy="1391715"/>
          </a:xfrm>
          <a:solidFill>
            <a:schemeClr val="bg1"/>
          </a:solidFill>
          <a:effectLst/>
          <a:scene3d>
            <a:camera prst="orthographicFront">
              <a:rot lat="0" lon="0" rev="0"/>
            </a:camera>
            <a:lightRig rig="contrasting" dir="t">
              <a:rot lat="0" lon="0" rev="1500000"/>
            </a:lightRig>
          </a:scene3d>
        </p:grpSpPr>
        <p:sp>
          <p:nvSpPr>
            <p:cNvPr id="16" name="Yuvarlatılmış Dikdörtgen 11">
              <a:extLst>
                <a:ext uri="{FF2B5EF4-FFF2-40B4-BE49-F238E27FC236}">
                  <a16:creationId xmlns:a16="http://schemas.microsoft.com/office/drawing/2014/main" id="{1A8F0843-796B-6422-7A0C-174FF14759F7}"/>
                </a:ext>
              </a:extLst>
            </p:cNvPr>
            <p:cNvSpPr/>
            <p:nvPr/>
          </p:nvSpPr>
          <p:spPr>
            <a:xfrm>
              <a:off x="28816" y="3158122"/>
              <a:ext cx="3919780" cy="1391715"/>
            </a:xfrm>
            <a:prstGeom prst="round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tr-TR"/>
            </a:p>
          </p:txBody>
        </p:sp>
        <p:sp>
          <p:nvSpPr>
            <p:cNvPr id="17" name="Yuvarlatılmış Dikdörtgen 4">
              <a:extLst>
                <a:ext uri="{FF2B5EF4-FFF2-40B4-BE49-F238E27FC236}">
                  <a16:creationId xmlns:a16="http://schemas.microsoft.com/office/drawing/2014/main" id="{975D782D-6A72-8D48-68B5-854FB0C465DC}"/>
                </a:ext>
              </a:extLst>
            </p:cNvPr>
            <p:cNvSpPr/>
            <p:nvPr/>
          </p:nvSpPr>
          <p:spPr>
            <a:xfrm>
              <a:off x="300902" y="3220092"/>
              <a:ext cx="3375605" cy="1267775"/>
            </a:xfrm>
            <a:prstGeom prst="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dirty="0">
                  <a:solidFill>
                    <a:srgbClr val="002060"/>
                  </a:solidFill>
                </a:rPr>
                <a:t>Karar oluşturmak ve izlemek için düzenli, zamanında ve güvenilir rapor ve bilgi edinilmesini sağlamak.</a:t>
              </a:r>
              <a:endParaRPr lang="en-US" sz="1600" b="1" dirty="0">
                <a:solidFill>
                  <a:srgbClr val="002060"/>
                </a:solidFill>
              </a:endParaRPr>
            </a:p>
          </p:txBody>
        </p:sp>
      </p:grpSp>
      <p:pic>
        <p:nvPicPr>
          <p:cNvPr id="3" name="Resim 2">
            <a:extLst>
              <a:ext uri="{FF2B5EF4-FFF2-40B4-BE49-F238E27FC236}">
                <a16:creationId xmlns:a16="http://schemas.microsoft.com/office/drawing/2014/main" id="{3EC51A80-40B7-3106-A33B-0AE54ECA77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grpSp>
        <p:nvGrpSpPr>
          <p:cNvPr id="19" name="Grup 18">
            <a:extLst>
              <a:ext uri="{FF2B5EF4-FFF2-40B4-BE49-F238E27FC236}">
                <a16:creationId xmlns:a16="http://schemas.microsoft.com/office/drawing/2014/main" id="{B6FB9EF7-E679-EB28-9DE6-E170C5D0E7E6}"/>
              </a:ext>
            </a:extLst>
          </p:cNvPr>
          <p:cNvGrpSpPr/>
          <p:nvPr/>
        </p:nvGrpSpPr>
        <p:grpSpPr>
          <a:xfrm>
            <a:off x="9365978" y="1570938"/>
            <a:ext cx="2296824" cy="2233841"/>
            <a:chOff x="28816" y="3158122"/>
            <a:chExt cx="3919780" cy="1391715"/>
          </a:xfrm>
          <a:solidFill>
            <a:schemeClr val="bg1"/>
          </a:solidFill>
          <a:effectLst/>
          <a:scene3d>
            <a:camera prst="orthographicFront">
              <a:rot lat="0" lon="0" rev="0"/>
            </a:camera>
            <a:lightRig rig="contrasting" dir="t">
              <a:rot lat="0" lon="0" rev="1500000"/>
            </a:lightRig>
          </a:scene3d>
        </p:grpSpPr>
        <p:sp>
          <p:nvSpPr>
            <p:cNvPr id="20" name="Yuvarlatılmış Dikdörtgen 11">
              <a:extLst>
                <a:ext uri="{FF2B5EF4-FFF2-40B4-BE49-F238E27FC236}">
                  <a16:creationId xmlns:a16="http://schemas.microsoft.com/office/drawing/2014/main" id="{A3F54B8C-7384-0E89-A603-9EE366CA8E4B}"/>
                </a:ext>
              </a:extLst>
            </p:cNvPr>
            <p:cNvSpPr/>
            <p:nvPr/>
          </p:nvSpPr>
          <p:spPr>
            <a:xfrm>
              <a:off x="28816" y="3158122"/>
              <a:ext cx="3919780" cy="1391715"/>
            </a:xfrm>
            <a:prstGeom prst="round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tr-TR"/>
            </a:p>
          </p:txBody>
        </p:sp>
        <p:sp>
          <p:nvSpPr>
            <p:cNvPr id="21" name="Yuvarlatılmış Dikdörtgen 4">
              <a:extLst>
                <a:ext uri="{FF2B5EF4-FFF2-40B4-BE49-F238E27FC236}">
                  <a16:creationId xmlns:a16="http://schemas.microsoft.com/office/drawing/2014/main" id="{9AA9CDEA-DD4F-7DB4-41CC-86663482A944}"/>
                </a:ext>
              </a:extLst>
            </p:cNvPr>
            <p:cNvSpPr/>
            <p:nvPr/>
          </p:nvSpPr>
          <p:spPr>
            <a:xfrm>
              <a:off x="300902" y="3220092"/>
              <a:ext cx="3375605" cy="1267775"/>
            </a:xfrm>
            <a:prstGeom prst="rect">
              <a:avLst/>
            </a:prstGeom>
            <a:grpFill/>
            <a:ln w="28575">
              <a:solidFill>
                <a:srgbClr val="003161"/>
              </a:solidFill>
              <a:prstDash val="sysDot"/>
            </a:ln>
            <a:effectLst>
              <a:outerShdw blurRad="149987" dist="250190" dir="8460000" algn="ctr">
                <a:srgbClr val="000000">
                  <a:alpha val="28000"/>
                </a:srgbClr>
              </a:outerShdw>
            </a:effectLst>
            <a:sp3d prstMaterial="metal">
              <a:bevelT w="88900" h="88900"/>
            </a:sp3d>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b="1" dirty="0">
                  <a:solidFill>
                    <a:srgbClr val="002060"/>
                  </a:solidFill>
                </a:rPr>
                <a:t>Varlıkların kötüye kullanılması ve israfını önlemek ve kayıplara karşı korunmasını, sağlamak.</a:t>
              </a:r>
              <a:endParaRPr lang="en-US" sz="1600" b="1" dirty="0">
                <a:solidFill>
                  <a:srgbClr val="002060"/>
                </a:solidFill>
              </a:endParaRPr>
            </a:p>
          </p:txBody>
        </p:sp>
      </p:grpSp>
      <p:pic>
        <p:nvPicPr>
          <p:cNvPr id="23" name="Resim 22" descr="küçük resim içeren bir resim&#10;&#10;Açıklama otomatik olarak oluşturuldu">
            <a:extLst>
              <a:ext uri="{FF2B5EF4-FFF2-40B4-BE49-F238E27FC236}">
                <a16:creationId xmlns:a16="http://schemas.microsoft.com/office/drawing/2014/main" id="{0B7AB365-BE06-9536-3DF2-C5DB36328E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6629" y="243367"/>
            <a:ext cx="3506106" cy="1761819"/>
          </a:xfrm>
          <a:prstGeom prst="rect">
            <a:avLst/>
          </a:prstGeom>
          <a:ln>
            <a:noFill/>
          </a:ln>
          <a:effectLst>
            <a:softEdge rad="112500"/>
          </a:effectLst>
        </p:spPr>
      </p:pic>
      <p:pic>
        <p:nvPicPr>
          <p:cNvPr id="24" name="Resim 23">
            <a:extLst>
              <a:ext uri="{FF2B5EF4-FFF2-40B4-BE49-F238E27FC236}">
                <a16:creationId xmlns:a16="http://schemas.microsoft.com/office/drawing/2014/main" id="{31B10EB5-26AA-D751-2A0E-7AD54A75C4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59380" y="4171533"/>
            <a:ext cx="2313428" cy="2268559"/>
          </a:xfrm>
          <a:prstGeom prst="ellipse">
            <a:avLst/>
          </a:prstGeom>
          <a:ln>
            <a:noFill/>
          </a:ln>
          <a:effectLst>
            <a:softEdge rad="112500"/>
          </a:effectLst>
        </p:spPr>
      </p:pic>
    </p:spTree>
    <p:extLst>
      <p:ext uri="{BB962C8B-B14F-4D97-AF65-F5344CB8AC3E}">
        <p14:creationId xmlns:p14="http://schemas.microsoft.com/office/powerpoint/2010/main" val="402497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CB43D-78F8-5296-390D-7702C4FE7F64}"/>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EED470C5-F4F3-0BBF-E923-F9FB9A32ACAC}"/>
              </a:ext>
            </a:extLst>
          </p:cNvPr>
          <p:cNvSpPr/>
          <p:nvPr/>
        </p:nvSpPr>
        <p:spPr>
          <a:xfrm>
            <a:off x="2178013" y="521588"/>
            <a:ext cx="8128000" cy="646331"/>
          </a:xfrm>
          <a:prstGeom prst="rect">
            <a:avLst/>
          </a:prstGeom>
          <a:noFill/>
          <a:ln>
            <a:noFill/>
          </a:ln>
        </p:spPr>
        <p:txBody>
          <a:bodyPr wrap="square" anchor="ctr" anchorCtr="0">
            <a:spAutoFit/>
          </a:bodyPr>
          <a:lstStyle/>
          <a:p>
            <a:pPr algn="r"/>
            <a:r>
              <a:rPr lang="tr-TR" sz="3600" b="1" dirty="0">
                <a:solidFill>
                  <a:srgbClr val="1C407D"/>
                </a:solidFill>
                <a:latin typeface="Calibri" panose="020F0502020204030204" pitchFamily="34" charset="0"/>
                <a:cs typeface="Calibri" panose="020F0502020204030204" pitchFamily="34" charset="0"/>
              </a:rPr>
              <a:t>İÇ KONTROL SİSTEMİNİN GELİŞİMİ</a:t>
            </a:r>
            <a:endParaRPr lang="tr-TR" sz="3600" b="1" dirty="0">
              <a:solidFill>
                <a:srgbClr val="1C407D"/>
              </a:solidFill>
            </a:endParaRPr>
          </a:p>
        </p:txBody>
      </p:sp>
      <p:sp>
        <p:nvSpPr>
          <p:cNvPr id="2" name="Slayt Numarası Yer Tutucusu 1">
            <a:extLst>
              <a:ext uri="{FF2B5EF4-FFF2-40B4-BE49-F238E27FC236}">
                <a16:creationId xmlns:a16="http://schemas.microsoft.com/office/drawing/2014/main" id="{603F4B34-516F-B467-BB34-736335199297}"/>
              </a:ext>
            </a:extLst>
          </p:cNvPr>
          <p:cNvSpPr>
            <a:spLocks noGrp="1"/>
          </p:cNvSpPr>
          <p:nvPr>
            <p:ph type="sldNum" sz="quarter" idx="12"/>
          </p:nvPr>
        </p:nvSpPr>
        <p:spPr/>
        <p:txBody>
          <a:bodyPr/>
          <a:lstStyle/>
          <a:p>
            <a:fld id="{58F347EC-474C-401F-8514-590C7B9BB5FA}" type="slidenum">
              <a:rPr lang="tr-TR" smtClean="0"/>
              <a:t>12</a:t>
            </a:fld>
            <a:endParaRPr lang="tr-TR"/>
          </a:p>
        </p:txBody>
      </p:sp>
      <p:sp>
        <p:nvSpPr>
          <p:cNvPr id="99" name="L-Şekli 98">
            <a:extLst>
              <a:ext uri="{FF2B5EF4-FFF2-40B4-BE49-F238E27FC236}">
                <a16:creationId xmlns:a16="http://schemas.microsoft.com/office/drawing/2014/main" id="{F23D22AE-15AB-7510-0B92-2F114DDCFDFB}"/>
              </a:ext>
            </a:extLst>
          </p:cNvPr>
          <p:cNvSpPr/>
          <p:nvPr/>
        </p:nvSpPr>
        <p:spPr>
          <a:xfrm rot="5400000">
            <a:off x="346415" y="4694533"/>
            <a:ext cx="936669" cy="1407108"/>
          </a:xfrm>
          <a:prstGeom prst="corner">
            <a:avLst>
              <a:gd name="adj1" fmla="val 16120"/>
              <a:gd name="adj2" fmla="val 16110"/>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tr-TR"/>
          </a:p>
        </p:txBody>
      </p:sp>
      <p:grpSp>
        <p:nvGrpSpPr>
          <p:cNvPr id="100" name="Grup 99">
            <a:extLst>
              <a:ext uri="{FF2B5EF4-FFF2-40B4-BE49-F238E27FC236}">
                <a16:creationId xmlns:a16="http://schemas.microsoft.com/office/drawing/2014/main" id="{6625488C-F0AD-509F-F830-B2816E71684F}"/>
              </a:ext>
            </a:extLst>
          </p:cNvPr>
          <p:cNvGrpSpPr/>
          <p:nvPr/>
        </p:nvGrpSpPr>
        <p:grpSpPr>
          <a:xfrm>
            <a:off x="292966" y="5084473"/>
            <a:ext cx="1407109" cy="1233413"/>
            <a:chOff x="159731" y="4166307"/>
            <a:chExt cx="1407109" cy="1233413"/>
          </a:xfrm>
        </p:grpSpPr>
        <p:sp>
          <p:nvSpPr>
            <p:cNvPr id="131" name="Dikdörtgen 130">
              <a:extLst>
                <a:ext uri="{FF2B5EF4-FFF2-40B4-BE49-F238E27FC236}">
                  <a16:creationId xmlns:a16="http://schemas.microsoft.com/office/drawing/2014/main" id="{8EB19602-F20C-16E0-4792-9137BCE3E916}"/>
                </a:ext>
              </a:extLst>
            </p:cNvPr>
            <p:cNvSpPr/>
            <p:nvPr/>
          </p:nvSpPr>
          <p:spPr>
            <a:xfrm>
              <a:off x="159731" y="4166307"/>
              <a:ext cx="1407109" cy="12334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tr-TR"/>
            </a:p>
          </p:txBody>
        </p:sp>
        <p:sp>
          <p:nvSpPr>
            <p:cNvPr id="132" name="Metin kutusu 131">
              <a:extLst>
                <a:ext uri="{FF2B5EF4-FFF2-40B4-BE49-F238E27FC236}">
                  <a16:creationId xmlns:a16="http://schemas.microsoft.com/office/drawing/2014/main" id="{83EB10F6-14DB-8B1D-81A0-7161D987EEE4}"/>
                </a:ext>
              </a:extLst>
            </p:cNvPr>
            <p:cNvSpPr txBox="1"/>
            <p:nvPr/>
          </p:nvSpPr>
          <p:spPr>
            <a:xfrm>
              <a:off x="159731" y="4166307"/>
              <a:ext cx="1407109" cy="12334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200" b="1" kern="1200" dirty="0"/>
                <a:t>5018 sayılı Kamu Mali Yönetimi ve Kontrol Kanunu</a:t>
              </a:r>
              <a:endParaRPr lang="en-US" sz="1200" b="1" kern="1200" dirty="0"/>
            </a:p>
            <a:p>
              <a:pPr marL="0" lvl="0" indent="0" algn="l" defTabSz="622300">
                <a:lnSpc>
                  <a:spcPct val="90000"/>
                </a:lnSpc>
                <a:spcBef>
                  <a:spcPct val="0"/>
                </a:spcBef>
                <a:spcAft>
                  <a:spcPct val="35000"/>
                </a:spcAft>
                <a:buNone/>
              </a:pPr>
              <a:endParaRPr lang="tr-TR" sz="1400" kern="1200" dirty="0"/>
            </a:p>
            <a:p>
              <a:pPr marL="0" lvl="0" indent="0" algn="l" defTabSz="622300">
                <a:lnSpc>
                  <a:spcPct val="90000"/>
                </a:lnSpc>
                <a:spcBef>
                  <a:spcPct val="0"/>
                </a:spcBef>
                <a:spcAft>
                  <a:spcPct val="35000"/>
                </a:spcAft>
                <a:buNone/>
              </a:pPr>
              <a:endParaRPr lang="tr-TR" sz="1400" kern="1200" dirty="0"/>
            </a:p>
            <a:p>
              <a:pPr marL="0" lvl="0" indent="0" algn="l" defTabSz="622300">
                <a:lnSpc>
                  <a:spcPct val="90000"/>
                </a:lnSpc>
                <a:spcBef>
                  <a:spcPct val="0"/>
                </a:spcBef>
                <a:spcAft>
                  <a:spcPct val="35000"/>
                </a:spcAft>
                <a:buNone/>
              </a:pPr>
              <a:endParaRPr lang="tr-TR" sz="1400" kern="1200" dirty="0"/>
            </a:p>
          </p:txBody>
        </p:sp>
      </p:grpSp>
      <p:sp>
        <p:nvSpPr>
          <p:cNvPr id="101" name="İkizkenar Üçgen 100">
            <a:extLst>
              <a:ext uri="{FF2B5EF4-FFF2-40B4-BE49-F238E27FC236}">
                <a16:creationId xmlns:a16="http://schemas.microsoft.com/office/drawing/2014/main" id="{858E1437-79AE-8125-2775-321BF2744C34}"/>
              </a:ext>
            </a:extLst>
          </p:cNvPr>
          <p:cNvSpPr/>
          <p:nvPr/>
        </p:nvSpPr>
        <p:spPr>
          <a:xfrm>
            <a:off x="1258390" y="4505049"/>
            <a:ext cx="265492" cy="265492"/>
          </a:xfrm>
          <a:prstGeom prst="triangle">
            <a:avLst>
              <a:gd name="adj" fmla="val 100000"/>
            </a:avLst>
          </a:prstGeom>
        </p:spPr>
        <p:style>
          <a:lnRef idx="2">
            <a:schemeClr val="accent5">
              <a:hueOff val="-563212"/>
              <a:satOff val="-1452"/>
              <a:lumOff val="-980"/>
              <a:alphaOff val="0"/>
            </a:schemeClr>
          </a:lnRef>
          <a:fillRef idx="1">
            <a:schemeClr val="accent5">
              <a:hueOff val="-563212"/>
              <a:satOff val="-1452"/>
              <a:lumOff val="-980"/>
              <a:alphaOff val="0"/>
            </a:schemeClr>
          </a:fillRef>
          <a:effectRef idx="0">
            <a:schemeClr val="accent5">
              <a:hueOff val="-563212"/>
              <a:satOff val="-1452"/>
              <a:lumOff val="-980"/>
              <a:alphaOff val="0"/>
            </a:schemeClr>
          </a:effectRef>
          <a:fontRef idx="minor">
            <a:schemeClr val="lt1"/>
          </a:fontRef>
        </p:style>
        <p:txBody>
          <a:bodyPr/>
          <a:lstStyle/>
          <a:p>
            <a:endParaRPr lang="tr-TR"/>
          </a:p>
        </p:txBody>
      </p:sp>
      <p:sp>
        <p:nvSpPr>
          <p:cNvPr id="102" name="L-Şekli 101">
            <a:extLst>
              <a:ext uri="{FF2B5EF4-FFF2-40B4-BE49-F238E27FC236}">
                <a16:creationId xmlns:a16="http://schemas.microsoft.com/office/drawing/2014/main" id="{C2EEF667-33CF-F5FA-35CF-DA07E65EBFCB}"/>
              </a:ext>
            </a:extLst>
          </p:cNvPr>
          <p:cNvSpPr/>
          <p:nvPr/>
        </p:nvSpPr>
        <p:spPr>
          <a:xfrm rot="5400000">
            <a:off x="1855181" y="4262783"/>
            <a:ext cx="936669" cy="1407109"/>
          </a:xfrm>
          <a:prstGeom prst="corner">
            <a:avLst>
              <a:gd name="adj1" fmla="val 16120"/>
              <a:gd name="adj2" fmla="val 16110"/>
            </a:avLst>
          </a:prstGeom>
        </p:spPr>
        <p:style>
          <a:lnRef idx="2">
            <a:schemeClr val="accent5">
              <a:hueOff val="-1126424"/>
              <a:satOff val="-2903"/>
              <a:lumOff val="-1961"/>
              <a:alphaOff val="0"/>
            </a:schemeClr>
          </a:lnRef>
          <a:fillRef idx="1">
            <a:schemeClr val="accent5">
              <a:hueOff val="-1126424"/>
              <a:satOff val="-2903"/>
              <a:lumOff val="-1961"/>
              <a:alphaOff val="0"/>
            </a:schemeClr>
          </a:fillRef>
          <a:effectRef idx="0">
            <a:schemeClr val="accent5">
              <a:hueOff val="-1126424"/>
              <a:satOff val="-2903"/>
              <a:lumOff val="-1961"/>
              <a:alphaOff val="0"/>
            </a:schemeClr>
          </a:effectRef>
          <a:fontRef idx="minor">
            <a:schemeClr val="lt1"/>
          </a:fontRef>
        </p:style>
        <p:txBody>
          <a:bodyPr/>
          <a:lstStyle/>
          <a:p>
            <a:endParaRPr lang="tr-TR"/>
          </a:p>
        </p:txBody>
      </p:sp>
      <p:grpSp>
        <p:nvGrpSpPr>
          <p:cNvPr id="103" name="Grup 102">
            <a:extLst>
              <a:ext uri="{FF2B5EF4-FFF2-40B4-BE49-F238E27FC236}">
                <a16:creationId xmlns:a16="http://schemas.microsoft.com/office/drawing/2014/main" id="{ABBDD9EB-ACF5-6F17-DB20-2E2B8B1E51B2}"/>
              </a:ext>
            </a:extLst>
          </p:cNvPr>
          <p:cNvGrpSpPr/>
          <p:nvPr/>
        </p:nvGrpSpPr>
        <p:grpSpPr>
          <a:xfrm>
            <a:off x="1804854" y="4658219"/>
            <a:ext cx="1407109" cy="1233413"/>
            <a:chOff x="1882308" y="3740053"/>
            <a:chExt cx="1407109" cy="1233413"/>
          </a:xfrm>
        </p:grpSpPr>
        <p:sp>
          <p:nvSpPr>
            <p:cNvPr id="129" name="Dikdörtgen 128">
              <a:extLst>
                <a:ext uri="{FF2B5EF4-FFF2-40B4-BE49-F238E27FC236}">
                  <a16:creationId xmlns:a16="http://schemas.microsoft.com/office/drawing/2014/main" id="{13A4BF12-79D8-B9A0-948C-8BE6E5C5D027}"/>
                </a:ext>
              </a:extLst>
            </p:cNvPr>
            <p:cNvSpPr/>
            <p:nvPr/>
          </p:nvSpPr>
          <p:spPr>
            <a:xfrm>
              <a:off x="1882308" y="3740053"/>
              <a:ext cx="1407109" cy="12334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tr-TR"/>
            </a:p>
          </p:txBody>
        </p:sp>
        <p:sp>
          <p:nvSpPr>
            <p:cNvPr id="130" name="Metin kutusu 129">
              <a:extLst>
                <a:ext uri="{FF2B5EF4-FFF2-40B4-BE49-F238E27FC236}">
                  <a16:creationId xmlns:a16="http://schemas.microsoft.com/office/drawing/2014/main" id="{740AE2F5-A559-DF40-AFEB-135FDC40C7C1}"/>
                </a:ext>
              </a:extLst>
            </p:cNvPr>
            <p:cNvSpPr txBox="1"/>
            <p:nvPr/>
          </p:nvSpPr>
          <p:spPr>
            <a:xfrm>
              <a:off x="1882308" y="3740053"/>
              <a:ext cx="1407109" cy="12334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200" b="1" kern="1200" dirty="0"/>
                <a:t>İç Kontrol ve Ön Mali Kontrole İlişkin Usul ve Esaslar</a:t>
              </a:r>
              <a:endParaRPr lang="en-US" sz="1200" b="1" kern="1200" dirty="0"/>
            </a:p>
            <a:p>
              <a:pPr marL="0" lvl="0" indent="0" algn="l" defTabSz="622300">
                <a:lnSpc>
                  <a:spcPct val="90000"/>
                </a:lnSpc>
                <a:spcBef>
                  <a:spcPct val="0"/>
                </a:spcBef>
                <a:spcAft>
                  <a:spcPct val="35000"/>
                </a:spcAft>
                <a:buNone/>
              </a:pPr>
              <a:endParaRPr lang="tr-TR" sz="1400" b="1" kern="1200" dirty="0"/>
            </a:p>
            <a:p>
              <a:pPr marL="0" lvl="0" indent="0" algn="l" defTabSz="622300">
                <a:lnSpc>
                  <a:spcPct val="90000"/>
                </a:lnSpc>
                <a:spcBef>
                  <a:spcPct val="0"/>
                </a:spcBef>
                <a:spcAft>
                  <a:spcPct val="35000"/>
                </a:spcAft>
                <a:buNone/>
              </a:pPr>
              <a:endParaRPr lang="tr-TR" sz="1400" kern="1200" dirty="0"/>
            </a:p>
          </p:txBody>
        </p:sp>
      </p:grpSp>
      <p:sp>
        <p:nvSpPr>
          <p:cNvPr id="104" name="İkizkenar Üçgen 103">
            <a:extLst>
              <a:ext uri="{FF2B5EF4-FFF2-40B4-BE49-F238E27FC236}">
                <a16:creationId xmlns:a16="http://schemas.microsoft.com/office/drawing/2014/main" id="{8F93BC10-AF8F-03E0-59AD-3F534D0D4B2C}"/>
              </a:ext>
            </a:extLst>
          </p:cNvPr>
          <p:cNvSpPr/>
          <p:nvPr/>
        </p:nvSpPr>
        <p:spPr>
          <a:xfrm>
            <a:off x="2761578" y="4120138"/>
            <a:ext cx="265492" cy="265492"/>
          </a:xfrm>
          <a:prstGeom prst="triangle">
            <a:avLst>
              <a:gd name="adj" fmla="val 100000"/>
            </a:avLst>
          </a:prstGeom>
        </p:spPr>
        <p:style>
          <a:lnRef idx="2">
            <a:schemeClr val="accent5">
              <a:hueOff val="-1689636"/>
              <a:satOff val="-4355"/>
              <a:lumOff val="-2941"/>
              <a:alphaOff val="0"/>
            </a:schemeClr>
          </a:lnRef>
          <a:fillRef idx="1">
            <a:schemeClr val="accent5">
              <a:hueOff val="-1689636"/>
              <a:satOff val="-4355"/>
              <a:lumOff val="-2941"/>
              <a:alphaOff val="0"/>
            </a:schemeClr>
          </a:fillRef>
          <a:effectRef idx="0">
            <a:schemeClr val="accent5">
              <a:hueOff val="-1689636"/>
              <a:satOff val="-4355"/>
              <a:lumOff val="-2941"/>
              <a:alphaOff val="0"/>
            </a:schemeClr>
          </a:effectRef>
          <a:fontRef idx="minor">
            <a:schemeClr val="lt1"/>
          </a:fontRef>
        </p:style>
        <p:txBody>
          <a:bodyPr/>
          <a:lstStyle/>
          <a:p>
            <a:endParaRPr lang="tr-TR"/>
          </a:p>
        </p:txBody>
      </p:sp>
      <p:sp>
        <p:nvSpPr>
          <p:cNvPr id="105" name="L-Şekli 104">
            <a:extLst>
              <a:ext uri="{FF2B5EF4-FFF2-40B4-BE49-F238E27FC236}">
                <a16:creationId xmlns:a16="http://schemas.microsoft.com/office/drawing/2014/main" id="{ED58F725-5F0E-D9C4-30CE-2C59E86EBA70}"/>
              </a:ext>
            </a:extLst>
          </p:cNvPr>
          <p:cNvSpPr/>
          <p:nvPr/>
        </p:nvSpPr>
        <p:spPr>
          <a:xfrm rot="5400000">
            <a:off x="3347826" y="3874558"/>
            <a:ext cx="936669" cy="1407109"/>
          </a:xfrm>
          <a:prstGeom prst="corner">
            <a:avLst>
              <a:gd name="adj1" fmla="val 16120"/>
              <a:gd name="adj2" fmla="val 16110"/>
            </a:avLst>
          </a:prstGeom>
        </p:spPr>
        <p:style>
          <a:lnRef idx="2">
            <a:schemeClr val="accent5">
              <a:hueOff val="-2252848"/>
              <a:satOff val="-5806"/>
              <a:lumOff val="-3922"/>
              <a:alphaOff val="0"/>
            </a:schemeClr>
          </a:lnRef>
          <a:fillRef idx="1">
            <a:schemeClr val="accent5">
              <a:hueOff val="-2252848"/>
              <a:satOff val="-5806"/>
              <a:lumOff val="-3922"/>
              <a:alphaOff val="0"/>
            </a:schemeClr>
          </a:fillRef>
          <a:effectRef idx="0">
            <a:schemeClr val="accent5">
              <a:hueOff val="-2252848"/>
              <a:satOff val="-5806"/>
              <a:lumOff val="-3922"/>
              <a:alphaOff val="0"/>
            </a:schemeClr>
          </a:effectRef>
          <a:fontRef idx="minor">
            <a:schemeClr val="lt1"/>
          </a:fontRef>
        </p:style>
        <p:txBody>
          <a:bodyPr/>
          <a:lstStyle/>
          <a:p>
            <a:endParaRPr lang="tr-TR"/>
          </a:p>
        </p:txBody>
      </p:sp>
      <p:grpSp>
        <p:nvGrpSpPr>
          <p:cNvPr id="106" name="Grup 105">
            <a:extLst>
              <a:ext uri="{FF2B5EF4-FFF2-40B4-BE49-F238E27FC236}">
                <a16:creationId xmlns:a16="http://schemas.microsoft.com/office/drawing/2014/main" id="{516432C0-EB45-53C8-D3D6-9AC0656D3655}"/>
              </a:ext>
            </a:extLst>
          </p:cNvPr>
          <p:cNvGrpSpPr/>
          <p:nvPr/>
        </p:nvGrpSpPr>
        <p:grpSpPr>
          <a:xfrm>
            <a:off x="3349007" y="4269894"/>
            <a:ext cx="1407109" cy="1233413"/>
            <a:chOff x="3604885" y="3313800"/>
            <a:chExt cx="1407109" cy="1233413"/>
          </a:xfrm>
        </p:grpSpPr>
        <p:sp>
          <p:nvSpPr>
            <p:cNvPr id="127" name="Dikdörtgen 126">
              <a:extLst>
                <a:ext uri="{FF2B5EF4-FFF2-40B4-BE49-F238E27FC236}">
                  <a16:creationId xmlns:a16="http://schemas.microsoft.com/office/drawing/2014/main" id="{7E63536A-D3A0-E335-A481-1EA847AC8F98}"/>
                </a:ext>
              </a:extLst>
            </p:cNvPr>
            <p:cNvSpPr/>
            <p:nvPr/>
          </p:nvSpPr>
          <p:spPr>
            <a:xfrm>
              <a:off x="3604885" y="3313800"/>
              <a:ext cx="1407109" cy="12334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tr-TR"/>
            </a:p>
          </p:txBody>
        </p:sp>
        <p:sp>
          <p:nvSpPr>
            <p:cNvPr id="128" name="Metin kutusu 127">
              <a:extLst>
                <a:ext uri="{FF2B5EF4-FFF2-40B4-BE49-F238E27FC236}">
                  <a16:creationId xmlns:a16="http://schemas.microsoft.com/office/drawing/2014/main" id="{EE9C78C0-32D6-132F-73BA-E7B3ED20AAD5}"/>
                </a:ext>
              </a:extLst>
            </p:cNvPr>
            <p:cNvSpPr txBox="1"/>
            <p:nvPr/>
          </p:nvSpPr>
          <p:spPr>
            <a:xfrm>
              <a:off x="3604885" y="3313800"/>
              <a:ext cx="1407109" cy="12334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200" b="1" kern="1200" dirty="0"/>
                <a:t>Kamu İç Kontrol Standartları Tebliği</a:t>
              </a:r>
              <a:endParaRPr lang="tr-TR" sz="1200" kern="1200" dirty="0"/>
            </a:p>
          </p:txBody>
        </p:sp>
      </p:grpSp>
      <p:sp>
        <p:nvSpPr>
          <p:cNvPr id="107" name="İkizkenar Üçgen 106">
            <a:extLst>
              <a:ext uri="{FF2B5EF4-FFF2-40B4-BE49-F238E27FC236}">
                <a16:creationId xmlns:a16="http://schemas.microsoft.com/office/drawing/2014/main" id="{BA3CEDFD-AA01-E2D0-A373-C4DDDDBA3514}"/>
              </a:ext>
            </a:extLst>
          </p:cNvPr>
          <p:cNvSpPr/>
          <p:nvPr/>
        </p:nvSpPr>
        <p:spPr>
          <a:xfrm>
            <a:off x="4226328" y="3686830"/>
            <a:ext cx="265492" cy="265492"/>
          </a:xfrm>
          <a:prstGeom prst="triangle">
            <a:avLst>
              <a:gd name="adj" fmla="val 100000"/>
            </a:avLst>
          </a:prstGeom>
        </p:spPr>
        <p:style>
          <a:lnRef idx="2">
            <a:schemeClr val="accent5">
              <a:hueOff val="-2816059"/>
              <a:satOff val="-7258"/>
              <a:lumOff val="-4902"/>
              <a:alphaOff val="0"/>
            </a:schemeClr>
          </a:lnRef>
          <a:fillRef idx="1">
            <a:schemeClr val="accent5">
              <a:hueOff val="-2816059"/>
              <a:satOff val="-7258"/>
              <a:lumOff val="-4902"/>
              <a:alphaOff val="0"/>
            </a:schemeClr>
          </a:fillRef>
          <a:effectRef idx="0">
            <a:schemeClr val="accent5">
              <a:hueOff val="-2816059"/>
              <a:satOff val="-7258"/>
              <a:lumOff val="-4902"/>
              <a:alphaOff val="0"/>
            </a:schemeClr>
          </a:effectRef>
          <a:fontRef idx="minor">
            <a:schemeClr val="lt1"/>
          </a:fontRef>
        </p:style>
        <p:txBody>
          <a:bodyPr/>
          <a:lstStyle/>
          <a:p>
            <a:endParaRPr lang="tr-TR"/>
          </a:p>
        </p:txBody>
      </p:sp>
      <p:sp>
        <p:nvSpPr>
          <p:cNvPr id="108" name="L-Şekli 107">
            <a:extLst>
              <a:ext uri="{FF2B5EF4-FFF2-40B4-BE49-F238E27FC236}">
                <a16:creationId xmlns:a16="http://schemas.microsoft.com/office/drawing/2014/main" id="{8B7400B1-3495-A12D-4508-13D6CE6599A6}"/>
              </a:ext>
            </a:extLst>
          </p:cNvPr>
          <p:cNvSpPr/>
          <p:nvPr/>
        </p:nvSpPr>
        <p:spPr>
          <a:xfrm rot="5400000">
            <a:off x="4880349" y="3465907"/>
            <a:ext cx="936669" cy="1407109"/>
          </a:xfrm>
          <a:prstGeom prst="corner">
            <a:avLst>
              <a:gd name="adj1" fmla="val 16120"/>
              <a:gd name="adj2" fmla="val 16110"/>
            </a:avLst>
          </a:prstGeom>
        </p:spPr>
        <p:style>
          <a:lnRef idx="2">
            <a:schemeClr val="accent5">
              <a:hueOff val="-3379271"/>
              <a:satOff val="-8710"/>
              <a:lumOff val="-5883"/>
              <a:alphaOff val="0"/>
            </a:schemeClr>
          </a:lnRef>
          <a:fillRef idx="1">
            <a:schemeClr val="accent5">
              <a:hueOff val="-3379271"/>
              <a:satOff val="-8710"/>
              <a:lumOff val="-5883"/>
              <a:alphaOff val="0"/>
            </a:schemeClr>
          </a:fillRef>
          <a:effectRef idx="0">
            <a:schemeClr val="accent5">
              <a:hueOff val="-3379271"/>
              <a:satOff val="-8710"/>
              <a:lumOff val="-5883"/>
              <a:alphaOff val="0"/>
            </a:schemeClr>
          </a:effectRef>
          <a:fontRef idx="minor">
            <a:schemeClr val="lt1"/>
          </a:fontRef>
        </p:style>
        <p:txBody>
          <a:bodyPr/>
          <a:lstStyle/>
          <a:p>
            <a:endParaRPr lang="tr-TR"/>
          </a:p>
        </p:txBody>
      </p:sp>
      <p:grpSp>
        <p:nvGrpSpPr>
          <p:cNvPr id="109" name="Grup 108">
            <a:extLst>
              <a:ext uri="{FF2B5EF4-FFF2-40B4-BE49-F238E27FC236}">
                <a16:creationId xmlns:a16="http://schemas.microsoft.com/office/drawing/2014/main" id="{A5A4022B-F0B1-9F6F-3416-B7652B8DE961}"/>
              </a:ext>
            </a:extLst>
          </p:cNvPr>
          <p:cNvGrpSpPr/>
          <p:nvPr/>
        </p:nvGrpSpPr>
        <p:grpSpPr>
          <a:xfrm>
            <a:off x="4881529" y="3856846"/>
            <a:ext cx="1407109" cy="1233413"/>
            <a:chOff x="5327461" y="2887546"/>
            <a:chExt cx="1407109" cy="1233413"/>
          </a:xfrm>
        </p:grpSpPr>
        <p:sp>
          <p:nvSpPr>
            <p:cNvPr id="125" name="Dikdörtgen 124">
              <a:extLst>
                <a:ext uri="{FF2B5EF4-FFF2-40B4-BE49-F238E27FC236}">
                  <a16:creationId xmlns:a16="http://schemas.microsoft.com/office/drawing/2014/main" id="{D289064A-2FEE-241A-7310-9815E6BF9AD8}"/>
                </a:ext>
              </a:extLst>
            </p:cNvPr>
            <p:cNvSpPr/>
            <p:nvPr/>
          </p:nvSpPr>
          <p:spPr>
            <a:xfrm>
              <a:off x="5327461" y="2887546"/>
              <a:ext cx="1407109" cy="12334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tr-TR"/>
            </a:p>
          </p:txBody>
        </p:sp>
        <p:sp>
          <p:nvSpPr>
            <p:cNvPr id="126" name="Metin kutusu 125">
              <a:extLst>
                <a:ext uri="{FF2B5EF4-FFF2-40B4-BE49-F238E27FC236}">
                  <a16:creationId xmlns:a16="http://schemas.microsoft.com/office/drawing/2014/main" id="{32B19617-9DC2-82B5-BCC2-B9694A253D1A}"/>
                </a:ext>
              </a:extLst>
            </p:cNvPr>
            <p:cNvSpPr txBox="1"/>
            <p:nvPr/>
          </p:nvSpPr>
          <p:spPr>
            <a:xfrm>
              <a:off x="5327461" y="2887546"/>
              <a:ext cx="1407109" cy="12334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200" b="1" kern="1200" dirty="0"/>
                <a:t>Kamu İç Kontrol Standartlarına Uyum Eylem Planı Rehberi</a:t>
              </a:r>
              <a:endParaRPr lang="en-US" sz="1200" b="1" kern="1200" dirty="0"/>
            </a:p>
            <a:p>
              <a:pPr marL="0" lvl="0" indent="0" algn="l" defTabSz="622300">
                <a:lnSpc>
                  <a:spcPct val="90000"/>
                </a:lnSpc>
                <a:spcBef>
                  <a:spcPct val="0"/>
                </a:spcBef>
                <a:spcAft>
                  <a:spcPct val="35000"/>
                </a:spcAft>
                <a:buNone/>
              </a:pPr>
              <a:endParaRPr lang="tr-TR" sz="1400" kern="1200" dirty="0"/>
            </a:p>
            <a:p>
              <a:pPr marL="0" lvl="0" indent="0" algn="l" defTabSz="622300">
                <a:lnSpc>
                  <a:spcPct val="90000"/>
                </a:lnSpc>
                <a:spcBef>
                  <a:spcPct val="0"/>
                </a:spcBef>
                <a:spcAft>
                  <a:spcPct val="35000"/>
                </a:spcAft>
                <a:buNone/>
              </a:pPr>
              <a:endParaRPr lang="tr-TR" sz="1400" kern="1200" dirty="0"/>
            </a:p>
            <a:p>
              <a:pPr marL="0" lvl="0" indent="0" algn="l" defTabSz="622300">
                <a:lnSpc>
                  <a:spcPct val="90000"/>
                </a:lnSpc>
                <a:spcBef>
                  <a:spcPct val="0"/>
                </a:spcBef>
                <a:spcAft>
                  <a:spcPct val="35000"/>
                </a:spcAft>
                <a:buNone/>
              </a:pPr>
              <a:endParaRPr lang="tr-TR" sz="1400" kern="1200" dirty="0"/>
            </a:p>
          </p:txBody>
        </p:sp>
      </p:grpSp>
      <p:sp>
        <p:nvSpPr>
          <p:cNvPr id="110" name="İkizkenar Üçgen 109">
            <a:extLst>
              <a:ext uri="{FF2B5EF4-FFF2-40B4-BE49-F238E27FC236}">
                <a16:creationId xmlns:a16="http://schemas.microsoft.com/office/drawing/2014/main" id="{F63931C3-5E45-73A2-B5DD-33652DEEC497}"/>
              </a:ext>
            </a:extLst>
          </p:cNvPr>
          <p:cNvSpPr/>
          <p:nvPr/>
        </p:nvSpPr>
        <p:spPr>
          <a:xfrm>
            <a:off x="5778391" y="3296254"/>
            <a:ext cx="265492" cy="265492"/>
          </a:xfrm>
          <a:prstGeom prst="triangle">
            <a:avLst>
              <a:gd name="adj" fmla="val 100000"/>
            </a:avLst>
          </a:prstGeom>
        </p:spPr>
        <p:style>
          <a:lnRef idx="2">
            <a:schemeClr val="accent5">
              <a:hueOff val="-3942483"/>
              <a:satOff val="-10161"/>
              <a:lumOff val="-6863"/>
              <a:alphaOff val="0"/>
            </a:schemeClr>
          </a:lnRef>
          <a:fillRef idx="1">
            <a:schemeClr val="accent5">
              <a:hueOff val="-3942483"/>
              <a:satOff val="-10161"/>
              <a:lumOff val="-6863"/>
              <a:alphaOff val="0"/>
            </a:schemeClr>
          </a:fillRef>
          <a:effectRef idx="0">
            <a:schemeClr val="accent5">
              <a:hueOff val="-3942483"/>
              <a:satOff val="-10161"/>
              <a:lumOff val="-6863"/>
              <a:alphaOff val="0"/>
            </a:schemeClr>
          </a:effectRef>
          <a:fontRef idx="minor">
            <a:schemeClr val="lt1"/>
          </a:fontRef>
        </p:style>
        <p:txBody>
          <a:bodyPr/>
          <a:lstStyle/>
          <a:p>
            <a:endParaRPr lang="tr-TR"/>
          </a:p>
        </p:txBody>
      </p:sp>
      <p:sp>
        <p:nvSpPr>
          <p:cNvPr id="111" name="L-Şekli 110">
            <a:extLst>
              <a:ext uri="{FF2B5EF4-FFF2-40B4-BE49-F238E27FC236}">
                <a16:creationId xmlns:a16="http://schemas.microsoft.com/office/drawing/2014/main" id="{13FA6F87-F862-BCB9-D6BD-C473D7FFA64D}"/>
              </a:ext>
            </a:extLst>
          </p:cNvPr>
          <p:cNvSpPr/>
          <p:nvPr/>
        </p:nvSpPr>
        <p:spPr>
          <a:xfrm rot="5400000">
            <a:off x="6412869" y="3069016"/>
            <a:ext cx="936669" cy="1407107"/>
          </a:xfrm>
          <a:prstGeom prst="corner">
            <a:avLst>
              <a:gd name="adj1" fmla="val 16120"/>
              <a:gd name="adj2" fmla="val 16110"/>
            </a:avLst>
          </a:prstGeom>
        </p:spPr>
        <p:style>
          <a:lnRef idx="2">
            <a:schemeClr val="accent5">
              <a:hueOff val="-4505695"/>
              <a:satOff val="-11613"/>
              <a:lumOff val="-7843"/>
              <a:alphaOff val="0"/>
            </a:schemeClr>
          </a:lnRef>
          <a:fillRef idx="1">
            <a:schemeClr val="accent5">
              <a:hueOff val="-4505695"/>
              <a:satOff val="-11613"/>
              <a:lumOff val="-7843"/>
              <a:alphaOff val="0"/>
            </a:schemeClr>
          </a:fillRef>
          <a:effectRef idx="0">
            <a:schemeClr val="accent5">
              <a:hueOff val="-4505695"/>
              <a:satOff val="-11613"/>
              <a:lumOff val="-7843"/>
              <a:alphaOff val="0"/>
            </a:schemeClr>
          </a:effectRef>
          <a:fontRef idx="minor">
            <a:schemeClr val="lt1"/>
          </a:fontRef>
        </p:style>
        <p:txBody>
          <a:bodyPr/>
          <a:lstStyle/>
          <a:p>
            <a:endParaRPr lang="tr-TR"/>
          </a:p>
        </p:txBody>
      </p:sp>
      <p:grpSp>
        <p:nvGrpSpPr>
          <p:cNvPr id="112" name="Grup 111">
            <a:extLst>
              <a:ext uri="{FF2B5EF4-FFF2-40B4-BE49-F238E27FC236}">
                <a16:creationId xmlns:a16="http://schemas.microsoft.com/office/drawing/2014/main" id="{AD31ADD7-72B6-9019-8FB7-AE5F5D7A7430}"/>
              </a:ext>
            </a:extLst>
          </p:cNvPr>
          <p:cNvGrpSpPr/>
          <p:nvPr/>
        </p:nvGrpSpPr>
        <p:grpSpPr>
          <a:xfrm>
            <a:off x="6377472" y="3443651"/>
            <a:ext cx="1407109" cy="1233413"/>
            <a:chOff x="7050038" y="2461293"/>
            <a:chExt cx="1407109" cy="1233413"/>
          </a:xfrm>
        </p:grpSpPr>
        <p:sp>
          <p:nvSpPr>
            <p:cNvPr id="123" name="Dikdörtgen 122">
              <a:extLst>
                <a:ext uri="{FF2B5EF4-FFF2-40B4-BE49-F238E27FC236}">
                  <a16:creationId xmlns:a16="http://schemas.microsoft.com/office/drawing/2014/main" id="{16BE0173-B9FD-47C5-7614-D81331D64996}"/>
                </a:ext>
              </a:extLst>
            </p:cNvPr>
            <p:cNvSpPr/>
            <p:nvPr/>
          </p:nvSpPr>
          <p:spPr>
            <a:xfrm>
              <a:off x="7050038" y="2461293"/>
              <a:ext cx="1407109" cy="12334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tr-TR"/>
            </a:p>
          </p:txBody>
        </p:sp>
        <p:sp>
          <p:nvSpPr>
            <p:cNvPr id="124" name="Metin kutusu 123">
              <a:extLst>
                <a:ext uri="{FF2B5EF4-FFF2-40B4-BE49-F238E27FC236}">
                  <a16:creationId xmlns:a16="http://schemas.microsoft.com/office/drawing/2014/main" id="{7491F0D1-4E6F-7609-BFB1-3E8B0A52B21F}"/>
                </a:ext>
              </a:extLst>
            </p:cNvPr>
            <p:cNvSpPr txBox="1"/>
            <p:nvPr/>
          </p:nvSpPr>
          <p:spPr>
            <a:xfrm>
              <a:off x="7050038" y="2461293"/>
              <a:ext cx="1407109" cy="12334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200" b="1" kern="1200" dirty="0"/>
                <a:t>Maliye Bakanlığı Kamu İç Kontrol Standartlarına Uyum Genelgesi</a:t>
              </a:r>
              <a:endParaRPr lang="tr-TR" sz="1200" kern="1200" dirty="0"/>
            </a:p>
          </p:txBody>
        </p:sp>
      </p:grpSp>
      <p:sp>
        <p:nvSpPr>
          <p:cNvPr id="113" name="İkizkenar Üçgen 112">
            <a:extLst>
              <a:ext uri="{FF2B5EF4-FFF2-40B4-BE49-F238E27FC236}">
                <a16:creationId xmlns:a16="http://schemas.microsoft.com/office/drawing/2014/main" id="{3CFB0C55-3836-5A23-7870-6EDA53B2F737}"/>
              </a:ext>
            </a:extLst>
          </p:cNvPr>
          <p:cNvSpPr/>
          <p:nvPr/>
        </p:nvSpPr>
        <p:spPr>
          <a:xfrm>
            <a:off x="7297614" y="2868075"/>
            <a:ext cx="265492" cy="265492"/>
          </a:xfrm>
          <a:prstGeom prst="triangle">
            <a:avLst>
              <a:gd name="adj" fmla="val 100000"/>
            </a:avLst>
          </a:prstGeom>
        </p:spPr>
        <p:style>
          <a:lnRef idx="2">
            <a:schemeClr val="accent5">
              <a:hueOff val="-5068907"/>
              <a:satOff val="-13064"/>
              <a:lumOff val="-8824"/>
              <a:alphaOff val="0"/>
            </a:schemeClr>
          </a:lnRef>
          <a:fillRef idx="1">
            <a:schemeClr val="accent5">
              <a:hueOff val="-5068907"/>
              <a:satOff val="-13064"/>
              <a:lumOff val="-8824"/>
              <a:alphaOff val="0"/>
            </a:schemeClr>
          </a:fillRef>
          <a:effectRef idx="0">
            <a:schemeClr val="accent5">
              <a:hueOff val="-5068907"/>
              <a:satOff val="-13064"/>
              <a:lumOff val="-8824"/>
              <a:alphaOff val="0"/>
            </a:schemeClr>
          </a:effectRef>
          <a:fontRef idx="minor">
            <a:schemeClr val="lt1"/>
          </a:fontRef>
        </p:style>
        <p:txBody>
          <a:bodyPr/>
          <a:lstStyle/>
          <a:p>
            <a:endParaRPr lang="tr-TR"/>
          </a:p>
        </p:txBody>
      </p:sp>
      <p:sp>
        <p:nvSpPr>
          <p:cNvPr id="114" name="L-Şekli 113">
            <a:extLst>
              <a:ext uri="{FF2B5EF4-FFF2-40B4-BE49-F238E27FC236}">
                <a16:creationId xmlns:a16="http://schemas.microsoft.com/office/drawing/2014/main" id="{44F1CD0A-7C20-248C-9BBB-F642D8AF831C}"/>
              </a:ext>
            </a:extLst>
          </p:cNvPr>
          <p:cNvSpPr/>
          <p:nvPr/>
        </p:nvSpPr>
        <p:spPr>
          <a:xfrm rot="5400000">
            <a:off x="7945908" y="2633119"/>
            <a:ext cx="936669" cy="1432501"/>
          </a:xfrm>
          <a:prstGeom prst="corner">
            <a:avLst>
              <a:gd name="adj1" fmla="val 16120"/>
              <a:gd name="adj2" fmla="val 16110"/>
            </a:avLst>
          </a:prstGeom>
        </p:spPr>
        <p:style>
          <a:lnRef idx="2">
            <a:schemeClr val="accent5">
              <a:hueOff val="-5632119"/>
              <a:satOff val="-14516"/>
              <a:lumOff val="-9804"/>
              <a:alphaOff val="0"/>
            </a:schemeClr>
          </a:lnRef>
          <a:fillRef idx="1">
            <a:schemeClr val="accent5">
              <a:hueOff val="-5632119"/>
              <a:satOff val="-14516"/>
              <a:lumOff val="-9804"/>
              <a:alphaOff val="0"/>
            </a:schemeClr>
          </a:fillRef>
          <a:effectRef idx="0">
            <a:schemeClr val="accent5">
              <a:hueOff val="-5632119"/>
              <a:satOff val="-14516"/>
              <a:lumOff val="-9804"/>
              <a:alphaOff val="0"/>
            </a:schemeClr>
          </a:effectRef>
          <a:fontRef idx="minor">
            <a:schemeClr val="lt1"/>
          </a:fontRef>
        </p:style>
        <p:txBody>
          <a:bodyPr/>
          <a:lstStyle/>
          <a:p>
            <a:endParaRPr lang="tr-TR"/>
          </a:p>
        </p:txBody>
      </p:sp>
      <p:grpSp>
        <p:nvGrpSpPr>
          <p:cNvPr id="115" name="Grup 114">
            <a:extLst>
              <a:ext uri="{FF2B5EF4-FFF2-40B4-BE49-F238E27FC236}">
                <a16:creationId xmlns:a16="http://schemas.microsoft.com/office/drawing/2014/main" id="{3DFD6CF6-C67B-0A92-A4A2-86FA27466B11}"/>
              </a:ext>
            </a:extLst>
          </p:cNvPr>
          <p:cNvGrpSpPr/>
          <p:nvPr/>
        </p:nvGrpSpPr>
        <p:grpSpPr>
          <a:xfrm>
            <a:off x="7912032" y="3044522"/>
            <a:ext cx="1407109" cy="1233413"/>
            <a:chOff x="8772615" y="2035040"/>
            <a:chExt cx="1407109" cy="1233413"/>
          </a:xfrm>
        </p:grpSpPr>
        <p:sp>
          <p:nvSpPr>
            <p:cNvPr id="121" name="Dikdörtgen 120">
              <a:extLst>
                <a:ext uri="{FF2B5EF4-FFF2-40B4-BE49-F238E27FC236}">
                  <a16:creationId xmlns:a16="http://schemas.microsoft.com/office/drawing/2014/main" id="{5FC6647A-63C5-F2AF-2565-0346386FD1B5}"/>
                </a:ext>
              </a:extLst>
            </p:cNvPr>
            <p:cNvSpPr/>
            <p:nvPr/>
          </p:nvSpPr>
          <p:spPr>
            <a:xfrm>
              <a:off x="8772615" y="2035040"/>
              <a:ext cx="1407109" cy="12334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tr-TR"/>
            </a:p>
          </p:txBody>
        </p:sp>
        <p:sp>
          <p:nvSpPr>
            <p:cNvPr id="122" name="Metin kutusu 121">
              <a:extLst>
                <a:ext uri="{FF2B5EF4-FFF2-40B4-BE49-F238E27FC236}">
                  <a16:creationId xmlns:a16="http://schemas.microsoft.com/office/drawing/2014/main" id="{052D0051-7E56-92F8-2DE0-862AD3BCA5B8}"/>
                </a:ext>
              </a:extLst>
            </p:cNvPr>
            <p:cNvSpPr txBox="1"/>
            <p:nvPr/>
          </p:nvSpPr>
          <p:spPr>
            <a:xfrm>
              <a:off x="8772615" y="2035040"/>
              <a:ext cx="1407109" cy="12334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200" b="1" kern="1200" dirty="0"/>
                <a:t>Kamu İç Kontrol </a:t>
              </a:r>
              <a:br>
                <a:rPr lang="tr-TR" sz="1200" b="1" kern="1200" dirty="0"/>
              </a:br>
              <a:r>
                <a:rPr lang="tr-TR" sz="1200" b="1" kern="1200" dirty="0"/>
                <a:t>Rehberi</a:t>
              </a:r>
              <a:endParaRPr lang="tr-TR" sz="1200" kern="1200" dirty="0"/>
            </a:p>
            <a:p>
              <a:pPr marL="0" lvl="0" indent="0" algn="l" defTabSz="622300">
                <a:lnSpc>
                  <a:spcPct val="90000"/>
                </a:lnSpc>
                <a:spcBef>
                  <a:spcPct val="0"/>
                </a:spcBef>
                <a:spcAft>
                  <a:spcPct val="35000"/>
                </a:spcAft>
                <a:buNone/>
              </a:pPr>
              <a:endParaRPr lang="tr-TR" sz="1200" kern="1200" dirty="0"/>
            </a:p>
            <a:p>
              <a:pPr marL="0" lvl="0" indent="0" algn="l" defTabSz="622300">
                <a:lnSpc>
                  <a:spcPct val="90000"/>
                </a:lnSpc>
                <a:spcBef>
                  <a:spcPct val="0"/>
                </a:spcBef>
                <a:spcAft>
                  <a:spcPct val="35000"/>
                </a:spcAft>
                <a:buNone/>
              </a:pPr>
              <a:endParaRPr lang="tr-TR" sz="1400" kern="1200" dirty="0"/>
            </a:p>
          </p:txBody>
        </p:sp>
      </p:grpSp>
      <p:sp>
        <p:nvSpPr>
          <p:cNvPr id="116" name="İkizkenar Üçgen 115">
            <a:extLst>
              <a:ext uri="{FF2B5EF4-FFF2-40B4-BE49-F238E27FC236}">
                <a16:creationId xmlns:a16="http://schemas.microsoft.com/office/drawing/2014/main" id="{78EA89A8-A0C0-46BF-7F13-17772E510A85}"/>
              </a:ext>
            </a:extLst>
          </p:cNvPr>
          <p:cNvSpPr/>
          <p:nvPr/>
        </p:nvSpPr>
        <p:spPr>
          <a:xfrm>
            <a:off x="8862314" y="2454960"/>
            <a:ext cx="265492" cy="265492"/>
          </a:xfrm>
          <a:prstGeom prst="triangle">
            <a:avLst>
              <a:gd name="adj" fmla="val 100000"/>
            </a:avLst>
          </a:prstGeom>
        </p:spPr>
        <p:style>
          <a:lnRef idx="2">
            <a:schemeClr val="accent5">
              <a:hueOff val="-6195331"/>
              <a:satOff val="-15967"/>
              <a:lumOff val="-10785"/>
              <a:alphaOff val="0"/>
            </a:schemeClr>
          </a:lnRef>
          <a:fillRef idx="1">
            <a:schemeClr val="accent5">
              <a:hueOff val="-6195331"/>
              <a:satOff val="-15967"/>
              <a:lumOff val="-10785"/>
              <a:alphaOff val="0"/>
            </a:schemeClr>
          </a:fillRef>
          <a:effectRef idx="0">
            <a:schemeClr val="accent5">
              <a:hueOff val="-6195331"/>
              <a:satOff val="-15967"/>
              <a:lumOff val="-10785"/>
              <a:alphaOff val="0"/>
            </a:schemeClr>
          </a:effectRef>
          <a:fontRef idx="minor">
            <a:schemeClr val="lt1"/>
          </a:fontRef>
        </p:style>
        <p:txBody>
          <a:bodyPr/>
          <a:lstStyle/>
          <a:p>
            <a:endParaRPr lang="tr-TR"/>
          </a:p>
        </p:txBody>
      </p:sp>
      <p:sp>
        <p:nvSpPr>
          <p:cNvPr id="117" name="L-Şekli 116">
            <a:extLst>
              <a:ext uri="{FF2B5EF4-FFF2-40B4-BE49-F238E27FC236}">
                <a16:creationId xmlns:a16="http://schemas.microsoft.com/office/drawing/2014/main" id="{4B3E86E9-9278-C620-A38B-67EFCF63123E}"/>
              </a:ext>
            </a:extLst>
          </p:cNvPr>
          <p:cNvSpPr/>
          <p:nvPr/>
        </p:nvSpPr>
        <p:spPr>
          <a:xfrm rot="5400000">
            <a:off x="9493627" y="2208292"/>
            <a:ext cx="936669" cy="1407109"/>
          </a:xfrm>
          <a:prstGeom prst="corner">
            <a:avLst>
              <a:gd name="adj1" fmla="val 16120"/>
              <a:gd name="adj2" fmla="val 16110"/>
            </a:avLst>
          </a:prstGeom>
        </p:spPr>
        <p:style>
          <a:lnRef idx="2">
            <a:schemeClr val="accent5">
              <a:hueOff val="-6758543"/>
              <a:satOff val="-17419"/>
              <a:lumOff val="-11765"/>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a:lstStyle/>
          <a:p>
            <a:endParaRPr lang="tr-TR"/>
          </a:p>
        </p:txBody>
      </p:sp>
      <p:grpSp>
        <p:nvGrpSpPr>
          <p:cNvPr id="118" name="Grup 117">
            <a:extLst>
              <a:ext uri="{FF2B5EF4-FFF2-40B4-BE49-F238E27FC236}">
                <a16:creationId xmlns:a16="http://schemas.microsoft.com/office/drawing/2014/main" id="{E1399389-3503-63C4-BCCC-9A4C80B582BF}"/>
              </a:ext>
            </a:extLst>
          </p:cNvPr>
          <p:cNvGrpSpPr/>
          <p:nvPr/>
        </p:nvGrpSpPr>
        <p:grpSpPr>
          <a:xfrm>
            <a:off x="9447055" y="2600714"/>
            <a:ext cx="1407109" cy="1233413"/>
            <a:chOff x="10495192" y="1608786"/>
            <a:chExt cx="1407109" cy="1233413"/>
          </a:xfrm>
        </p:grpSpPr>
        <p:sp>
          <p:nvSpPr>
            <p:cNvPr id="119" name="Dikdörtgen 118">
              <a:extLst>
                <a:ext uri="{FF2B5EF4-FFF2-40B4-BE49-F238E27FC236}">
                  <a16:creationId xmlns:a16="http://schemas.microsoft.com/office/drawing/2014/main" id="{B82047D6-4989-D662-B60E-C4DA907017A8}"/>
                </a:ext>
              </a:extLst>
            </p:cNvPr>
            <p:cNvSpPr/>
            <p:nvPr/>
          </p:nvSpPr>
          <p:spPr>
            <a:xfrm>
              <a:off x="10495192" y="1608786"/>
              <a:ext cx="1407109" cy="12334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tr-TR"/>
            </a:p>
          </p:txBody>
        </p:sp>
        <p:sp>
          <p:nvSpPr>
            <p:cNvPr id="120" name="Metin kutusu 119">
              <a:extLst>
                <a:ext uri="{FF2B5EF4-FFF2-40B4-BE49-F238E27FC236}">
                  <a16:creationId xmlns:a16="http://schemas.microsoft.com/office/drawing/2014/main" id="{FB1EFE39-457C-0576-5C9C-327D307F50C0}"/>
                </a:ext>
              </a:extLst>
            </p:cNvPr>
            <p:cNvSpPr txBox="1"/>
            <p:nvPr/>
          </p:nvSpPr>
          <p:spPr>
            <a:xfrm>
              <a:off x="10495192" y="1608786"/>
              <a:ext cx="1407109" cy="12334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200" b="1" kern="1200" dirty="0"/>
                <a:t>Kamu İç Kontrol Sistemi İzleme ve değerlendirme Rehberi-</a:t>
              </a:r>
              <a:br>
                <a:rPr lang="tr-TR" sz="1200" b="1" kern="1200" dirty="0"/>
              </a:br>
              <a:r>
                <a:rPr lang="tr-TR" sz="1200" b="1" kern="1200" dirty="0"/>
                <a:t>Kamu Kurumsal Risk Yönetimi Rehberi</a:t>
              </a:r>
              <a:endParaRPr lang="en-US" sz="1200" b="1" kern="1200" dirty="0"/>
            </a:p>
            <a:p>
              <a:pPr marL="0" lvl="0" indent="0" algn="l" defTabSz="622300">
                <a:lnSpc>
                  <a:spcPct val="90000"/>
                </a:lnSpc>
                <a:spcBef>
                  <a:spcPct val="0"/>
                </a:spcBef>
                <a:spcAft>
                  <a:spcPct val="35000"/>
                </a:spcAft>
                <a:buNone/>
              </a:pPr>
              <a:endParaRPr lang="tr-TR" sz="1400" kern="1200" dirty="0"/>
            </a:p>
            <a:p>
              <a:pPr marL="0" lvl="0" indent="0" algn="l" defTabSz="622300">
                <a:lnSpc>
                  <a:spcPct val="90000"/>
                </a:lnSpc>
                <a:spcBef>
                  <a:spcPct val="0"/>
                </a:spcBef>
                <a:spcAft>
                  <a:spcPct val="35000"/>
                </a:spcAft>
                <a:buNone/>
              </a:pPr>
              <a:endParaRPr lang="tr-TR" sz="1400" kern="1200" dirty="0"/>
            </a:p>
          </p:txBody>
        </p:sp>
      </p:grpSp>
      <p:sp>
        <p:nvSpPr>
          <p:cNvPr id="141" name="Dikdörtgen 140">
            <a:extLst>
              <a:ext uri="{FF2B5EF4-FFF2-40B4-BE49-F238E27FC236}">
                <a16:creationId xmlns:a16="http://schemas.microsoft.com/office/drawing/2014/main" id="{86C6B8FA-6E81-CFDF-C45B-5057049C4234}"/>
              </a:ext>
            </a:extLst>
          </p:cNvPr>
          <p:cNvSpPr/>
          <p:nvPr/>
        </p:nvSpPr>
        <p:spPr>
          <a:xfrm>
            <a:off x="111195" y="4473553"/>
            <a:ext cx="124264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10.12.2003</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2" name="Dikdörtgen 141">
            <a:extLst>
              <a:ext uri="{FF2B5EF4-FFF2-40B4-BE49-F238E27FC236}">
                <a16:creationId xmlns:a16="http://schemas.microsoft.com/office/drawing/2014/main" id="{2C0547FD-A6C3-E8DD-6709-9BCD79B37D84}"/>
              </a:ext>
            </a:extLst>
          </p:cNvPr>
          <p:cNvSpPr/>
          <p:nvPr/>
        </p:nvSpPr>
        <p:spPr>
          <a:xfrm>
            <a:off x="1571884" y="4054471"/>
            <a:ext cx="124264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31.12.2005</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3" name="Dikdörtgen 142">
            <a:extLst>
              <a:ext uri="{FF2B5EF4-FFF2-40B4-BE49-F238E27FC236}">
                <a16:creationId xmlns:a16="http://schemas.microsoft.com/office/drawing/2014/main" id="{2DC557F2-0858-9475-D90F-472981316621}"/>
              </a:ext>
            </a:extLst>
          </p:cNvPr>
          <p:cNvSpPr/>
          <p:nvPr/>
        </p:nvSpPr>
        <p:spPr>
          <a:xfrm>
            <a:off x="3020358" y="3691026"/>
            <a:ext cx="124264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26.12.2007</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4" name="Dikdörtgen 143">
            <a:extLst>
              <a:ext uri="{FF2B5EF4-FFF2-40B4-BE49-F238E27FC236}">
                <a16:creationId xmlns:a16="http://schemas.microsoft.com/office/drawing/2014/main" id="{FA4D74A6-FACB-2E46-9371-9DED6942AC0A}"/>
              </a:ext>
            </a:extLst>
          </p:cNvPr>
          <p:cNvSpPr/>
          <p:nvPr/>
        </p:nvSpPr>
        <p:spPr>
          <a:xfrm>
            <a:off x="4553448" y="3291897"/>
            <a:ext cx="124264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04.02.2009</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5" name="Dikdörtgen 144">
            <a:extLst>
              <a:ext uri="{FF2B5EF4-FFF2-40B4-BE49-F238E27FC236}">
                <a16:creationId xmlns:a16="http://schemas.microsoft.com/office/drawing/2014/main" id="{816DB69D-2010-5449-86AC-522E99282371}"/>
              </a:ext>
            </a:extLst>
          </p:cNvPr>
          <p:cNvSpPr/>
          <p:nvPr/>
        </p:nvSpPr>
        <p:spPr>
          <a:xfrm>
            <a:off x="6091557" y="2857044"/>
            <a:ext cx="124264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02.12.2013</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6" name="Dikdörtgen 145">
            <a:extLst>
              <a:ext uri="{FF2B5EF4-FFF2-40B4-BE49-F238E27FC236}">
                <a16:creationId xmlns:a16="http://schemas.microsoft.com/office/drawing/2014/main" id="{3D5EE7B0-94A9-B8A1-C36E-1B9DABABD693}"/>
              </a:ext>
            </a:extLst>
          </p:cNvPr>
          <p:cNvSpPr/>
          <p:nvPr/>
        </p:nvSpPr>
        <p:spPr>
          <a:xfrm>
            <a:off x="7584757" y="2416048"/>
            <a:ext cx="1242648"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07.02.2014</a:t>
            </a:r>
            <a:endParaRPr kumimoji="0" 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47" name="Dikdörtgen 146">
            <a:extLst>
              <a:ext uri="{FF2B5EF4-FFF2-40B4-BE49-F238E27FC236}">
                <a16:creationId xmlns:a16="http://schemas.microsoft.com/office/drawing/2014/main" id="{A3662B14-A5C5-6C8D-39AA-DFE1668D9B24}"/>
              </a:ext>
            </a:extLst>
          </p:cNvPr>
          <p:cNvSpPr/>
          <p:nvPr/>
        </p:nvSpPr>
        <p:spPr>
          <a:xfrm>
            <a:off x="9143929" y="2011376"/>
            <a:ext cx="124264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schemeClr val="tx1">
                    <a:lumMod val="95000"/>
                    <a:lumOff val="5000"/>
                  </a:schemeClr>
                </a:solidFill>
                <a:effectLst>
                  <a:outerShdw blurRad="38100" dist="38100" dir="2700000" algn="tl">
                    <a:srgbClr val="000000">
                      <a:alpha val="43137"/>
                    </a:srgbClr>
                  </a:outerShdw>
                </a:effectLst>
                <a:uLnTx/>
                <a:uFillTx/>
                <a:latin typeface="Calibri" panose="020F0502020204030204"/>
                <a:ea typeface="+mn-ea"/>
                <a:cs typeface="+mn-cs"/>
              </a:rPr>
              <a:t>04.04.2024</a:t>
            </a:r>
            <a:endParaRPr kumimoji="0" lang="tr-TR" sz="1800" b="0" i="0" u="none" strike="noStrike" kern="1200" cap="none" spc="0" normalizeH="0" baseline="0" noProof="0" dirty="0">
              <a:ln>
                <a:noFill/>
              </a:ln>
              <a:solidFill>
                <a:schemeClr val="tx1">
                  <a:lumMod val="95000"/>
                  <a:lumOff val="5000"/>
                </a:schemeClr>
              </a:solidFill>
              <a:effectLst/>
              <a:uLnTx/>
              <a:uFillTx/>
              <a:latin typeface="Calibri" panose="020F0502020204030204"/>
              <a:ea typeface="+mn-ea"/>
              <a:cs typeface="+mn-cs"/>
            </a:endParaRPr>
          </a:p>
        </p:txBody>
      </p:sp>
      <p:sp>
        <p:nvSpPr>
          <p:cNvPr id="148" name="L-Şekli 147">
            <a:extLst>
              <a:ext uri="{FF2B5EF4-FFF2-40B4-BE49-F238E27FC236}">
                <a16:creationId xmlns:a16="http://schemas.microsoft.com/office/drawing/2014/main" id="{014309BC-1B18-F874-AF08-FB1625E64F82}"/>
              </a:ext>
            </a:extLst>
          </p:cNvPr>
          <p:cNvSpPr/>
          <p:nvPr/>
        </p:nvSpPr>
        <p:spPr>
          <a:xfrm rot="5400000">
            <a:off x="10969726" y="1803741"/>
            <a:ext cx="936669" cy="1332843"/>
          </a:xfrm>
          <a:prstGeom prst="corner">
            <a:avLst>
              <a:gd name="adj1" fmla="val 16120"/>
              <a:gd name="adj2" fmla="val 16110"/>
            </a:avLst>
          </a:prstGeom>
          <a:solidFill>
            <a:srgbClr val="00B050"/>
          </a:solidFill>
          <a:ln>
            <a:solidFill>
              <a:srgbClr val="00B050"/>
            </a:solidFill>
          </a:ln>
        </p:spPr>
        <p:style>
          <a:lnRef idx="2">
            <a:schemeClr val="accent5">
              <a:hueOff val="-6758543"/>
              <a:satOff val="-17419"/>
              <a:lumOff val="-11765"/>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a:lstStyle/>
          <a:p>
            <a:endParaRPr lang="tr-TR"/>
          </a:p>
        </p:txBody>
      </p:sp>
      <p:sp>
        <p:nvSpPr>
          <p:cNvPr id="149" name="İkizkenar Üçgen 148">
            <a:extLst>
              <a:ext uri="{FF2B5EF4-FFF2-40B4-BE49-F238E27FC236}">
                <a16:creationId xmlns:a16="http://schemas.microsoft.com/office/drawing/2014/main" id="{E70B8FD1-ED1D-8385-283C-AEFCD476A50C}"/>
              </a:ext>
            </a:extLst>
          </p:cNvPr>
          <p:cNvSpPr/>
          <p:nvPr/>
        </p:nvSpPr>
        <p:spPr>
          <a:xfrm>
            <a:off x="10373206" y="2001828"/>
            <a:ext cx="265492" cy="265492"/>
          </a:xfrm>
          <a:prstGeom prst="triangle">
            <a:avLst>
              <a:gd name="adj" fmla="val 100000"/>
            </a:avLst>
          </a:prstGeom>
        </p:spPr>
        <p:style>
          <a:lnRef idx="2">
            <a:schemeClr val="accent5">
              <a:hueOff val="-6195331"/>
              <a:satOff val="-15967"/>
              <a:lumOff val="-10785"/>
              <a:alphaOff val="0"/>
            </a:schemeClr>
          </a:lnRef>
          <a:fillRef idx="1">
            <a:schemeClr val="accent5">
              <a:hueOff val="-6195331"/>
              <a:satOff val="-15967"/>
              <a:lumOff val="-10785"/>
              <a:alphaOff val="0"/>
            </a:schemeClr>
          </a:fillRef>
          <a:effectRef idx="0">
            <a:schemeClr val="accent5">
              <a:hueOff val="-6195331"/>
              <a:satOff val="-15967"/>
              <a:lumOff val="-10785"/>
              <a:alphaOff val="0"/>
            </a:schemeClr>
          </a:effectRef>
          <a:fontRef idx="minor">
            <a:schemeClr val="lt1"/>
          </a:fontRef>
        </p:style>
        <p:txBody>
          <a:bodyPr/>
          <a:lstStyle/>
          <a:p>
            <a:endParaRPr lang="tr-TR"/>
          </a:p>
        </p:txBody>
      </p:sp>
      <p:grpSp>
        <p:nvGrpSpPr>
          <p:cNvPr id="150" name="Grup 149">
            <a:extLst>
              <a:ext uri="{FF2B5EF4-FFF2-40B4-BE49-F238E27FC236}">
                <a16:creationId xmlns:a16="http://schemas.microsoft.com/office/drawing/2014/main" id="{9839E03F-096B-4B08-BDFF-ADED0D75D72F}"/>
              </a:ext>
            </a:extLst>
          </p:cNvPr>
          <p:cNvGrpSpPr/>
          <p:nvPr/>
        </p:nvGrpSpPr>
        <p:grpSpPr>
          <a:xfrm>
            <a:off x="10959325" y="2193930"/>
            <a:ext cx="1232675" cy="1233413"/>
            <a:chOff x="10495192" y="1608786"/>
            <a:chExt cx="1407109" cy="1233413"/>
          </a:xfrm>
        </p:grpSpPr>
        <p:sp>
          <p:nvSpPr>
            <p:cNvPr id="151" name="Dikdörtgen 150">
              <a:extLst>
                <a:ext uri="{FF2B5EF4-FFF2-40B4-BE49-F238E27FC236}">
                  <a16:creationId xmlns:a16="http://schemas.microsoft.com/office/drawing/2014/main" id="{707CEC28-98AD-8ED4-E33A-2AFB7671D5BF}"/>
                </a:ext>
              </a:extLst>
            </p:cNvPr>
            <p:cNvSpPr/>
            <p:nvPr/>
          </p:nvSpPr>
          <p:spPr>
            <a:xfrm>
              <a:off x="10495192" y="1608786"/>
              <a:ext cx="1407109" cy="12334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tr-TR"/>
            </a:p>
          </p:txBody>
        </p:sp>
        <p:sp>
          <p:nvSpPr>
            <p:cNvPr id="152" name="Metin kutusu 151">
              <a:extLst>
                <a:ext uri="{FF2B5EF4-FFF2-40B4-BE49-F238E27FC236}">
                  <a16:creationId xmlns:a16="http://schemas.microsoft.com/office/drawing/2014/main" id="{3EACCBC2-257A-5A2A-571E-630FF0A9AE49}"/>
                </a:ext>
              </a:extLst>
            </p:cNvPr>
            <p:cNvSpPr txBox="1"/>
            <p:nvPr/>
          </p:nvSpPr>
          <p:spPr>
            <a:xfrm>
              <a:off x="10495192" y="1608786"/>
              <a:ext cx="1122553" cy="12334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tr-TR" sz="1200" b="1" kern="1200" dirty="0"/>
                <a:t>Kamu İç Kontrol Yönetmeliği</a:t>
              </a:r>
              <a:endParaRPr lang="tr-TR" sz="1400" kern="1200" dirty="0"/>
            </a:p>
            <a:p>
              <a:pPr marL="0" lvl="0" indent="0" algn="l" defTabSz="622300">
                <a:lnSpc>
                  <a:spcPct val="90000"/>
                </a:lnSpc>
                <a:spcBef>
                  <a:spcPct val="0"/>
                </a:spcBef>
                <a:spcAft>
                  <a:spcPct val="35000"/>
                </a:spcAft>
                <a:buNone/>
              </a:pPr>
              <a:endParaRPr lang="tr-TR" sz="1400" kern="1200" dirty="0"/>
            </a:p>
          </p:txBody>
        </p:sp>
      </p:grpSp>
      <p:sp>
        <p:nvSpPr>
          <p:cNvPr id="153" name="Dikdörtgen 152">
            <a:extLst>
              <a:ext uri="{FF2B5EF4-FFF2-40B4-BE49-F238E27FC236}">
                <a16:creationId xmlns:a16="http://schemas.microsoft.com/office/drawing/2014/main" id="{5B671E10-BFF5-32EE-508D-87D1DCD9ADD0}"/>
              </a:ext>
            </a:extLst>
          </p:cNvPr>
          <p:cNvSpPr/>
          <p:nvPr/>
        </p:nvSpPr>
        <p:spPr>
          <a:xfrm>
            <a:off x="10665516" y="1579436"/>
            <a:ext cx="124264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schemeClr val="tx1">
                    <a:lumMod val="95000"/>
                    <a:lumOff val="5000"/>
                  </a:schemeClr>
                </a:solidFill>
                <a:effectLst>
                  <a:outerShdw blurRad="38100" dist="38100" dir="2700000" algn="tl">
                    <a:srgbClr val="000000">
                      <a:alpha val="43137"/>
                    </a:srgbClr>
                  </a:outerShdw>
                </a:effectLst>
                <a:uLnTx/>
                <a:uFillTx/>
                <a:latin typeface="Calibri" panose="020F0502020204030204"/>
                <a:ea typeface="+mn-ea"/>
                <a:cs typeface="+mn-cs"/>
              </a:rPr>
              <a:t>05.03.2025</a:t>
            </a:r>
            <a:endParaRPr kumimoji="0" lang="tr-TR" sz="1800" b="0" i="0" u="none" strike="noStrike" kern="1200" cap="none" spc="0" normalizeH="0" baseline="0" noProof="0" dirty="0">
              <a:ln>
                <a:noFill/>
              </a:ln>
              <a:solidFill>
                <a:schemeClr val="tx1">
                  <a:lumMod val="95000"/>
                  <a:lumOff val="5000"/>
                </a:schemeClr>
              </a:solidFill>
              <a:effectLst/>
              <a:uLnTx/>
              <a:uFillTx/>
              <a:latin typeface="Calibri" panose="020F0502020204030204"/>
              <a:ea typeface="+mn-ea"/>
              <a:cs typeface="+mn-cs"/>
            </a:endParaRPr>
          </a:p>
        </p:txBody>
      </p:sp>
      <p:sp>
        <p:nvSpPr>
          <p:cNvPr id="154" name="İkizkenar Üçgen 153">
            <a:extLst>
              <a:ext uri="{FF2B5EF4-FFF2-40B4-BE49-F238E27FC236}">
                <a16:creationId xmlns:a16="http://schemas.microsoft.com/office/drawing/2014/main" id="{EE4791C7-F629-A586-3A26-D6F87665F2BE}"/>
              </a:ext>
            </a:extLst>
          </p:cNvPr>
          <p:cNvSpPr/>
          <p:nvPr/>
        </p:nvSpPr>
        <p:spPr>
          <a:xfrm>
            <a:off x="11838990" y="1579436"/>
            <a:ext cx="265492" cy="265492"/>
          </a:xfrm>
          <a:prstGeom prst="triangle">
            <a:avLst>
              <a:gd name="adj" fmla="val 100000"/>
            </a:avLst>
          </a:prstGeom>
          <a:solidFill>
            <a:srgbClr val="00B050"/>
          </a:solidFill>
          <a:ln>
            <a:solidFill>
              <a:srgbClr val="00B050"/>
            </a:solidFill>
          </a:ln>
        </p:spPr>
        <p:style>
          <a:lnRef idx="2">
            <a:schemeClr val="accent5">
              <a:hueOff val="-6195331"/>
              <a:satOff val="-15967"/>
              <a:lumOff val="-10785"/>
              <a:alphaOff val="0"/>
            </a:schemeClr>
          </a:lnRef>
          <a:fillRef idx="1">
            <a:schemeClr val="accent5">
              <a:hueOff val="-6195331"/>
              <a:satOff val="-15967"/>
              <a:lumOff val="-10785"/>
              <a:alphaOff val="0"/>
            </a:schemeClr>
          </a:fillRef>
          <a:effectRef idx="0">
            <a:schemeClr val="accent5">
              <a:hueOff val="-6195331"/>
              <a:satOff val="-15967"/>
              <a:lumOff val="-10785"/>
              <a:alphaOff val="0"/>
            </a:schemeClr>
          </a:effectRef>
          <a:fontRef idx="minor">
            <a:schemeClr val="lt1"/>
          </a:fontRef>
        </p:style>
        <p:txBody>
          <a:bodyPr/>
          <a:lstStyle/>
          <a:p>
            <a:endParaRPr lang="tr-TR"/>
          </a:p>
        </p:txBody>
      </p:sp>
      <p:pic>
        <p:nvPicPr>
          <p:cNvPr id="3" name="Resim 2">
            <a:extLst>
              <a:ext uri="{FF2B5EF4-FFF2-40B4-BE49-F238E27FC236}">
                <a16:creationId xmlns:a16="http://schemas.microsoft.com/office/drawing/2014/main" id="{8016C908-D3A7-807B-D8EA-73E757FAB2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pic>
        <p:nvPicPr>
          <p:cNvPr id="5" name="Resim 4">
            <a:extLst>
              <a:ext uri="{FF2B5EF4-FFF2-40B4-BE49-F238E27FC236}">
                <a16:creationId xmlns:a16="http://schemas.microsoft.com/office/drawing/2014/main" id="{4BD2B986-E7A4-9FAC-187B-E2FBDD6E57EE}"/>
              </a:ext>
            </a:extLst>
          </p:cNvPr>
          <p:cNvPicPr>
            <a:picLocks noChangeAspect="1"/>
          </p:cNvPicPr>
          <p:nvPr/>
        </p:nvPicPr>
        <p:blipFill>
          <a:blip r:embed="rId4"/>
          <a:stretch>
            <a:fillRect/>
          </a:stretch>
        </p:blipFill>
        <p:spPr>
          <a:xfrm>
            <a:off x="9430422" y="3948503"/>
            <a:ext cx="1327311" cy="1876194"/>
          </a:xfrm>
          <a:prstGeom prst="rect">
            <a:avLst/>
          </a:prstGeom>
          <a:ln>
            <a:solidFill>
              <a:srgbClr val="002060"/>
            </a:solidFill>
          </a:ln>
        </p:spPr>
      </p:pic>
      <p:pic>
        <p:nvPicPr>
          <p:cNvPr id="10" name="Resim 9">
            <a:extLst>
              <a:ext uri="{FF2B5EF4-FFF2-40B4-BE49-F238E27FC236}">
                <a16:creationId xmlns:a16="http://schemas.microsoft.com/office/drawing/2014/main" id="{B5664457-E361-690F-0818-4D8A071EE70F}"/>
              </a:ext>
            </a:extLst>
          </p:cNvPr>
          <p:cNvPicPr>
            <a:picLocks noChangeAspect="1"/>
          </p:cNvPicPr>
          <p:nvPr/>
        </p:nvPicPr>
        <p:blipFill>
          <a:blip r:embed="rId5"/>
          <a:srcRect l="34453" t="13862" r="35105" b="9042"/>
          <a:stretch/>
        </p:blipFill>
        <p:spPr>
          <a:xfrm>
            <a:off x="7927500" y="4505049"/>
            <a:ext cx="1332843" cy="1898710"/>
          </a:xfrm>
          <a:prstGeom prst="rect">
            <a:avLst/>
          </a:prstGeom>
        </p:spPr>
      </p:pic>
      <p:pic>
        <p:nvPicPr>
          <p:cNvPr id="14" name="Resim 13">
            <a:extLst>
              <a:ext uri="{FF2B5EF4-FFF2-40B4-BE49-F238E27FC236}">
                <a16:creationId xmlns:a16="http://schemas.microsoft.com/office/drawing/2014/main" id="{8282933D-106A-0E7F-DB9F-55903BB6CA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13559" y="3380181"/>
            <a:ext cx="1089541" cy="1089541"/>
          </a:xfrm>
          <a:prstGeom prst="rect">
            <a:avLst/>
          </a:prstGeom>
        </p:spPr>
      </p:pic>
      <p:pic>
        <p:nvPicPr>
          <p:cNvPr id="16" name="Resim 15">
            <a:extLst>
              <a:ext uri="{FF2B5EF4-FFF2-40B4-BE49-F238E27FC236}">
                <a16:creationId xmlns:a16="http://schemas.microsoft.com/office/drawing/2014/main" id="{21A6E594-8CAA-A581-8EB2-F42194EB145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3184" y="3133566"/>
            <a:ext cx="1382786" cy="818755"/>
          </a:xfrm>
          <a:prstGeom prst="rect">
            <a:avLst/>
          </a:prstGeom>
        </p:spPr>
      </p:pic>
      <p:pic>
        <p:nvPicPr>
          <p:cNvPr id="6" name="Resim 5">
            <a:extLst>
              <a:ext uri="{FF2B5EF4-FFF2-40B4-BE49-F238E27FC236}">
                <a16:creationId xmlns:a16="http://schemas.microsoft.com/office/drawing/2014/main" id="{63861E6D-6BE9-14DA-D0FF-F4AF55551452}"/>
              </a:ext>
            </a:extLst>
          </p:cNvPr>
          <p:cNvPicPr>
            <a:picLocks noChangeAspect="1"/>
          </p:cNvPicPr>
          <p:nvPr/>
        </p:nvPicPr>
        <p:blipFill>
          <a:blip r:embed="rId8"/>
          <a:srcRect b="52514"/>
          <a:stretch/>
        </p:blipFill>
        <p:spPr>
          <a:xfrm>
            <a:off x="9403262" y="5891632"/>
            <a:ext cx="1341952" cy="936669"/>
          </a:xfrm>
          <a:prstGeom prst="rect">
            <a:avLst/>
          </a:prstGeom>
        </p:spPr>
      </p:pic>
    </p:spTree>
    <p:extLst>
      <p:ext uri="{BB962C8B-B14F-4D97-AF65-F5344CB8AC3E}">
        <p14:creationId xmlns:p14="http://schemas.microsoft.com/office/powerpoint/2010/main" val="281255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fade">
                                      <p:cBhvr>
                                        <p:cTn id="7" dur="1000"/>
                                        <p:tgtEl>
                                          <p:spTgt spid="141"/>
                                        </p:tgtEl>
                                      </p:cBhvr>
                                    </p:animEffect>
                                    <p:anim calcmode="lin" valueType="num">
                                      <p:cBhvr>
                                        <p:cTn id="8" dur="1000" fill="hold"/>
                                        <p:tgtEl>
                                          <p:spTgt spid="141"/>
                                        </p:tgtEl>
                                        <p:attrNameLst>
                                          <p:attrName>ppt_x</p:attrName>
                                        </p:attrNameLst>
                                      </p:cBhvr>
                                      <p:tavLst>
                                        <p:tav tm="0">
                                          <p:val>
                                            <p:strVal val="#ppt_x"/>
                                          </p:val>
                                        </p:tav>
                                        <p:tav tm="100000">
                                          <p:val>
                                            <p:strVal val="#ppt_x"/>
                                          </p:val>
                                        </p:tav>
                                      </p:tavLst>
                                    </p:anim>
                                    <p:anim calcmode="lin" valueType="num">
                                      <p:cBhvr>
                                        <p:cTn id="9" dur="1000" fill="hold"/>
                                        <p:tgtEl>
                                          <p:spTgt spid="14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fade">
                                      <p:cBhvr>
                                        <p:cTn id="12" dur="1000"/>
                                        <p:tgtEl>
                                          <p:spTgt spid="142"/>
                                        </p:tgtEl>
                                      </p:cBhvr>
                                    </p:animEffect>
                                    <p:anim calcmode="lin" valueType="num">
                                      <p:cBhvr>
                                        <p:cTn id="13" dur="1000" fill="hold"/>
                                        <p:tgtEl>
                                          <p:spTgt spid="142"/>
                                        </p:tgtEl>
                                        <p:attrNameLst>
                                          <p:attrName>ppt_x</p:attrName>
                                        </p:attrNameLst>
                                      </p:cBhvr>
                                      <p:tavLst>
                                        <p:tav tm="0">
                                          <p:val>
                                            <p:strVal val="#ppt_x"/>
                                          </p:val>
                                        </p:tav>
                                        <p:tav tm="100000">
                                          <p:val>
                                            <p:strVal val="#ppt_x"/>
                                          </p:val>
                                        </p:tav>
                                      </p:tavLst>
                                    </p:anim>
                                    <p:anim calcmode="lin" valueType="num">
                                      <p:cBhvr>
                                        <p:cTn id="14" dur="1000" fill="hold"/>
                                        <p:tgtEl>
                                          <p:spTgt spid="14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3"/>
                                        </p:tgtEl>
                                        <p:attrNameLst>
                                          <p:attrName>style.visibility</p:attrName>
                                        </p:attrNameLst>
                                      </p:cBhvr>
                                      <p:to>
                                        <p:strVal val="visible"/>
                                      </p:to>
                                    </p:set>
                                    <p:animEffect transition="in" filter="fade">
                                      <p:cBhvr>
                                        <p:cTn id="17" dur="1000"/>
                                        <p:tgtEl>
                                          <p:spTgt spid="143"/>
                                        </p:tgtEl>
                                      </p:cBhvr>
                                    </p:animEffect>
                                    <p:anim calcmode="lin" valueType="num">
                                      <p:cBhvr>
                                        <p:cTn id="18" dur="1000" fill="hold"/>
                                        <p:tgtEl>
                                          <p:spTgt spid="143"/>
                                        </p:tgtEl>
                                        <p:attrNameLst>
                                          <p:attrName>ppt_x</p:attrName>
                                        </p:attrNameLst>
                                      </p:cBhvr>
                                      <p:tavLst>
                                        <p:tav tm="0">
                                          <p:val>
                                            <p:strVal val="#ppt_x"/>
                                          </p:val>
                                        </p:tav>
                                        <p:tav tm="100000">
                                          <p:val>
                                            <p:strVal val="#ppt_x"/>
                                          </p:val>
                                        </p:tav>
                                      </p:tavLst>
                                    </p:anim>
                                    <p:anim calcmode="lin" valueType="num">
                                      <p:cBhvr>
                                        <p:cTn id="19" dur="1000" fill="hold"/>
                                        <p:tgtEl>
                                          <p:spTgt spid="14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4"/>
                                        </p:tgtEl>
                                        <p:attrNameLst>
                                          <p:attrName>style.visibility</p:attrName>
                                        </p:attrNameLst>
                                      </p:cBhvr>
                                      <p:to>
                                        <p:strVal val="visible"/>
                                      </p:to>
                                    </p:set>
                                    <p:animEffect transition="in" filter="fade">
                                      <p:cBhvr>
                                        <p:cTn id="22" dur="1000"/>
                                        <p:tgtEl>
                                          <p:spTgt spid="144"/>
                                        </p:tgtEl>
                                      </p:cBhvr>
                                    </p:animEffect>
                                    <p:anim calcmode="lin" valueType="num">
                                      <p:cBhvr>
                                        <p:cTn id="23" dur="1000" fill="hold"/>
                                        <p:tgtEl>
                                          <p:spTgt spid="144"/>
                                        </p:tgtEl>
                                        <p:attrNameLst>
                                          <p:attrName>ppt_x</p:attrName>
                                        </p:attrNameLst>
                                      </p:cBhvr>
                                      <p:tavLst>
                                        <p:tav tm="0">
                                          <p:val>
                                            <p:strVal val="#ppt_x"/>
                                          </p:val>
                                        </p:tav>
                                        <p:tav tm="100000">
                                          <p:val>
                                            <p:strVal val="#ppt_x"/>
                                          </p:val>
                                        </p:tav>
                                      </p:tavLst>
                                    </p:anim>
                                    <p:anim calcmode="lin" valueType="num">
                                      <p:cBhvr>
                                        <p:cTn id="24" dur="1000" fill="hold"/>
                                        <p:tgtEl>
                                          <p:spTgt spid="14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5"/>
                                        </p:tgtEl>
                                        <p:attrNameLst>
                                          <p:attrName>style.visibility</p:attrName>
                                        </p:attrNameLst>
                                      </p:cBhvr>
                                      <p:to>
                                        <p:strVal val="visible"/>
                                      </p:to>
                                    </p:set>
                                    <p:animEffect transition="in" filter="fade">
                                      <p:cBhvr>
                                        <p:cTn id="27" dur="1000"/>
                                        <p:tgtEl>
                                          <p:spTgt spid="145"/>
                                        </p:tgtEl>
                                      </p:cBhvr>
                                    </p:animEffect>
                                    <p:anim calcmode="lin" valueType="num">
                                      <p:cBhvr>
                                        <p:cTn id="28" dur="1000" fill="hold"/>
                                        <p:tgtEl>
                                          <p:spTgt spid="145"/>
                                        </p:tgtEl>
                                        <p:attrNameLst>
                                          <p:attrName>ppt_x</p:attrName>
                                        </p:attrNameLst>
                                      </p:cBhvr>
                                      <p:tavLst>
                                        <p:tav tm="0">
                                          <p:val>
                                            <p:strVal val="#ppt_x"/>
                                          </p:val>
                                        </p:tav>
                                        <p:tav tm="100000">
                                          <p:val>
                                            <p:strVal val="#ppt_x"/>
                                          </p:val>
                                        </p:tav>
                                      </p:tavLst>
                                    </p:anim>
                                    <p:anim calcmode="lin" valueType="num">
                                      <p:cBhvr>
                                        <p:cTn id="29" dur="1000" fill="hold"/>
                                        <p:tgtEl>
                                          <p:spTgt spid="14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6"/>
                                        </p:tgtEl>
                                        <p:attrNameLst>
                                          <p:attrName>style.visibility</p:attrName>
                                        </p:attrNameLst>
                                      </p:cBhvr>
                                      <p:to>
                                        <p:strVal val="visible"/>
                                      </p:to>
                                    </p:set>
                                    <p:animEffect transition="in" filter="fade">
                                      <p:cBhvr>
                                        <p:cTn id="32" dur="1000"/>
                                        <p:tgtEl>
                                          <p:spTgt spid="146"/>
                                        </p:tgtEl>
                                      </p:cBhvr>
                                    </p:animEffect>
                                    <p:anim calcmode="lin" valueType="num">
                                      <p:cBhvr>
                                        <p:cTn id="33" dur="1000" fill="hold"/>
                                        <p:tgtEl>
                                          <p:spTgt spid="146"/>
                                        </p:tgtEl>
                                        <p:attrNameLst>
                                          <p:attrName>ppt_x</p:attrName>
                                        </p:attrNameLst>
                                      </p:cBhvr>
                                      <p:tavLst>
                                        <p:tav tm="0">
                                          <p:val>
                                            <p:strVal val="#ppt_x"/>
                                          </p:val>
                                        </p:tav>
                                        <p:tav tm="100000">
                                          <p:val>
                                            <p:strVal val="#ppt_x"/>
                                          </p:val>
                                        </p:tav>
                                      </p:tavLst>
                                    </p:anim>
                                    <p:anim calcmode="lin" valueType="num">
                                      <p:cBhvr>
                                        <p:cTn id="34" dur="1000" fill="hold"/>
                                        <p:tgtEl>
                                          <p:spTgt spid="14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7"/>
                                        </p:tgtEl>
                                        <p:attrNameLst>
                                          <p:attrName>style.visibility</p:attrName>
                                        </p:attrNameLst>
                                      </p:cBhvr>
                                      <p:to>
                                        <p:strVal val="visible"/>
                                      </p:to>
                                    </p:set>
                                    <p:animEffect transition="in" filter="fade">
                                      <p:cBhvr>
                                        <p:cTn id="37" dur="1000"/>
                                        <p:tgtEl>
                                          <p:spTgt spid="147"/>
                                        </p:tgtEl>
                                      </p:cBhvr>
                                    </p:animEffect>
                                    <p:anim calcmode="lin" valueType="num">
                                      <p:cBhvr>
                                        <p:cTn id="38" dur="1000" fill="hold"/>
                                        <p:tgtEl>
                                          <p:spTgt spid="147"/>
                                        </p:tgtEl>
                                        <p:attrNameLst>
                                          <p:attrName>ppt_x</p:attrName>
                                        </p:attrNameLst>
                                      </p:cBhvr>
                                      <p:tavLst>
                                        <p:tav tm="0">
                                          <p:val>
                                            <p:strVal val="#ppt_x"/>
                                          </p:val>
                                        </p:tav>
                                        <p:tav tm="100000">
                                          <p:val>
                                            <p:strVal val="#ppt_x"/>
                                          </p:val>
                                        </p:tav>
                                      </p:tavLst>
                                    </p:anim>
                                    <p:anim calcmode="lin" valueType="num">
                                      <p:cBhvr>
                                        <p:cTn id="39" dur="1000" fill="hold"/>
                                        <p:tgtEl>
                                          <p:spTgt spid="14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3"/>
                                        </p:tgtEl>
                                        <p:attrNameLst>
                                          <p:attrName>style.visibility</p:attrName>
                                        </p:attrNameLst>
                                      </p:cBhvr>
                                      <p:to>
                                        <p:strVal val="visible"/>
                                      </p:to>
                                    </p:set>
                                    <p:animEffect transition="in" filter="fade">
                                      <p:cBhvr>
                                        <p:cTn id="42" dur="1000"/>
                                        <p:tgtEl>
                                          <p:spTgt spid="153"/>
                                        </p:tgtEl>
                                      </p:cBhvr>
                                    </p:animEffect>
                                    <p:anim calcmode="lin" valueType="num">
                                      <p:cBhvr>
                                        <p:cTn id="43" dur="1000" fill="hold"/>
                                        <p:tgtEl>
                                          <p:spTgt spid="153"/>
                                        </p:tgtEl>
                                        <p:attrNameLst>
                                          <p:attrName>ppt_x</p:attrName>
                                        </p:attrNameLst>
                                      </p:cBhvr>
                                      <p:tavLst>
                                        <p:tav tm="0">
                                          <p:val>
                                            <p:strVal val="#ppt_x"/>
                                          </p:val>
                                        </p:tav>
                                        <p:tav tm="100000">
                                          <p:val>
                                            <p:strVal val="#ppt_x"/>
                                          </p:val>
                                        </p:tav>
                                      </p:tavLst>
                                    </p:anim>
                                    <p:anim calcmode="lin" valueType="num">
                                      <p:cBhvr>
                                        <p:cTn id="44" dur="1000" fill="hold"/>
                                        <p:tgtEl>
                                          <p:spTgt spid="15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00"/>
                                        </p:tgtEl>
                                        <p:attrNameLst>
                                          <p:attrName>style.visibility</p:attrName>
                                        </p:attrNameLst>
                                      </p:cBhvr>
                                      <p:to>
                                        <p:strVal val="visible"/>
                                      </p:to>
                                    </p:set>
                                    <p:anim calcmode="lin" valueType="num">
                                      <p:cBhvr additive="base">
                                        <p:cTn id="49" dur="500" fill="hold"/>
                                        <p:tgtEl>
                                          <p:spTgt spid="100"/>
                                        </p:tgtEl>
                                        <p:attrNameLst>
                                          <p:attrName>ppt_x</p:attrName>
                                        </p:attrNameLst>
                                      </p:cBhvr>
                                      <p:tavLst>
                                        <p:tav tm="0">
                                          <p:val>
                                            <p:strVal val="#ppt_x"/>
                                          </p:val>
                                        </p:tav>
                                        <p:tav tm="100000">
                                          <p:val>
                                            <p:strVal val="#ppt_x"/>
                                          </p:val>
                                        </p:tav>
                                      </p:tavLst>
                                    </p:anim>
                                    <p:anim calcmode="lin" valueType="num">
                                      <p:cBhvr additive="base">
                                        <p:cTn id="50" dur="500" fill="hold"/>
                                        <p:tgtEl>
                                          <p:spTgt spid="10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06"/>
                                        </p:tgtEl>
                                        <p:attrNameLst>
                                          <p:attrName>style.visibility</p:attrName>
                                        </p:attrNameLst>
                                      </p:cBhvr>
                                      <p:to>
                                        <p:strVal val="visible"/>
                                      </p:to>
                                    </p:set>
                                    <p:anim calcmode="lin" valueType="num">
                                      <p:cBhvr additive="base">
                                        <p:cTn id="53" dur="500" fill="hold"/>
                                        <p:tgtEl>
                                          <p:spTgt spid="106"/>
                                        </p:tgtEl>
                                        <p:attrNameLst>
                                          <p:attrName>ppt_x</p:attrName>
                                        </p:attrNameLst>
                                      </p:cBhvr>
                                      <p:tavLst>
                                        <p:tav tm="0">
                                          <p:val>
                                            <p:strVal val="#ppt_x"/>
                                          </p:val>
                                        </p:tav>
                                        <p:tav tm="100000">
                                          <p:val>
                                            <p:strVal val="#ppt_x"/>
                                          </p:val>
                                        </p:tav>
                                      </p:tavLst>
                                    </p:anim>
                                    <p:anim calcmode="lin" valueType="num">
                                      <p:cBhvr additive="base">
                                        <p:cTn id="54" dur="500" fill="hold"/>
                                        <p:tgtEl>
                                          <p:spTgt spid="106"/>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03"/>
                                        </p:tgtEl>
                                        <p:attrNameLst>
                                          <p:attrName>style.visibility</p:attrName>
                                        </p:attrNameLst>
                                      </p:cBhvr>
                                      <p:to>
                                        <p:strVal val="visible"/>
                                      </p:to>
                                    </p:set>
                                    <p:anim calcmode="lin" valueType="num">
                                      <p:cBhvr additive="base">
                                        <p:cTn id="57" dur="500" fill="hold"/>
                                        <p:tgtEl>
                                          <p:spTgt spid="103"/>
                                        </p:tgtEl>
                                        <p:attrNameLst>
                                          <p:attrName>ppt_x</p:attrName>
                                        </p:attrNameLst>
                                      </p:cBhvr>
                                      <p:tavLst>
                                        <p:tav tm="0">
                                          <p:val>
                                            <p:strVal val="#ppt_x"/>
                                          </p:val>
                                        </p:tav>
                                        <p:tav tm="100000">
                                          <p:val>
                                            <p:strVal val="#ppt_x"/>
                                          </p:val>
                                        </p:tav>
                                      </p:tavLst>
                                    </p:anim>
                                    <p:anim calcmode="lin" valueType="num">
                                      <p:cBhvr additive="base">
                                        <p:cTn id="58" dur="500" fill="hold"/>
                                        <p:tgtEl>
                                          <p:spTgt spid="10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09"/>
                                        </p:tgtEl>
                                        <p:attrNameLst>
                                          <p:attrName>style.visibility</p:attrName>
                                        </p:attrNameLst>
                                      </p:cBhvr>
                                      <p:to>
                                        <p:strVal val="visible"/>
                                      </p:to>
                                    </p:set>
                                    <p:anim calcmode="lin" valueType="num">
                                      <p:cBhvr additive="base">
                                        <p:cTn id="61" dur="500" fill="hold"/>
                                        <p:tgtEl>
                                          <p:spTgt spid="109"/>
                                        </p:tgtEl>
                                        <p:attrNameLst>
                                          <p:attrName>ppt_x</p:attrName>
                                        </p:attrNameLst>
                                      </p:cBhvr>
                                      <p:tavLst>
                                        <p:tav tm="0">
                                          <p:val>
                                            <p:strVal val="#ppt_x"/>
                                          </p:val>
                                        </p:tav>
                                        <p:tav tm="100000">
                                          <p:val>
                                            <p:strVal val="#ppt_x"/>
                                          </p:val>
                                        </p:tav>
                                      </p:tavLst>
                                    </p:anim>
                                    <p:anim calcmode="lin" valueType="num">
                                      <p:cBhvr additive="base">
                                        <p:cTn id="62" dur="5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12"/>
                                        </p:tgtEl>
                                        <p:attrNameLst>
                                          <p:attrName>style.visibility</p:attrName>
                                        </p:attrNameLst>
                                      </p:cBhvr>
                                      <p:to>
                                        <p:strVal val="visible"/>
                                      </p:to>
                                    </p:set>
                                    <p:anim calcmode="lin" valueType="num">
                                      <p:cBhvr additive="base">
                                        <p:cTn id="65" dur="500" fill="hold"/>
                                        <p:tgtEl>
                                          <p:spTgt spid="112"/>
                                        </p:tgtEl>
                                        <p:attrNameLst>
                                          <p:attrName>ppt_x</p:attrName>
                                        </p:attrNameLst>
                                      </p:cBhvr>
                                      <p:tavLst>
                                        <p:tav tm="0">
                                          <p:val>
                                            <p:strVal val="#ppt_x"/>
                                          </p:val>
                                        </p:tav>
                                        <p:tav tm="100000">
                                          <p:val>
                                            <p:strVal val="#ppt_x"/>
                                          </p:val>
                                        </p:tav>
                                      </p:tavLst>
                                    </p:anim>
                                    <p:anim calcmode="lin" valueType="num">
                                      <p:cBhvr additive="base">
                                        <p:cTn id="66" dur="500" fill="hold"/>
                                        <p:tgtEl>
                                          <p:spTgt spid="112"/>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15"/>
                                        </p:tgtEl>
                                        <p:attrNameLst>
                                          <p:attrName>style.visibility</p:attrName>
                                        </p:attrNameLst>
                                      </p:cBhvr>
                                      <p:to>
                                        <p:strVal val="visible"/>
                                      </p:to>
                                    </p:set>
                                    <p:anim calcmode="lin" valueType="num">
                                      <p:cBhvr additive="base">
                                        <p:cTn id="69" dur="500" fill="hold"/>
                                        <p:tgtEl>
                                          <p:spTgt spid="115"/>
                                        </p:tgtEl>
                                        <p:attrNameLst>
                                          <p:attrName>ppt_x</p:attrName>
                                        </p:attrNameLst>
                                      </p:cBhvr>
                                      <p:tavLst>
                                        <p:tav tm="0">
                                          <p:val>
                                            <p:strVal val="#ppt_x"/>
                                          </p:val>
                                        </p:tav>
                                        <p:tav tm="100000">
                                          <p:val>
                                            <p:strVal val="#ppt_x"/>
                                          </p:val>
                                        </p:tav>
                                      </p:tavLst>
                                    </p:anim>
                                    <p:anim calcmode="lin" valueType="num">
                                      <p:cBhvr additive="base">
                                        <p:cTn id="70" dur="500" fill="hold"/>
                                        <p:tgtEl>
                                          <p:spTgt spid="115"/>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118"/>
                                        </p:tgtEl>
                                        <p:attrNameLst>
                                          <p:attrName>style.visibility</p:attrName>
                                        </p:attrNameLst>
                                      </p:cBhvr>
                                      <p:to>
                                        <p:strVal val="visible"/>
                                      </p:to>
                                    </p:set>
                                    <p:anim calcmode="lin" valueType="num">
                                      <p:cBhvr additive="base">
                                        <p:cTn id="73" dur="500" fill="hold"/>
                                        <p:tgtEl>
                                          <p:spTgt spid="118"/>
                                        </p:tgtEl>
                                        <p:attrNameLst>
                                          <p:attrName>ppt_x</p:attrName>
                                        </p:attrNameLst>
                                      </p:cBhvr>
                                      <p:tavLst>
                                        <p:tav tm="0">
                                          <p:val>
                                            <p:strVal val="#ppt_x"/>
                                          </p:val>
                                        </p:tav>
                                        <p:tav tm="100000">
                                          <p:val>
                                            <p:strVal val="#ppt_x"/>
                                          </p:val>
                                        </p:tav>
                                      </p:tavLst>
                                    </p:anim>
                                    <p:anim calcmode="lin" valueType="num">
                                      <p:cBhvr additive="base">
                                        <p:cTn id="74" dur="500" fill="hold"/>
                                        <p:tgtEl>
                                          <p:spTgt spid="118"/>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150"/>
                                        </p:tgtEl>
                                        <p:attrNameLst>
                                          <p:attrName>style.visibility</p:attrName>
                                        </p:attrNameLst>
                                      </p:cBhvr>
                                      <p:to>
                                        <p:strVal val="visible"/>
                                      </p:to>
                                    </p:set>
                                    <p:anim calcmode="lin" valueType="num">
                                      <p:cBhvr additive="base">
                                        <p:cTn id="77" dur="500" fill="hold"/>
                                        <p:tgtEl>
                                          <p:spTgt spid="150"/>
                                        </p:tgtEl>
                                        <p:attrNameLst>
                                          <p:attrName>ppt_x</p:attrName>
                                        </p:attrNameLst>
                                      </p:cBhvr>
                                      <p:tavLst>
                                        <p:tav tm="0">
                                          <p:val>
                                            <p:strVal val="#ppt_x"/>
                                          </p:val>
                                        </p:tav>
                                        <p:tav tm="100000">
                                          <p:val>
                                            <p:strVal val="#ppt_x"/>
                                          </p:val>
                                        </p:tav>
                                      </p:tavLst>
                                    </p:anim>
                                    <p:anim calcmode="lin" valueType="num">
                                      <p:cBhvr additive="base">
                                        <p:cTn id="78" dur="500" fill="hold"/>
                                        <p:tgtEl>
                                          <p:spTgt spid="150"/>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1000"/>
                                        <p:tgtEl>
                                          <p:spTgt spid="16"/>
                                        </p:tgtEl>
                                      </p:cBhvr>
                                    </p:animEffect>
                                    <p:anim calcmode="lin" valueType="num">
                                      <p:cBhvr>
                                        <p:cTn id="84" dur="1000" fill="hold"/>
                                        <p:tgtEl>
                                          <p:spTgt spid="16"/>
                                        </p:tgtEl>
                                        <p:attrNameLst>
                                          <p:attrName>ppt_x</p:attrName>
                                        </p:attrNameLst>
                                      </p:cBhvr>
                                      <p:tavLst>
                                        <p:tav tm="0">
                                          <p:val>
                                            <p:strVal val="#ppt_x"/>
                                          </p:val>
                                        </p:tav>
                                        <p:tav tm="100000">
                                          <p:val>
                                            <p:strVal val="#ppt_x"/>
                                          </p:val>
                                        </p:tav>
                                      </p:tavLst>
                                    </p:anim>
                                    <p:anim calcmode="lin" valueType="num">
                                      <p:cBhvr>
                                        <p:cTn id="85" dur="1000" fill="hold"/>
                                        <p:tgtEl>
                                          <p:spTgt spid="16"/>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fade">
                                      <p:cBhvr>
                                        <p:cTn id="88" dur="1000"/>
                                        <p:tgtEl>
                                          <p:spTgt spid="10"/>
                                        </p:tgtEl>
                                      </p:cBhvr>
                                    </p:animEffect>
                                    <p:anim calcmode="lin" valueType="num">
                                      <p:cBhvr>
                                        <p:cTn id="89" dur="1000" fill="hold"/>
                                        <p:tgtEl>
                                          <p:spTgt spid="10"/>
                                        </p:tgtEl>
                                        <p:attrNameLst>
                                          <p:attrName>ppt_x</p:attrName>
                                        </p:attrNameLst>
                                      </p:cBhvr>
                                      <p:tavLst>
                                        <p:tav tm="0">
                                          <p:val>
                                            <p:strVal val="#ppt_x"/>
                                          </p:val>
                                        </p:tav>
                                        <p:tav tm="100000">
                                          <p:val>
                                            <p:strVal val="#ppt_x"/>
                                          </p:val>
                                        </p:tav>
                                      </p:tavLst>
                                    </p:anim>
                                    <p:anim calcmode="lin" valueType="num">
                                      <p:cBhvr>
                                        <p:cTn id="90" dur="1000" fill="hold"/>
                                        <p:tgtEl>
                                          <p:spTgt spid="10"/>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5"/>
                                        </p:tgtEl>
                                        <p:attrNameLst>
                                          <p:attrName>style.visibility</p:attrName>
                                        </p:attrNameLst>
                                      </p:cBhvr>
                                      <p:to>
                                        <p:strVal val="visible"/>
                                      </p:to>
                                    </p:set>
                                    <p:animEffect transition="in" filter="fade">
                                      <p:cBhvr>
                                        <p:cTn id="93" dur="1000"/>
                                        <p:tgtEl>
                                          <p:spTgt spid="5"/>
                                        </p:tgtEl>
                                      </p:cBhvr>
                                    </p:animEffect>
                                    <p:anim calcmode="lin" valueType="num">
                                      <p:cBhvr>
                                        <p:cTn id="94" dur="1000" fill="hold"/>
                                        <p:tgtEl>
                                          <p:spTgt spid="5"/>
                                        </p:tgtEl>
                                        <p:attrNameLst>
                                          <p:attrName>ppt_x</p:attrName>
                                        </p:attrNameLst>
                                      </p:cBhvr>
                                      <p:tavLst>
                                        <p:tav tm="0">
                                          <p:val>
                                            <p:strVal val="#ppt_x"/>
                                          </p:val>
                                        </p:tav>
                                        <p:tav tm="100000">
                                          <p:val>
                                            <p:strVal val="#ppt_x"/>
                                          </p:val>
                                        </p:tav>
                                      </p:tavLst>
                                    </p:anim>
                                    <p:anim calcmode="lin" valueType="num">
                                      <p:cBhvr>
                                        <p:cTn id="95" dur="1000" fill="hold"/>
                                        <p:tgtEl>
                                          <p:spTgt spid="5"/>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6"/>
                                        </p:tgtEl>
                                        <p:attrNameLst>
                                          <p:attrName>style.visibility</p:attrName>
                                        </p:attrNameLst>
                                      </p:cBhvr>
                                      <p:to>
                                        <p:strVal val="visible"/>
                                      </p:to>
                                    </p:set>
                                    <p:animEffect transition="in" filter="fade">
                                      <p:cBhvr>
                                        <p:cTn id="98" dur="1000"/>
                                        <p:tgtEl>
                                          <p:spTgt spid="6"/>
                                        </p:tgtEl>
                                      </p:cBhvr>
                                    </p:animEffect>
                                    <p:anim calcmode="lin" valueType="num">
                                      <p:cBhvr>
                                        <p:cTn id="99" dur="1000" fill="hold"/>
                                        <p:tgtEl>
                                          <p:spTgt spid="6"/>
                                        </p:tgtEl>
                                        <p:attrNameLst>
                                          <p:attrName>ppt_x</p:attrName>
                                        </p:attrNameLst>
                                      </p:cBhvr>
                                      <p:tavLst>
                                        <p:tav tm="0">
                                          <p:val>
                                            <p:strVal val="#ppt_x"/>
                                          </p:val>
                                        </p:tav>
                                        <p:tav tm="100000">
                                          <p:val>
                                            <p:strVal val="#ppt_x"/>
                                          </p:val>
                                        </p:tav>
                                      </p:tavLst>
                                    </p:anim>
                                    <p:anim calcmode="lin" valueType="num">
                                      <p:cBhvr>
                                        <p:cTn id="100" dur="1000" fill="hold"/>
                                        <p:tgtEl>
                                          <p:spTgt spid="6"/>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1000"/>
                                        <p:tgtEl>
                                          <p:spTgt spid="14"/>
                                        </p:tgtEl>
                                      </p:cBhvr>
                                    </p:animEffect>
                                    <p:anim calcmode="lin" valueType="num">
                                      <p:cBhvr>
                                        <p:cTn id="104" dur="1000" fill="hold"/>
                                        <p:tgtEl>
                                          <p:spTgt spid="14"/>
                                        </p:tgtEl>
                                        <p:attrNameLst>
                                          <p:attrName>ppt_x</p:attrName>
                                        </p:attrNameLst>
                                      </p:cBhvr>
                                      <p:tavLst>
                                        <p:tav tm="0">
                                          <p:val>
                                            <p:strVal val="#ppt_x"/>
                                          </p:val>
                                        </p:tav>
                                        <p:tav tm="100000">
                                          <p:val>
                                            <p:strVal val="#ppt_x"/>
                                          </p:val>
                                        </p:tav>
                                      </p:tavLst>
                                    </p:anim>
                                    <p:anim calcmode="lin" valueType="num">
                                      <p:cBhvr>
                                        <p:cTn id="10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143" grpId="0"/>
      <p:bldP spid="144" grpId="0"/>
      <p:bldP spid="145" grpId="0"/>
      <p:bldP spid="146" grpId="0"/>
      <p:bldP spid="147" grpId="0"/>
      <p:bldP spid="1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ECBFB-E7F7-6FD0-6BD8-D30484A91A4A}"/>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43DCC03A-502F-4795-D929-2295CF235210}"/>
              </a:ext>
            </a:extLst>
          </p:cNvPr>
          <p:cNvSpPr/>
          <p:nvPr/>
        </p:nvSpPr>
        <p:spPr>
          <a:xfrm>
            <a:off x="1106034" y="536977"/>
            <a:ext cx="9199979" cy="615553"/>
          </a:xfrm>
          <a:prstGeom prst="rect">
            <a:avLst/>
          </a:prstGeom>
          <a:noFill/>
          <a:ln>
            <a:noFill/>
          </a:ln>
        </p:spPr>
        <p:txBody>
          <a:bodyPr wrap="square" anchor="ctr" anchorCtr="0">
            <a:spAutoFit/>
          </a:bodyPr>
          <a:lstStyle/>
          <a:p>
            <a:pPr algn="r"/>
            <a:r>
              <a:rPr lang="tr-TR" sz="3400" b="1" dirty="0">
                <a:solidFill>
                  <a:srgbClr val="1C407D"/>
                </a:solidFill>
                <a:latin typeface="Calibri" panose="020F0502020204030204" pitchFamily="34" charset="0"/>
                <a:cs typeface="Calibri" panose="020F0502020204030204" pitchFamily="34" charset="0"/>
              </a:rPr>
              <a:t>ÜNİVERSİTEMİZDE İÇ KONTROL ÇALIŞMALARI</a:t>
            </a:r>
            <a:endParaRPr lang="tr-TR" sz="3400" b="1" dirty="0">
              <a:solidFill>
                <a:srgbClr val="1C407D"/>
              </a:solidFill>
            </a:endParaRPr>
          </a:p>
        </p:txBody>
      </p:sp>
      <p:sp>
        <p:nvSpPr>
          <p:cNvPr id="2" name="Slayt Numarası Yer Tutucusu 1">
            <a:extLst>
              <a:ext uri="{FF2B5EF4-FFF2-40B4-BE49-F238E27FC236}">
                <a16:creationId xmlns:a16="http://schemas.microsoft.com/office/drawing/2014/main" id="{944CF7FC-7E07-D09D-03AC-56970F852BC5}"/>
              </a:ext>
            </a:extLst>
          </p:cNvPr>
          <p:cNvSpPr>
            <a:spLocks noGrp="1"/>
          </p:cNvSpPr>
          <p:nvPr>
            <p:ph type="sldNum" sz="quarter" idx="12"/>
          </p:nvPr>
        </p:nvSpPr>
        <p:spPr/>
        <p:txBody>
          <a:bodyPr/>
          <a:lstStyle/>
          <a:p>
            <a:fld id="{58F347EC-474C-401F-8514-590C7B9BB5FA}" type="slidenum">
              <a:rPr lang="tr-TR" smtClean="0"/>
              <a:t>13</a:t>
            </a:fld>
            <a:endParaRPr lang="tr-TR"/>
          </a:p>
        </p:txBody>
      </p:sp>
      <p:pic>
        <p:nvPicPr>
          <p:cNvPr id="8" name="Resim 7">
            <a:extLst>
              <a:ext uri="{FF2B5EF4-FFF2-40B4-BE49-F238E27FC236}">
                <a16:creationId xmlns:a16="http://schemas.microsoft.com/office/drawing/2014/main" id="{58A588DE-9B64-9F96-99B6-FD58AA1194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graphicFrame>
        <p:nvGraphicFramePr>
          <p:cNvPr id="3" name="Tablo 2">
            <a:extLst>
              <a:ext uri="{FF2B5EF4-FFF2-40B4-BE49-F238E27FC236}">
                <a16:creationId xmlns:a16="http://schemas.microsoft.com/office/drawing/2014/main" id="{A799D187-D358-01AF-5B3F-066C3B72FE54}"/>
              </a:ext>
            </a:extLst>
          </p:cNvPr>
          <p:cNvGraphicFramePr>
            <a:graphicFrameLocks noGrp="1"/>
          </p:cNvGraphicFramePr>
          <p:nvPr>
            <p:extLst>
              <p:ext uri="{D42A27DB-BD31-4B8C-83A1-F6EECF244321}">
                <p14:modId xmlns:p14="http://schemas.microsoft.com/office/powerpoint/2010/main" val="3049360434"/>
              </p:ext>
            </p:extLst>
          </p:nvPr>
        </p:nvGraphicFramePr>
        <p:xfrm>
          <a:off x="219456" y="1380898"/>
          <a:ext cx="11750038" cy="5084669"/>
        </p:xfrm>
        <a:graphic>
          <a:graphicData uri="http://schemas.openxmlformats.org/drawingml/2006/table">
            <a:tbl>
              <a:tblPr firstRow="1" bandRow="1">
                <a:tableStyleId>{5C22544A-7EE6-4342-B048-85BDC9FD1C3A}</a:tableStyleId>
              </a:tblPr>
              <a:tblGrid>
                <a:gridCol w="1511693">
                  <a:extLst>
                    <a:ext uri="{9D8B030D-6E8A-4147-A177-3AD203B41FA5}">
                      <a16:colId xmlns:a16="http://schemas.microsoft.com/office/drawing/2014/main" val="20000"/>
                    </a:ext>
                  </a:extLst>
                </a:gridCol>
                <a:gridCol w="1673933">
                  <a:extLst>
                    <a:ext uri="{9D8B030D-6E8A-4147-A177-3AD203B41FA5}">
                      <a16:colId xmlns:a16="http://schemas.microsoft.com/office/drawing/2014/main" val="20001"/>
                    </a:ext>
                  </a:extLst>
                </a:gridCol>
                <a:gridCol w="1393386">
                  <a:extLst>
                    <a:ext uri="{9D8B030D-6E8A-4147-A177-3AD203B41FA5}">
                      <a16:colId xmlns:a16="http://schemas.microsoft.com/office/drawing/2014/main" val="3287816853"/>
                    </a:ext>
                  </a:extLst>
                </a:gridCol>
                <a:gridCol w="1776068">
                  <a:extLst>
                    <a:ext uri="{9D8B030D-6E8A-4147-A177-3AD203B41FA5}">
                      <a16:colId xmlns:a16="http://schemas.microsoft.com/office/drawing/2014/main" val="2443487512"/>
                    </a:ext>
                  </a:extLst>
                </a:gridCol>
                <a:gridCol w="1883664">
                  <a:extLst>
                    <a:ext uri="{9D8B030D-6E8A-4147-A177-3AD203B41FA5}">
                      <a16:colId xmlns:a16="http://schemas.microsoft.com/office/drawing/2014/main" val="3430609645"/>
                    </a:ext>
                  </a:extLst>
                </a:gridCol>
                <a:gridCol w="1581912">
                  <a:extLst>
                    <a:ext uri="{9D8B030D-6E8A-4147-A177-3AD203B41FA5}">
                      <a16:colId xmlns:a16="http://schemas.microsoft.com/office/drawing/2014/main" val="2026912689"/>
                    </a:ext>
                  </a:extLst>
                </a:gridCol>
                <a:gridCol w="1929382">
                  <a:extLst>
                    <a:ext uri="{9D8B030D-6E8A-4147-A177-3AD203B41FA5}">
                      <a16:colId xmlns:a16="http://schemas.microsoft.com/office/drawing/2014/main" val="3514707971"/>
                    </a:ext>
                  </a:extLst>
                </a:gridCol>
              </a:tblGrid>
              <a:tr h="345029">
                <a:tc>
                  <a:txBody>
                    <a:bodyPr/>
                    <a:lstStyle/>
                    <a:p>
                      <a:r>
                        <a:rPr lang="tr-TR" sz="1600" dirty="0">
                          <a:latin typeface="Arial" panose="020B0604020202020204" pitchFamily="34" charset="0"/>
                          <a:cs typeface="Arial" panose="020B0604020202020204" pitchFamily="34" charset="0"/>
                        </a:rPr>
                        <a:t>2019</a:t>
                      </a:r>
                    </a:p>
                  </a:txBody>
                  <a:tcPr anchor="ctr"/>
                </a:tc>
                <a:tc>
                  <a:txBody>
                    <a:bodyPr/>
                    <a:lstStyle/>
                    <a:p>
                      <a:r>
                        <a:rPr lang="tr-TR" sz="1600" dirty="0">
                          <a:latin typeface="Arial" panose="020B0604020202020204" pitchFamily="34" charset="0"/>
                          <a:cs typeface="Arial" panose="020B0604020202020204" pitchFamily="34" charset="0"/>
                        </a:rPr>
                        <a:t>2020</a:t>
                      </a:r>
                    </a:p>
                  </a:txBody>
                  <a:tcPr anchor="ctr"/>
                </a:tc>
                <a:tc>
                  <a:txBody>
                    <a:bodyPr/>
                    <a:lstStyle/>
                    <a:p>
                      <a:r>
                        <a:rPr lang="tr-TR" sz="1600" dirty="0">
                          <a:latin typeface="Arial" panose="020B0604020202020204" pitchFamily="34" charset="0"/>
                          <a:cs typeface="Arial" panose="020B0604020202020204" pitchFamily="34" charset="0"/>
                        </a:rPr>
                        <a:t>2021</a:t>
                      </a:r>
                    </a:p>
                  </a:txBody>
                  <a:tcPr anchor="ctr"/>
                </a:tc>
                <a:tc>
                  <a:txBody>
                    <a:bodyPr/>
                    <a:lstStyle/>
                    <a:p>
                      <a:r>
                        <a:rPr lang="tr-TR" sz="1600" dirty="0">
                          <a:latin typeface="Arial" panose="020B0604020202020204" pitchFamily="34" charset="0"/>
                          <a:cs typeface="Arial" panose="020B0604020202020204" pitchFamily="34" charset="0"/>
                        </a:rPr>
                        <a:t>2022</a:t>
                      </a:r>
                    </a:p>
                  </a:txBody>
                  <a:tcPr anchor="ctr"/>
                </a:tc>
                <a:tc>
                  <a:txBody>
                    <a:bodyPr/>
                    <a:lstStyle/>
                    <a:p>
                      <a:r>
                        <a:rPr lang="tr-TR" sz="1600" dirty="0">
                          <a:latin typeface="Arial" panose="020B0604020202020204" pitchFamily="34" charset="0"/>
                          <a:cs typeface="Arial" panose="020B0604020202020204" pitchFamily="34" charset="0"/>
                        </a:rPr>
                        <a:t>2023</a:t>
                      </a:r>
                    </a:p>
                  </a:txBody>
                  <a:tcPr anchor="ctr"/>
                </a:tc>
                <a:tc>
                  <a:txBody>
                    <a:bodyPr/>
                    <a:lstStyle/>
                    <a:p>
                      <a:r>
                        <a:rPr lang="tr-TR" sz="1600" dirty="0">
                          <a:latin typeface="Arial" panose="020B0604020202020204" pitchFamily="34" charset="0"/>
                          <a:cs typeface="Arial" panose="020B0604020202020204" pitchFamily="34" charset="0"/>
                        </a:rPr>
                        <a:t>2024</a:t>
                      </a:r>
                    </a:p>
                  </a:txBody>
                  <a:tcPr anchor="ctr"/>
                </a:tc>
                <a:tc>
                  <a:txBody>
                    <a:bodyPr/>
                    <a:lstStyle/>
                    <a:p>
                      <a:r>
                        <a:rPr lang="tr-TR" sz="1600" dirty="0">
                          <a:latin typeface="Arial" panose="020B0604020202020204" pitchFamily="34" charset="0"/>
                          <a:cs typeface="Arial" panose="020B0604020202020204" pitchFamily="34" charset="0"/>
                        </a:rPr>
                        <a:t>2025</a:t>
                      </a:r>
                    </a:p>
                  </a:txBody>
                  <a:tcPr anchor="ctr"/>
                </a:tc>
                <a:extLst>
                  <a:ext uri="{0D108BD9-81ED-4DB2-BD59-A6C34878D82A}">
                    <a16:rowId xmlns:a16="http://schemas.microsoft.com/office/drawing/2014/main" val="10001"/>
                  </a:ext>
                </a:extLst>
              </a:tr>
              <a:tr h="4212225">
                <a:tc>
                  <a:txBody>
                    <a:bodyPr/>
                    <a:lstStyle/>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 kontrol kurulları ve grupları oluşturuldu.</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İlk İç Kontrol Eylem Planı yayınlandı.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Birim görev dağılım</a:t>
                      </a:r>
                      <a:r>
                        <a:rPr lang="tr-TR" sz="1000" baseline="0" dirty="0">
                          <a:latin typeface="Arial" panose="020B0604020202020204" pitchFamily="34" charset="0"/>
                          <a:cs typeface="Arial" panose="020B0604020202020204" pitchFamily="34" charset="0"/>
                        </a:rPr>
                        <a:t> raporu  hazırlandı.</a:t>
                      </a:r>
                      <a:endParaRPr lang="tr-TR" sz="1000" dirty="0">
                        <a:latin typeface="Arial" panose="020B0604020202020204" pitchFamily="34" charset="0"/>
                        <a:cs typeface="Arial" panose="020B0604020202020204" pitchFamily="34" charset="0"/>
                      </a:endParaRP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Görev tanımları belirlendi.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Birim web</a:t>
                      </a:r>
                      <a:r>
                        <a:rPr lang="tr-TR" sz="1000" baseline="0" dirty="0">
                          <a:latin typeface="Arial" panose="020B0604020202020204" pitchFamily="34" charset="0"/>
                          <a:cs typeface="Arial" panose="020B0604020202020204" pitchFamily="34" charset="0"/>
                        </a:rPr>
                        <a:t> sayfalarına </a:t>
                      </a:r>
                      <a:r>
                        <a:rPr lang="tr-TR" sz="1000" dirty="0">
                          <a:latin typeface="Arial" panose="020B0604020202020204" pitchFamily="34" charset="0"/>
                          <a:cs typeface="Arial" panose="020B0604020202020204" pitchFamily="34" charset="0"/>
                        </a:rPr>
                        <a:t>iç kontrol sekmesi eklendi.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Hizmet envanteri ve hizmet standart</a:t>
                      </a:r>
                      <a:r>
                        <a:rPr lang="tr-TR" sz="1000" baseline="0" dirty="0">
                          <a:latin typeface="Arial" panose="020B0604020202020204" pitchFamily="34" charset="0"/>
                          <a:cs typeface="Arial" panose="020B0604020202020204" pitchFamily="34" charset="0"/>
                        </a:rPr>
                        <a:t> prosedürleri oluşturuldu.</a:t>
                      </a:r>
                      <a:endParaRPr lang="tr-TR" sz="1000" dirty="0">
                        <a:latin typeface="Arial" panose="020B0604020202020204" pitchFamily="34" charset="0"/>
                        <a:cs typeface="Arial" panose="020B0604020202020204" pitchFamily="34" charset="0"/>
                      </a:endParaRPr>
                    </a:p>
                  </a:txBody>
                  <a:tcPr/>
                </a:tc>
                <a:tc>
                  <a:txBody>
                    <a:bodyPr/>
                    <a:lstStyle/>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İş</a:t>
                      </a:r>
                      <a:r>
                        <a:rPr lang="tr-TR" sz="1000" baseline="0" dirty="0">
                          <a:latin typeface="Arial" panose="020B0604020202020204" pitchFamily="34" charset="0"/>
                          <a:cs typeface="Arial" panose="020B0604020202020204" pitchFamily="34" charset="0"/>
                        </a:rPr>
                        <a:t> akış şemaları oluşturuldu.</a:t>
                      </a:r>
                      <a:endParaRPr lang="tr-TR" sz="1000" dirty="0">
                        <a:latin typeface="Arial" panose="020B0604020202020204" pitchFamily="34" charset="0"/>
                        <a:cs typeface="Arial" panose="020B0604020202020204" pitchFamily="34" charset="0"/>
                      </a:endParaRP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Etik Davranış İlkeleri ve Etik Kurulu Yönergesi yayınlandı.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İmza Yetkileri </a:t>
                      </a:r>
                      <a:r>
                        <a:rPr lang="tr-TR" sz="1000" dirty="0">
                          <a:latin typeface="Arial" panose="020B0604020202020204" pitchFamily="34" charset="0"/>
                          <a:cs typeface="Arial" panose="020B0604020202020204" pitchFamily="34" charset="0"/>
                        </a:rPr>
                        <a:t>Yönergesi yayınlandı.</a:t>
                      </a:r>
                      <a:endParaRPr lang="tr-TR" sz="1000"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Kurumsal Risk Yönetimi</a:t>
                      </a:r>
                      <a:r>
                        <a:rPr lang="tr-TR" sz="1000" kern="1200" baseline="0" dirty="0">
                          <a:solidFill>
                            <a:schemeClr val="dk1"/>
                          </a:solidFill>
                          <a:effectLst/>
                          <a:latin typeface="Arial" panose="020B0604020202020204" pitchFamily="34" charset="0"/>
                          <a:ea typeface="+mn-ea"/>
                          <a:cs typeface="Arial" panose="020B0604020202020204" pitchFamily="34" charset="0"/>
                        </a:rPr>
                        <a:t> </a:t>
                      </a:r>
                      <a:r>
                        <a:rPr lang="tr-TR" sz="1000" dirty="0">
                          <a:latin typeface="Arial" panose="020B0604020202020204" pitchFamily="34" charset="0"/>
                          <a:cs typeface="Arial" panose="020B0604020202020204" pitchFamily="34" charset="0"/>
                        </a:rPr>
                        <a:t>Yönergesi yayınlandı.</a:t>
                      </a:r>
                      <a:endParaRPr lang="tr-TR" sz="1000"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Hassas görevler belirlenerek, hassas görevler kılavuzu yayınlandı.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Birim</a:t>
                      </a:r>
                      <a:r>
                        <a:rPr lang="tr-TR" sz="1000" kern="1200" baseline="0" dirty="0">
                          <a:solidFill>
                            <a:schemeClr val="dk1"/>
                          </a:solidFill>
                          <a:effectLst/>
                          <a:latin typeface="Arial" panose="020B0604020202020204" pitchFamily="34" charset="0"/>
                          <a:ea typeface="+mn-ea"/>
                          <a:cs typeface="Arial" panose="020B0604020202020204" pitchFamily="34" charset="0"/>
                        </a:rPr>
                        <a:t> risk tespitleri oluşturuldu.</a:t>
                      </a:r>
                      <a:endParaRPr lang="tr-TR" sz="1000" kern="1200" dirty="0">
                        <a:solidFill>
                          <a:schemeClr val="dk1"/>
                        </a:solidFill>
                        <a:effectLst/>
                        <a:latin typeface="Arial" panose="020B0604020202020204" pitchFamily="34" charset="0"/>
                        <a:ea typeface="+mn-ea"/>
                        <a:cs typeface="Arial" panose="020B0604020202020204" pitchFamily="34" charset="0"/>
                      </a:endParaRPr>
                    </a:p>
                    <a:p>
                      <a:pPr marL="285750" marR="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 kontrol eğitimleri verildi.</a:t>
                      </a:r>
                    </a:p>
                    <a:p>
                      <a:pPr marL="285750" marR="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a:t>
                      </a:r>
                      <a:r>
                        <a:rPr lang="tr-TR" sz="1000" kern="1200" baseline="0" dirty="0">
                          <a:solidFill>
                            <a:schemeClr val="dk1"/>
                          </a:solidFill>
                          <a:effectLst/>
                          <a:latin typeface="Arial" panose="020B0604020202020204" pitchFamily="34" charset="0"/>
                          <a:ea typeface="+mn-ea"/>
                          <a:cs typeface="Arial" panose="020B0604020202020204" pitchFamily="34" charset="0"/>
                        </a:rPr>
                        <a:t> kontrol anketi yapıldı.</a:t>
                      </a:r>
                      <a:endParaRPr lang="tr-TR" sz="100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İlk İç kontrol eylem planı sonuçlandırıldı.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İkinci İç Kontrol Eylem Planı hazırlandı. </a:t>
                      </a:r>
                      <a:r>
                        <a:rPr lang="tr-TR" sz="1000" dirty="0">
                          <a:latin typeface="Arial" panose="020B0604020202020204" pitchFamily="34" charset="0"/>
                          <a:cs typeface="Arial" panose="020B0604020202020204" pitchFamily="34" charset="0"/>
                        </a:rPr>
                        <a:t>01.01.2022 tarihi itibariyle yürürlüğe girdi</a:t>
                      </a:r>
                    </a:p>
                  </a:txBody>
                  <a:tcPr/>
                </a:tc>
                <a:tc>
                  <a:txBody>
                    <a:bodyPr/>
                    <a:lstStyle/>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 kontrol sistemi tanıtım broşürü hazırlandı.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Hizmet içi eğitim </a:t>
                      </a:r>
                      <a:r>
                        <a:rPr lang="tr-TR" sz="1000" dirty="0">
                          <a:latin typeface="Arial" panose="020B0604020202020204" pitchFamily="34" charset="0"/>
                          <a:cs typeface="Arial" panose="020B0604020202020204" pitchFamily="34" charset="0"/>
                        </a:rPr>
                        <a:t>yönergesi yayınlandı.</a:t>
                      </a:r>
                      <a:endParaRPr lang="tr-TR" sz="1000"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Görev devri formu hazırlandı.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it-IT" sz="1000" kern="1200" dirty="0">
                          <a:solidFill>
                            <a:schemeClr val="dk1"/>
                          </a:solidFill>
                          <a:effectLst/>
                          <a:latin typeface="Arial" panose="020B0604020202020204" pitchFamily="34" charset="0"/>
                          <a:ea typeface="+mn-ea"/>
                          <a:cs typeface="Arial" panose="020B0604020202020204" pitchFamily="34" charset="0"/>
                        </a:rPr>
                        <a:t>İç kontrol sistemi değerlendirme raporu</a:t>
                      </a:r>
                      <a:r>
                        <a:rPr lang="tr-TR" sz="1000" kern="1200" dirty="0">
                          <a:solidFill>
                            <a:schemeClr val="dk1"/>
                          </a:solidFill>
                          <a:effectLst/>
                          <a:latin typeface="Arial" panose="020B0604020202020204" pitchFamily="34" charset="0"/>
                          <a:ea typeface="+mn-ea"/>
                          <a:cs typeface="Arial" panose="020B0604020202020204" pitchFamily="34" charset="0"/>
                        </a:rPr>
                        <a:t> hazırlandı.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Web sayfasının ve iç kontrol sekmesinin güncellenmesi sağlandı. </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Organizasyon şemalarının güncellenmesi sağlandı.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 kontrol sistemi ve risk yönetimi eğitimi verildi.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Etik ilkeler broşürü hazırlandı.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Etik davranış ilkeleri eğitimi verildi. </a:t>
                      </a:r>
                    </a:p>
                  </a:txBody>
                  <a:tcPr/>
                </a:tc>
                <a:tc>
                  <a:txBody>
                    <a:bodyPr/>
                    <a:lstStyle/>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it-IT" sz="1000" kern="1200" dirty="0">
                          <a:solidFill>
                            <a:schemeClr val="dk1"/>
                          </a:solidFill>
                          <a:effectLst/>
                          <a:latin typeface="Arial" panose="020B0604020202020204" pitchFamily="34" charset="0"/>
                          <a:ea typeface="+mn-ea"/>
                          <a:cs typeface="Arial" panose="020B0604020202020204" pitchFamily="34" charset="0"/>
                        </a:rPr>
                        <a:t>İç kontrol sistemi değerlendirme raporu</a:t>
                      </a:r>
                      <a:r>
                        <a:rPr lang="tr-TR" sz="1000" kern="1200" dirty="0">
                          <a:solidFill>
                            <a:schemeClr val="dk1"/>
                          </a:solidFill>
                          <a:effectLst/>
                          <a:latin typeface="Arial" panose="020B0604020202020204" pitchFamily="34" charset="0"/>
                          <a:ea typeface="+mn-ea"/>
                          <a:cs typeface="Arial" panose="020B0604020202020204" pitchFamily="34" charset="0"/>
                        </a:rPr>
                        <a:t> hazırlandı.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İkinci İç Kontrol Eylem Planı sonuçlandırıldı.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Üçüncü İç Kontrol Eylem Planı hazırlandı. </a:t>
                      </a:r>
                      <a:r>
                        <a:rPr lang="tr-TR" sz="1000" dirty="0">
                          <a:latin typeface="Arial" panose="020B0604020202020204" pitchFamily="34" charset="0"/>
                          <a:cs typeface="Arial" panose="020B0604020202020204" pitchFamily="34" charset="0"/>
                        </a:rPr>
                        <a:t>01.01.2024 tarihi itibariyle yürürlüğe girdi.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İç Kontrol İzleme ve Yönlendirme toplantısı yapıldı. </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Konsolide Risk Raporu hazırlandı.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İç Kontrol soru formu tüm birimlere uygulandı.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Hassas görevler belirlendi.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 kontrol ve risk eğitimi verildi.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Etik Kurul güncellendi.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Web sayfasının ve iç kontrol sekmesinin güncellenmesi sağlandı.</a:t>
                      </a:r>
                      <a:endParaRPr lang="tr-TR" sz="1000" dirty="0">
                        <a:latin typeface="Arial" panose="020B0604020202020204" pitchFamily="34" charset="0"/>
                        <a:cs typeface="Arial" panose="020B0604020202020204" pitchFamily="34" charset="0"/>
                      </a:endParaRPr>
                    </a:p>
                  </a:txBody>
                  <a:tcPr/>
                </a:tc>
                <a:tc>
                  <a:txBody>
                    <a:bodyPr/>
                    <a:lstStyle/>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it-IT" sz="1000" kern="1200" dirty="0">
                          <a:solidFill>
                            <a:schemeClr val="dk1"/>
                          </a:solidFill>
                          <a:effectLst/>
                          <a:latin typeface="Arial" panose="020B0604020202020204" pitchFamily="34" charset="0"/>
                          <a:ea typeface="+mn-ea"/>
                          <a:cs typeface="Arial" panose="020B0604020202020204" pitchFamily="34" charset="0"/>
                        </a:rPr>
                        <a:t>İç kontrol sistemi değerlendirme raporu</a:t>
                      </a:r>
                      <a:r>
                        <a:rPr lang="tr-TR" sz="1000" kern="1200" dirty="0">
                          <a:solidFill>
                            <a:schemeClr val="dk1"/>
                          </a:solidFill>
                          <a:effectLst/>
                          <a:latin typeface="Arial" panose="020B0604020202020204" pitchFamily="34" charset="0"/>
                          <a:ea typeface="+mn-ea"/>
                          <a:cs typeface="Arial" panose="020B0604020202020204" pitchFamily="34" charset="0"/>
                        </a:rPr>
                        <a:t> hazırlandı.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Konsolide Risk Raporu hazırlandı.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İç Kontrol soru formu tüm birimlere uygulandı.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dirty="0">
                          <a:latin typeface="Arial" panose="020B0604020202020204" pitchFamily="34" charset="0"/>
                          <a:cs typeface="Arial" panose="020B0604020202020204" pitchFamily="34" charset="0"/>
                        </a:rPr>
                        <a:t>Hassas görevler güncellendi.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 kontrol ve risk eğitimi verildi.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Risk formları hazırlandı.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 kontrol standartları uyum eylem planı kapsamında sorumlu birimlere ait eylemlerin koordinasyonu sağlandı.</a:t>
                      </a:r>
                    </a:p>
                  </a:txBody>
                  <a:tcPr/>
                </a:tc>
                <a:tc>
                  <a:txBody>
                    <a:bodyPr/>
                    <a:lstStyle/>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Bu yıl yayınlanan Kamu İç Kontrol Yönetmeliğine uyum çalışmalarına başlandı.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Yeni yönetmeliğe uygun İç Kontrol ve Risk </a:t>
                      </a:r>
                      <a:r>
                        <a:rPr lang="tr-TR" sz="1000" kern="1200">
                          <a:solidFill>
                            <a:schemeClr val="dk1"/>
                          </a:solidFill>
                          <a:effectLst/>
                          <a:latin typeface="Arial" panose="020B0604020202020204" pitchFamily="34" charset="0"/>
                          <a:ea typeface="+mn-ea"/>
                          <a:cs typeface="Arial" panose="020B0604020202020204" pitchFamily="34" charset="0"/>
                        </a:rPr>
                        <a:t>Yönetimi eğitimi </a:t>
                      </a:r>
                      <a:r>
                        <a:rPr lang="tr-TR" sz="1000" kern="1200" dirty="0">
                          <a:solidFill>
                            <a:schemeClr val="dk1"/>
                          </a:solidFill>
                          <a:effectLst/>
                          <a:latin typeface="Arial" panose="020B0604020202020204" pitchFamily="34" charset="0"/>
                          <a:ea typeface="+mn-ea"/>
                          <a:cs typeface="Arial" panose="020B0604020202020204" pitchFamily="34" charset="0"/>
                        </a:rPr>
                        <a:t>verildi. </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Yeni sisteme uygun İç kontrol izleme ve yönlendirme kurulu oluşturuldu.</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 kontrol sistemi değerlendirme raporu yayımlandı.</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Web sayfaları ve iç kontrol sekmeleri güncellendi.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Organizasyon şemaları güncellendi.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Hassas görevler belirlendi.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Etik kurul güncellendi.</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İç kontrol uyum eylem planı yapıldı (2026-2027).</a:t>
                      </a:r>
                    </a:p>
                    <a:p>
                      <a:pPr marL="285750" marR="0" lvl="0" indent="-285750" algn="l" defTabSz="457200" rtl="0" eaLnBrk="1" fontAlgn="auto" latinLnBrk="0" hangingPunct="1">
                        <a:lnSpc>
                          <a:spcPct val="100000"/>
                        </a:lnSpc>
                        <a:spcBef>
                          <a:spcPts val="600"/>
                        </a:spcBef>
                        <a:spcAft>
                          <a:spcPts val="0"/>
                        </a:spcAft>
                        <a:buClr>
                          <a:schemeClr val="accent4">
                            <a:lumMod val="50000"/>
                          </a:schemeClr>
                        </a:buClr>
                        <a:buSzTx/>
                        <a:buFont typeface="Wingdings" panose="05000000000000000000" pitchFamily="2" charset="2"/>
                        <a:buChar char="Ø"/>
                        <a:tabLst/>
                        <a:defRPr/>
                      </a:pPr>
                      <a:r>
                        <a:rPr lang="tr-TR" sz="1000" kern="1200" dirty="0">
                          <a:solidFill>
                            <a:schemeClr val="dk1"/>
                          </a:solidFill>
                          <a:effectLst/>
                          <a:latin typeface="Arial" panose="020B0604020202020204" pitchFamily="34" charset="0"/>
                          <a:ea typeface="+mn-ea"/>
                          <a:cs typeface="Arial" panose="020B0604020202020204" pitchFamily="34" charset="0"/>
                        </a:rPr>
                        <a:t>İdare Risk Kontrol Eylem Planı Çalıştayı yapıldı.</a:t>
                      </a: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77218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64CE9-253B-0AC5-5E61-E23AA55C03F0}"/>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6419E4D8-629E-3653-9B88-7BE86DCD7780}"/>
              </a:ext>
            </a:extLst>
          </p:cNvPr>
          <p:cNvSpPr/>
          <p:nvPr/>
        </p:nvSpPr>
        <p:spPr>
          <a:xfrm>
            <a:off x="2178013" y="536977"/>
            <a:ext cx="8128000" cy="615553"/>
          </a:xfrm>
          <a:prstGeom prst="rect">
            <a:avLst/>
          </a:prstGeom>
          <a:noFill/>
          <a:ln>
            <a:noFill/>
          </a:ln>
        </p:spPr>
        <p:txBody>
          <a:bodyPr wrap="square" anchor="ctr" anchorCtr="0">
            <a:spAutoFit/>
          </a:bodyPr>
          <a:lstStyle/>
          <a:p>
            <a:pPr algn="r"/>
            <a:r>
              <a:rPr lang="tr-TR" sz="3400" b="1" dirty="0">
                <a:solidFill>
                  <a:srgbClr val="1C407D"/>
                </a:solidFill>
                <a:latin typeface="Calibri" panose="020F0502020204030204" pitchFamily="34" charset="0"/>
                <a:cs typeface="Calibri" panose="020F0502020204030204" pitchFamily="34" charset="0"/>
              </a:rPr>
              <a:t>İÇ KONTROLDE GÖREV VE SORUMLULUKLAR</a:t>
            </a:r>
            <a:endParaRPr lang="tr-TR" sz="3400" b="1" dirty="0">
              <a:solidFill>
                <a:srgbClr val="1C407D"/>
              </a:solidFill>
            </a:endParaRPr>
          </a:p>
        </p:txBody>
      </p:sp>
      <p:sp>
        <p:nvSpPr>
          <p:cNvPr id="2" name="Slayt Numarası Yer Tutucusu 1">
            <a:extLst>
              <a:ext uri="{FF2B5EF4-FFF2-40B4-BE49-F238E27FC236}">
                <a16:creationId xmlns:a16="http://schemas.microsoft.com/office/drawing/2014/main" id="{1E54DBEE-2FF0-2DDA-C079-6EB4D4647506}"/>
              </a:ext>
            </a:extLst>
          </p:cNvPr>
          <p:cNvSpPr>
            <a:spLocks noGrp="1"/>
          </p:cNvSpPr>
          <p:nvPr>
            <p:ph type="sldNum" sz="quarter" idx="12"/>
          </p:nvPr>
        </p:nvSpPr>
        <p:spPr/>
        <p:txBody>
          <a:bodyPr/>
          <a:lstStyle/>
          <a:p>
            <a:fld id="{58F347EC-474C-401F-8514-590C7B9BB5FA}" type="slidenum">
              <a:rPr lang="tr-TR" smtClean="0"/>
              <a:t>14</a:t>
            </a:fld>
            <a:endParaRPr lang="tr-TR"/>
          </a:p>
        </p:txBody>
      </p:sp>
      <p:pic>
        <p:nvPicPr>
          <p:cNvPr id="11" name="Resim 10">
            <a:extLst>
              <a:ext uri="{FF2B5EF4-FFF2-40B4-BE49-F238E27FC236}">
                <a16:creationId xmlns:a16="http://schemas.microsoft.com/office/drawing/2014/main" id="{FF5D5E84-E353-084F-19E4-0FE8B50FB6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sp>
        <p:nvSpPr>
          <p:cNvPr id="20" name="Akış Çizelgesi: Sonlandırıcı 19">
            <a:extLst>
              <a:ext uri="{FF2B5EF4-FFF2-40B4-BE49-F238E27FC236}">
                <a16:creationId xmlns:a16="http://schemas.microsoft.com/office/drawing/2014/main" id="{5792AFCC-1ACA-AFAE-060A-0E293C595864}"/>
              </a:ext>
            </a:extLst>
          </p:cNvPr>
          <p:cNvSpPr/>
          <p:nvPr/>
        </p:nvSpPr>
        <p:spPr>
          <a:xfrm>
            <a:off x="611518" y="1547803"/>
            <a:ext cx="2486025" cy="1072289"/>
          </a:xfrm>
          <a:prstGeom prst="flowChartTerminator">
            <a:avLst/>
          </a:prstGeom>
          <a:ln>
            <a:solidFill>
              <a:srgbClr val="00AECD"/>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tr-TR" sz="1100" dirty="0">
                <a:latin typeface="Arial" panose="020B0604020202020204" pitchFamily="34" charset="0"/>
                <a:cs typeface="Arial" panose="020B0604020202020204" pitchFamily="34" charset="0"/>
              </a:rPr>
              <a:t>İç kontrol sisteminin oluşturulması, işleyişinin izlenmesi ve gerekli tedbirlerin alınmasından sorumludur.</a:t>
            </a:r>
          </a:p>
        </p:txBody>
      </p:sp>
      <p:sp>
        <p:nvSpPr>
          <p:cNvPr id="21" name="Akış Çizelgesi: Sonlandırıcı 20">
            <a:extLst>
              <a:ext uri="{FF2B5EF4-FFF2-40B4-BE49-F238E27FC236}">
                <a16:creationId xmlns:a16="http://schemas.microsoft.com/office/drawing/2014/main" id="{D70913FA-DDBE-289E-079B-A0476434FBC9}"/>
              </a:ext>
            </a:extLst>
          </p:cNvPr>
          <p:cNvSpPr/>
          <p:nvPr/>
        </p:nvSpPr>
        <p:spPr>
          <a:xfrm>
            <a:off x="124827" y="2698156"/>
            <a:ext cx="3047445" cy="1461660"/>
          </a:xfrm>
          <a:prstGeom prst="flowChartTerminator">
            <a:avLst/>
          </a:prstGeom>
          <a:ln>
            <a:solidFill>
              <a:srgbClr val="00AECD"/>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tr-TR" sz="1100" dirty="0">
                <a:latin typeface="Arial" panose="020B0604020202020204" pitchFamily="34" charset="0"/>
                <a:cs typeface="Arial" panose="020B0604020202020204" pitchFamily="34" charset="0"/>
              </a:rPr>
              <a:t>İdarede, iç kontrol uygulamalarının izlenmesi, risk yönetiminin geliştirilmesine ilişkin politikaların belirlenmesi gibi iç kontrol sistemiyle ilgili süreç ve yöntemlerin geliştirilmesi yönünde değerlendirmeler yaparak, üst yöneticinin onayına sunmaktan sorumludur</a:t>
            </a:r>
            <a:r>
              <a:rPr lang="tr-TR" sz="1200" dirty="0"/>
              <a:t>.</a:t>
            </a:r>
            <a:endParaRPr lang="tr-TR" sz="1200" dirty="0">
              <a:latin typeface="Arial" panose="020B0604020202020204" pitchFamily="34" charset="0"/>
              <a:cs typeface="Arial" panose="020B0604020202020204" pitchFamily="34" charset="0"/>
            </a:endParaRPr>
          </a:p>
        </p:txBody>
      </p:sp>
      <p:sp>
        <p:nvSpPr>
          <p:cNvPr id="22" name="Akış Çizelgesi: Sonlandırıcı 21">
            <a:extLst>
              <a:ext uri="{FF2B5EF4-FFF2-40B4-BE49-F238E27FC236}">
                <a16:creationId xmlns:a16="http://schemas.microsoft.com/office/drawing/2014/main" id="{3228A322-7D86-765E-DA54-82AB4DBD5E94}"/>
              </a:ext>
            </a:extLst>
          </p:cNvPr>
          <p:cNvSpPr/>
          <p:nvPr/>
        </p:nvSpPr>
        <p:spPr>
          <a:xfrm>
            <a:off x="244872" y="4237880"/>
            <a:ext cx="2964765" cy="1529700"/>
          </a:xfrm>
          <a:prstGeom prst="flowChartTerminator">
            <a:avLst/>
          </a:prstGeom>
          <a:ln>
            <a:solidFill>
              <a:srgbClr val="00AECD"/>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tr-TR" sz="1100" dirty="0">
                <a:latin typeface="Arial" panose="020B0604020202020204" pitchFamily="34" charset="0"/>
                <a:cs typeface="Arial" panose="020B0604020202020204" pitchFamily="34" charset="0"/>
              </a:rPr>
              <a:t>İç kontrol sisteminin oluşturulması, uygulanması ve sürekli olarak geliştirilmesi için çalışmalar yürütmekten, harcama birimleri arasında koordinasyonu sağlamaktan, eğitim ve rehberlik hizmeti sunmaktan, uygulama sonuçlarını izleme ve sonuçlarını üst yöneticiye raporlamaktan sorumludur.</a:t>
            </a:r>
          </a:p>
        </p:txBody>
      </p:sp>
      <p:sp>
        <p:nvSpPr>
          <p:cNvPr id="23" name="Akış Çizelgesi: Sonlandırıcı 22">
            <a:extLst>
              <a:ext uri="{FF2B5EF4-FFF2-40B4-BE49-F238E27FC236}">
                <a16:creationId xmlns:a16="http://schemas.microsoft.com/office/drawing/2014/main" id="{8C906AA7-5495-C3D7-3106-898F9020A822}"/>
              </a:ext>
            </a:extLst>
          </p:cNvPr>
          <p:cNvSpPr/>
          <p:nvPr/>
        </p:nvSpPr>
        <p:spPr>
          <a:xfrm>
            <a:off x="9109529" y="1670179"/>
            <a:ext cx="2486025" cy="1072289"/>
          </a:xfrm>
          <a:prstGeom prst="flowChartTerminator">
            <a:avLst/>
          </a:prstGeom>
          <a:ln>
            <a:solidFill>
              <a:srgbClr val="00AECD"/>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tr-TR" sz="1100" dirty="0">
                <a:latin typeface="Arial" panose="020B0604020202020204" pitchFamily="34" charset="0"/>
                <a:cs typeface="Arial" panose="020B0604020202020204" pitchFamily="34" charset="0"/>
              </a:rPr>
              <a:t>Belirlenen yöntem ve standartlar çerçevesinde, iç kontrol sisteminin harcama birimlerinde oluşturulması, uygulanması ve geliştirilmesinden sorumludur.</a:t>
            </a:r>
          </a:p>
        </p:txBody>
      </p:sp>
      <p:sp>
        <p:nvSpPr>
          <p:cNvPr id="24" name="Akış Çizelgesi: Sonlandırıcı 23">
            <a:extLst>
              <a:ext uri="{FF2B5EF4-FFF2-40B4-BE49-F238E27FC236}">
                <a16:creationId xmlns:a16="http://schemas.microsoft.com/office/drawing/2014/main" id="{141A5DBC-67B7-3434-9E17-C6144EADED67}"/>
              </a:ext>
            </a:extLst>
          </p:cNvPr>
          <p:cNvSpPr/>
          <p:nvPr/>
        </p:nvSpPr>
        <p:spPr>
          <a:xfrm>
            <a:off x="9271229" y="2831581"/>
            <a:ext cx="2486025" cy="988982"/>
          </a:xfrm>
          <a:prstGeom prst="flowChartTerminator">
            <a:avLst/>
          </a:prstGeom>
          <a:ln>
            <a:solidFill>
              <a:srgbClr val="00AECD"/>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tr-TR" sz="1100" dirty="0">
                <a:latin typeface="Arial" panose="020B0604020202020204" pitchFamily="34" charset="0"/>
                <a:cs typeface="Arial" panose="020B0604020202020204" pitchFamily="34" charset="0"/>
              </a:rPr>
              <a:t>İç kontrol sisteminin değerlendirilmesi, denetlenmesi ve raporlanmasından sorumludur.</a:t>
            </a:r>
          </a:p>
        </p:txBody>
      </p:sp>
      <p:sp>
        <p:nvSpPr>
          <p:cNvPr id="25" name="Akış Çizelgesi: Sonlandırıcı 24">
            <a:extLst>
              <a:ext uri="{FF2B5EF4-FFF2-40B4-BE49-F238E27FC236}">
                <a16:creationId xmlns:a16="http://schemas.microsoft.com/office/drawing/2014/main" id="{59A6D8EE-7750-4B2F-65FA-96446E36A393}"/>
              </a:ext>
            </a:extLst>
          </p:cNvPr>
          <p:cNvSpPr/>
          <p:nvPr/>
        </p:nvSpPr>
        <p:spPr>
          <a:xfrm>
            <a:off x="9109529" y="3954396"/>
            <a:ext cx="2486025" cy="1072289"/>
          </a:xfrm>
          <a:prstGeom prst="flowChartTerminator">
            <a:avLst/>
          </a:prstGeom>
          <a:ln>
            <a:solidFill>
              <a:srgbClr val="00AECD"/>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tr-TR" sz="1100" dirty="0">
                <a:solidFill>
                  <a:schemeClr val="tx1"/>
                </a:solidFill>
                <a:latin typeface="Arial" panose="020B0604020202020204" pitchFamily="34" charset="0"/>
                <a:cs typeface="Arial" panose="020B0604020202020204" pitchFamily="34" charset="0"/>
              </a:rPr>
              <a:t>Yapılan dış denetim sırasında, kurumun iç kontrol sisteminin etkinliğinin değerlendirilmesinden  sorumludur.</a:t>
            </a:r>
          </a:p>
        </p:txBody>
      </p:sp>
      <p:sp>
        <p:nvSpPr>
          <p:cNvPr id="26" name="Akış Çizelgesi: Sonlandırıcı 25">
            <a:extLst>
              <a:ext uri="{FF2B5EF4-FFF2-40B4-BE49-F238E27FC236}">
                <a16:creationId xmlns:a16="http://schemas.microsoft.com/office/drawing/2014/main" id="{59569024-386D-1AFB-1B75-563BAED2C326}"/>
              </a:ext>
            </a:extLst>
          </p:cNvPr>
          <p:cNvSpPr/>
          <p:nvPr/>
        </p:nvSpPr>
        <p:spPr>
          <a:xfrm>
            <a:off x="4350625" y="5887181"/>
            <a:ext cx="3490749" cy="867683"/>
          </a:xfrm>
          <a:prstGeom prst="flowChartTerminator">
            <a:avLst/>
          </a:prstGeom>
          <a:ln>
            <a:solidFill>
              <a:srgbClr val="00AECD"/>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lang="tr-TR" sz="1100" dirty="0">
                <a:solidFill>
                  <a:schemeClr val="tx1">
                    <a:lumMod val="95000"/>
                    <a:lumOff val="5000"/>
                  </a:schemeClr>
                </a:solidFill>
                <a:effectLst/>
                <a:latin typeface="Arial" panose="020B0604020202020204" pitchFamily="34" charset="0"/>
                <a:cs typeface="Arial" panose="020B0604020202020204" pitchFamily="34" charset="0"/>
              </a:rPr>
              <a:t>İç kontrol yalnızca bir birimdeki personelin yürüteceği bir görev değildir. Kurumda çalışan herkesin yürüttüğü faaliyetlerin içine yerleşmiş bir süreçtir.</a:t>
            </a:r>
            <a:endParaRPr lang="tr-TR" sz="1100" dirty="0">
              <a:latin typeface="Arial" panose="020B0604020202020204" pitchFamily="34" charset="0"/>
              <a:cs typeface="Arial" panose="020B0604020202020204" pitchFamily="34" charset="0"/>
            </a:endParaRPr>
          </a:p>
        </p:txBody>
      </p:sp>
      <p:pic>
        <p:nvPicPr>
          <p:cNvPr id="8" name="Grafik 18" descr="İnşaat işçisi ana hat">
            <a:extLst>
              <a:ext uri="{FF2B5EF4-FFF2-40B4-BE49-F238E27FC236}">
                <a16:creationId xmlns:a16="http://schemas.microsoft.com/office/drawing/2014/main" id="{CF36F5C1-F1F2-4E33-9213-F48C950CB8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03834" y="5286735"/>
            <a:ext cx="408015" cy="408015"/>
          </a:xfrm>
          <a:prstGeom prst="rect">
            <a:avLst/>
          </a:prstGeom>
        </p:spPr>
      </p:pic>
      <p:pic>
        <p:nvPicPr>
          <p:cNvPr id="7" name="Resim 6">
            <a:extLst>
              <a:ext uri="{FF2B5EF4-FFF2-40B4-BE49-F238E27FC236}">
                <a16:creationId xmlns:a16="http://schemas.microsoft.com/office/drawing/2014/main" id="{2DCFD0A1-345F-D9D0-346F-FEACECF23D4C}"/>
              </a:ext>
            </a:extLst>
          </p:cNvPr>
          <p:cNvPicPr>
            <a:picLocks noChangeAspect="1"/>
          </p:cNvPicPr>
          <p:nvPr/>
        </p:nvPicPr>
        <p:blipFill>
          <a:blip r:embed="rId5"/>
          <a:srcRect l="25397" t="25083" r="24925" b="13268"/>
          <a:stretch/>
        </p:blipFill>
        <p:spPr>
          <a:xfrm>
            <a:off x="3247002" y="1761131"/>
            <a:ext cx="5855407" cy="4087408"/>
          </a:xfrm>
          <a:prstGeom prst="rect">
            <a:avLst/>
          </a:prstGeom>
        </p:spPr>
      </p:pic>
    </p:spTree>
    <p:extLst>
      <p:ext uri="{BB962C8B-B14F-4D97-AF65-F5344CB8AC3E}">
        <p14:creationId xmlns:p14="http://schemas.microsoft.com/office/powerpoint/2010/main" val="60530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2178013" y="521588"/>
            <a:ext cx="8128000" cy="646331"/>
          </a:xfrm>
          <a:prstGeom prst="rect">
            <a:avLst/>
          </a:prstGeom>
          <a:noFill/>
          <a:ln>
            <a:noFill/>
          </a:ln>
        </p:spPr>
        <p:txBody>
          <a:bodyPr wrap="square" anchor="ctr" anchorCtr="0">
            <a:spAutoFit/>
          </a:bodyPr>
          <a:lstStyle/>
          <a:p>
            <a:pPr algn="r"/>
            <a:r>
              <a:rPr lang="tr-TR" sz="3600" b="1" dirty="0">
                <a:solidFill>
                  <a:srgbClr val="1C407D"/>
                </a:solidFill>
                <a:latin typeface="Calibri" panose="020F0502020204030204" pitchFamily="34" charset="0"/>
                <a:cs typeface="Calibri" panose="020F0502020204030204" pitchFamily="34" charset="0"/>
              </a:rPr>
              <a:t>İÇ KONTROL STANDARTLARI</a:t>
            </a:r>
            <a:endParaRPr lang="tr-TR" sz="3600" b="1" dirty="0">
              <a:solidFill>
                <a:srgbClr val="1C407D"/>
              </a:solidFill>
            </a:endParaRPr>
          </a:p>
        </p:txBody>
      </p:sp>
      <p:sp>
        <p:nvSpPr>
          <p:cNvPr id="5" name="Slayt Numarası Yer Tutucusu 4">
            <a:extLst>
              <a:ext uri="{FF2B5EF4-FFF2-40B4-BE49-F238E27FC236}">
                <a16:creationId xmlns:a16="http://schemas.microsoft.com/office/drawing/2014/main" id="{D42D915E-4B5A-DB34-B17E-A17462BA254C}"/>
              </a:ext>
            </a:extLst>
          </p:cNvPr>
          <p:cNvSpPr>
            <a:spLocks noGrp="1"/>
          </p:cNvSpPr>
          <p:nvPr>
            <p:ph type="sldNum" sz="quarter" idx="12"/>
          </p:nvPr>
        </p:nvSpPr>
        <p:spPr/>
        <p:txBody>
          <a:bodyPr/>
          <a:lstStyle/>
          <a:p>
            <a:fld id="{58F347EC-474C-401F-8514-590C7B9BB5FA}" type="slidenum">
              <a:rPr lang="tr-TR" smtClean="0"/>
              <a:t>15</a:t>
            </a:fld>
            <a:endParaRPr lang="tr-TR"/>
          </a:p>
        </p:txBody>
      </p:sp>
      <p:sp>
        <p:nvSpPr>
          <p:cNvPr id="6" name="Yuvarlatılmış Dikdörtgen 3">
            <a:extLst>
              <a:ext uri="{FF2B5EF4-FFF2-40B4-BE49-F238E27FC236}">
                <a16:creationId xmlns:a16="http://schemas.microsoft.com/office/drawing/2014/main" id="{2434A603-14FD-1E77-0139-29E6BF250745}"/>
              </a:ext>
            </a:extLst>
          </p:cNvPr>
          <p:cNvSpPr/>
          <p:nvPr/>
        </p:nvSpPr>
        <p:spPr>
          <a:xfrm>
            <a:off x="1637402" y="1400112"/>
            <a:ext cx="1777285" cy="824248"/>
          </a:xfrm>
          <a:prstGeom prst="roundRect">
            <a:avLst/>
          </a:prstGeom>
          <a:solidFill>
            <a:srgbClr val="3E89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rgbClr val="002060"/>
                </a:solidFill>
                <a:latin typeface="Calibri" panose="020F0502020204030204" pitchFamily="34" charset="0"/>
                <a:cs typeface="Calibri" panose="020F0502020204030204" pitchFamily="34" charset="0"/>
              </a:rPr>
              <a:t>Kontrol </a:t>
            </a:r>
            <a:br>
              <a:rPr lang="tr-TR" b="1" dirty="0">
                <a:solidFill>
                  <a:srgbClr val="002060"/>
                </a:solidFill>
                <a:latin typeface="Calibri" panose="020F0502020204030204" pitchFamily="34" charset="0"/>
                <a:cs typeface="Calibri" panose="020F0502020204030204" pitchFamily="34" charset="0"/>
              </a:rPr>
            </a:br>
            <a:r>
              <a:rPr lang="tr-TR" b="1" dirty="0">
                <a:solidFill>
                  <a:srgbClr val="002060"/>
                </a:solidFill>
                <a:latin typeface="Calibri" panose="020F0502020204030204" pitchFamily="34" charset="0"/>
                <a:cs typeface="Calibri" panose="020F0502020204030204" pitchFamily="34" charset="0"/>
              </a:rPr>
              <a:t>Ortamı</a:t>
            </a:r>
          </a:p>
        </p:txBody>
      </p:sp>
      <p:cxnSp>
        <p:nvCxnSpPr>
          <p:cNvPr id="7" name="Düz Bağlayıcı 6">
            <a:extLst>
              <a:ext uri="{FF2B5EF4-FFF2-40B4-BE49-F238E27FC236}">
                <a16:creationId xmlns:a16="http://schemas.microsoft.com/office/drawing/2014/main" id="{308FA053-80CB-717B-9169-5886D195243D}"/>
              </a:ext>
            </a:extLst>
          </p:cNvPr>
          <p:cNvCxnSpPr/>
          <p:nvPr/>
        </p:nvCxnSpPr>
        <p:spPr>
          <a:xfrm flipH="1">
            <a:off x="1637401" y="1517130"/>
            <a:ext cx="1" cy="3231488"/>
          </a:xfrm>
          <a:prstGeom prst="line">
            <a:avLst/>
          </a:prstGeom>
        </p:spPr>
        <p:style>
          <a:lnRef idx="1">
            <a:schemeClr val="accent1"/>
          </a:lnRef>
          <a:fillRef idx="0">
            <a:schemeClr val="accent1"/>
          </a:fillRef>
          <a:effectRef idx="0">
            <a:schemeClr val="accent1"/>
          </a:effectRef>
          <a:fontRef idx="minor">
            <a:schemeClr val="tx1"/>
          </a:fontRef>
        </p:style>
      </p:cxnSp>
      <p:sp>
        <p:nvSpPr>
          <p:cNvPr id="8" name="Yuvarlatılmış Dikdörtgen 11">
            <a:extLst>
              <a:ext uri="{FF2B5EF4-FFF2-40B4-BE49-F238E27FC236}">
                <a16:creationId xmlns:a16="http://schemas.microsoft.com/office/drawing/2014/main" id="{FB293C5C-1DDA-31DA-5987-836E87535F3E}"/>
              </a:ext>
            </a:extLst>
          </p:cNvPr>
          <p:cNvSpPr/>
          <p:nvPr/>
        </p:nvSpPr>
        <p:spPr>
          <a:xfrm>
            <a:off x="1791950" y="2416681"/>
            <a:ext cx="1236373" cy="631926"/>
          </a:xfrm>
          <a:prstGeom prst="roundRect">
            <a:avLst/>
          </a:prstGeom>
          <a:solidFill>
            <a:srgbClr val="3E89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Etik Değerler ve Dürüstlük</a:t>
            </a:r>
          </a:p>
        </p:txBody>
      </p:sp>
      <p:sp>
        <p:nvSpPr>
          <p:cNvPr id="9" name="Yuvarlatılmış Dikdörtgen 13">
            <a:extLst>
              <a:ext uri="{FF2B5EF4-FFF2-40B4-BE49-F238E27FC236}">
                <a16:creationId xmlns:a16="http://schemas.microsoft.com/office/drawing/2014/main" id="{F0BFD0FF-09D8-CA45-39F2-138D253B8C7A}"/>
              </a:ext>
            </a:extLst>
          </p:cNvPr>
          <p:cNvSpPr/>
          <p:nvPr/>
        </p:nvSpPr>
        <p:spPr>
          <a:xfrm>
            <a:off x="1791949" y="3091960"/>
            <a:ext cx="1236373" cy="631926"/>
          </a:xfrm>
          <a:prstGeom prst="roundRect">
            <a:avLst/>
          </a:prstGeom>
          <a:solidFill>
            <a:srgbClr val="3E89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b="1" dirty="0">
                <a:solidFill>
                  <a:srgbClr val="002060"/>
                </a:solidFill>
                <a:latin typeface="Calibri" panose="020F0502020204030204" pitchFamily="34" charset="0"/>
                <a:cs typeface="Calibri" panose="020F0502020204030204" pitchFamily="34" charset="0"/>
              </a:rPr>
              <a:t>Misyon, Organizasyon Yapısı ve</a:t>
            </a:r>
          </a:p>
          <a:p>
            <a:pPr algn="ctr"/>
            <a:r>
              <a:rPr lang="tr-TR" sz="1100" b="1" dirty="0">
                <a:solidFill>
                  <a:srgbClr val="002060"/>
                </a:solidFill>
                <a:latin typeface="Calibri" panose="020F0502020204030204" pitchFamily="34" charset="0"/>
                <a:cs typeface="Calibri" panose="020F0502020204030204" pitchFamily="34" charset="0"/>
              </a:rPr>
              <a:t>Görevler</a:t>
            </a:r>
          </a:p>
        </p:txBody>
      </p:sp>
      <p:sp>
        <p:nvSpPr>
          <p:cNvPr id="10" name="Yuvarlatılmış Dikdörtgen 14">
            <a:extLst>
              <a:ext uri="{FF2B5EF4-FFF2-40B4-BE49-F238E27FC236}">
                <a16:creationId xmlns:a16="http://schemas.microsoft.com/office/drawing/2014/main" id="{1B878C21-AB47-E164-CA43-0A77AB8D5E0D}"/>
              </a:ext>
            </a:extLst>
          </p:cNvPr>
          <p:cNvSpPr/>
          <p:nvPr/>
        </p:nvSpPr>
        <p:spPr>
          <a:xfrm>
            <a:off x="1791949" y="3754360"/>
            <a:ext cx="1236373" cy="631926"/>
          </a:xfrm>
          <a:prstGeom prst="roundRect">
            <a:avLst/>
          </a:prstGeom>
          <a:solidFill>
            <a:srgbClr val="3E89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Personelin Yeterliliği ve Performansı</a:t>
            </a:r>
          </a:p>
        </p:txBody>
      </p:sp>
      <p:sp>
        <p:nvSpPr>
          <p:cNvPr id="11" name="Yuvarlatılmış Dikdörtgen 15">
            <a:extLst>
              <a:ext uri="{FF2B5EF4-FFF2-40B4-BE49-F238E27FC236}">
                <a16:creationId xmlns:a16="http://schemas.microsoft.com/office/drawing/2014/main" id="{2CF19443-BCAB-41E2-3AB8-EE82B897F8D2}"/>
              </a:ext>
            </a:extLst>
          </p:cNvPr>
          <p:cNvSpPr/>
          <p:nvPr/>
        </p:nvSpPr>
        <p:spPr>
          <a:xfrm>
            <a:off x="1791949" y="4432655"/>
            <a:ext cx="1236373" cy="631926"/>
          </a:xfrm>
          <a:prstGeom prst="roundRect">
            <a:avLst/>
          </a:prstGeom>
          <a:solidFill>
            <a:srgbClr val="3E89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Yetki Devri</a:t>
            </a:r>
          </a:p>
        </p:txBody>
      </p:sp>
      <p:cxnSp>
        <p:nvCxnSpPr>
          <p:cNvPr id="12" name="Düz Bağlayıcı 11">
            <a:extLst>
              <a:ext uri="{FF2B5EF4-FFF2-40B4-BE49-F238E27FC236}">
                <a16:creationId xmlns:a16="http://schemas.microsoft.com/office/drawing/2014/main" id="{921A42AD-949B-1998-4AD5-E08D4CCBA689}"/>
              </a:ext>
            </a:extLst>
          </p:cNvPr>
          <p:cNvCxnSpPr>
            <a:endCxn id="8" idx="1"/>
          </p:cNvCxnSpPr>
          <p:nvPr/>
        </p:nvCxnSpPr>
        <p:spPr>
          <a:xfrm>
            <a:off x="1637402" y="2732644"/>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Düz Bağlayıcı 12">
            <a:extLst>
              <a:ext uri="{FF2B5EF4-FFF2-40B4-BE49-F238E27FC236}">
                <a16:creationId xmlns:a16="http://schemas.microsoft.com/office/drawing/2014/main" id="{CC530665-4257-9FF6-2F62-B3AC15B3741A}"/>
              </a:ext>
            </a:extLst>
          </p:cNvPr>
          <p:cNvCxnSpPr/>
          <p:nvPr/>
        </p:nvCxnSpPr>
        <p:spPr>
          <a:xfrm>
            <a:off x="1635256" y="3395044"/>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Düz Bağlayıcı 13">
            <a:extLst>
              <a:ext uri="{FF2B5EF4-FFF2-40B4-BE49-F238E27FC236}">
                <a16:creationId xmlns:a16="http://schemas.microsoft.com/office/drawing/2014/main" id="{396CD296-1A5D-7B5B-4091-82BC7A15C9D3}"/>
              </a:ext>
            </a:extLst>
          </p:cNvPr>
          <p:cNvCxnSpPr/>
          <p:nvPr/>
        </p:nvCxnSpPr>
        <p:spPr>
          <a:xfrm>
            <a:off x="1633110" y="4074184"/>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Düz Bağlayıcı 14">
            <a:extLst>
              <a:ext uri="{FF2B5EF4-FFF2-40B4-BE49-F238E27FC236}">
                <a16:creationId xmlns:a16="http://schemas.microsoft.com/office/drawing/2014/main" id="{10AE1541-765B-64AA-3E13-76D81B6E2287}"/>
              </a:ext>
            </a:extLst>
          </p:cNvPr>
          <p:cNvCxnSpPr/>
          <p:nvPr/>
        </p:nvCxnSpPr>
        <p:spPr>
          <a:xfrm>
            <a:off x="1633110" y="4748618"/>
            <a:ext cx="154548"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Yuvarlatılmış Dikdörtgen 27">
            <a:extLst>
              <a:ext uri="{FF2B5EF4-FFF2-40B4-BE49-F238E27FC236}">
                <a16:creationId xmlns:a16="http://schemas.microsoft.com/office/drawing/2014/main" id="{48FB0742-3518-8D95-D0B9-E769953CF7F1}"/>
              </a:ext>
            </a:extLst>
          </p:cNvPr>
          <p:cNvSpPr/>
          <p:nvPr/>
        </p:nvSpPr>
        <p:spPr>
          <a:xfrm>
            <a:off x="3569233" y="1400112"/>
            <a:ext cx="1777285" cy="824248"/>
          </a:xfrm>
          <a:prstGeom prst="roundRect">
            <a:avLst/>
          </a:prstGeom>
          <a:solidFill>
            <a:srgbClr val="73A9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rgbClr val="002060"/>
                </a:solidFill>
                <a:latin typeface="Calibri" panose="020F0502020204030204" pitchFamily="34" charset="0"/>
                <a:cs typeface="Calibri" panose="020F0502020204030204" pitchFamily="34" charset="0"/>
              </a:rPr>
              <a:t>Risk Değerlendirme</a:t>
            </a:r>
          </a:p>
        </p:txBody>
      </p:sp>
      <p:cxnSp>
        <p:nvCxnSpPr>
          <p:cNvPr id="17" name="Düz Bağlayıcı 16">
            <a:extLst>
              <a:ext uri="{FF2B5EF4-FFF2-40B4-BE49-F238E27FC236}">
                <a16:creationId xmlns:a16="http://schemas.microsoft.com/office/drawing/2014/main" id="{A9282AA8-63C2-37FF-0C5C-62B22941FD19}"/>
              </a:ext>
            </a:extLst>
          </p:cNvPr>
          <p:cNvCxnSpPr/>
          <p:nvPr/>
        </p:nvCxnSpPr>
        <p:spPr>
          <a:xfrm>
            <a:off x="3569233" y="1517130"/>
            <a:ext cx="2145" cy="1877914"/>
          </a:xfrm>
          <a:prstGeom prst="line">
            <a:avLst/>
          </a:prstGeom>
        </p:spPr>
        <p:style>
          <a:lnRef idx="1">
            <a:schemeClr val="accent1"/>
          </a:lnRef>
          <a:fillRef idx="0">
            <a:schemeClr val="accent1"/>
          </a:fillRef>
          <a:effectRef idx="0">
            <a:schemeClr val="accent1"/>
          </a:effectRef>
          <a:fontRef idx="minor">
            <a:schemeClr val="tx1"/>
          </a:fontRef>
        </p:style>
      </p:cxnSp>
      <p:sp>
        <p:nvSpPr>
          <p:cNvPr id="18" name="Yuvarlatılmış Dikdörtgen 29">
            <a:extLst>
              <a:ext uri="{FF2B5EF4-FFF2-40B4-BE49-F238E27FC236}">
                <a16:creationId xmlns:a16="http://schemas.microsoft.com/office/drawing/2014/main" id="{21F80722-ED43-B062-6D9E-E06257F48C35}"/>
              </a:ext>
            </a:extLst>
          </p:cNvPr>
          <p:cNvSpPr/>
          <p:nvPr/>
        </p:nvSpPr>
        <p:spPr>
          <a:xfrm>
            <a:off x="3723781" y="2416681"/>
            <a:ext cx="1390920" cy="631926"/>
          </a:xfrm>
          <a:prstGeom prst="roundRect">
            <a:avLst/>
          </a:prstGeom>
          <a:solidFill>
            <a:srgbClr val="73A9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Planlama ve Programlama</a:t>
            </a:r>
          </a:p>
        </p:txBody>
      </p:sp>
      <p:sp>
        <p:nvSpPr>
          <p:cNvPr id="19" name="Yuvarlatılmış Dikdörtgen 30">
            <a:extLst>
              <a:ext uri="{FF2B5EF4-FFF2-40B4-BE49-F238E27FC236}">
                <a16:creationId xmlns:a16="http://schemas.microsoft.com/office/drawing/2014/main" id="{34F8FCB7-5CA1-421B-A70C-3D96E066842C}"/>
              </a:ext>
            </a:extLst>
          </p:cNvPr>
          <p:cNvSpPr/>
          <p:nvPr/>
        </p:nvSpPr>
        <p:spPr>
          <a:xfrm>
            <a:off x="3723780" y="3091960"/>
            <a:ext cx="1390920" cy="688737"/>
          </a:xfrm>
          <a:prstGeom prst="roundRect">
            <a:avLst/>
          </a:prstGeom>
          <a:solidFill>
            <a:srgbClr val="73A9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Risklerin Belirlenmesi ve Değerlendirilmesi</a:t>
            </a:r>
          </a:p>
        </p:txBody>
      </p:sp>
      <p:cxnSp>
        <p:nvCxnSpPr>
          <p:cNvPr id="20" name="Düz Bağlayıcı 19">
            <a:extLst>
              <a:ext uri="{FF2B5EF4-FFF2-40B4-BE49-F238E27FC236}">
                <a16:creationId xmlns:a16="http://schemas.microsoft.com/office/drawing/2014/main" id="{D79DEC36-92E1-5027-2FB0-CA7D005E0E51}"/>
              </a:ext>
            </a:extLst>
          </p:cNvPr>
          <p:cNvCxnSpPr>
            <a:endCxn id="18" idx="1"/>
          </p:cNvCxnSpPr>
          <p:nvPr/>
        </p:nvCxnSpPr>
        <p:spPr>
          <a:xfrm>
            <a:off x="3569233" y="2732644"/>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25C7E3FC-16F5-CF8D-9AA0-C351EAE87AD6}"/>
              </a:ext>
            </a:extLst>
          </p:cNvPr>
          <p:cNvCxnSpPr/>
          <p:nvPr/>
        </p:nvCxnSpPr>
        <p:spPr>
          <a:xfrm>
            <a:off x="3567087" y="3395044"/>
            <a:ext cx="154548"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Yuvarlatılmış Dikdörtgen 39">
            <a:extLst>
              <a:ext uri="{FF2B5EF4-FFF2-40B4-BE49-F238E27FC236}">
                <a16:creationId xmlns:a16="http://schemas.microsoft.com/office/drawing/2014/main" id="{B2115BCD-3380-51B5-FDD7-B12789496F9F}"/>
              </a:ext>
            </a:extLst>
          </p:cNvPr>
          <p:cNvSpPr/>
          <p:nvPr/>
        </p:nvSpPr>
        <p:spPr>
          <a:xfrm>
            <a:off x="5496772" y="1402326"/>
            <a:ext cx="1777285" cy="824248"/>
          </a:xfrm>
          <a:prstGeom prst="roundRect">
            <a:avLst/>
          </a:prstGeom>
          <a:solidFill>
            <a:srgbClr val="9EC4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rgbClr val="002060"/>
                </a:solidFill>
                <a:latin typeface="Calibri" panose="020F0502020204030204" pitchFamily="34" charset="0"/>
                <a:cs typeface="Calibri" panose="020F0502020204030204" pitchFamily="34" charset="0"/>
              </a:rPr>
              <a:t>Kontrol Faaliyetleri</a:t>
            </a:r>
          </a:p>
        </p:txBody>
      </p:sp>
      <p:cxnSp>
        <p:nvCxnSpPr>
          <p:cNvPr id="23" name="Düz Bağlayıcı 22">
            <a:extLst>
              <a:ext uri="{FF2B5EF4-FFF2-40B4-BE49-F238E27FC236}">
                <a16:creationId xmlns:a16="http://schemas.microsoft.com/office/drawing/2014/main" id="{38274AA2-A85D-7C79-BB70-B16064AE3910}"/>
              </a:ext>
            </a:extLst>
          </p:cNvPr>
          <p:cNvCxnSpPr/>
          <p:nvPr/>
        </p:nvCxnSpPr>
        <p:spPr>
          <a:xfrm flipH="1">
            <a:off x="5483894" y="1557981"/>
            <a:ext cx="12878" cy="4687762"/>
          </a:xfrm>
          <a:prstGeom prst="line">
            <a:avLst/>
          </a:prstGeom>
        </p:spPr>
        <p:style>
          <a:lnRef idx="1">
            <a:schemeClr val="accent1"/>
          </a:lnRef>
          <a:fillRef idx="0">
            <a:schemeClr val="accent1"/>
          </a:fillRef>
          <a:effectRef idx="0">
            <a:schemeClr val="accent1"/>
          </a:effectRef>
          <a:fontRef idx="minor">
            <a:schemeClr val="tx1"/>
          </a:fontRef>
        </p:style>
      </p:cxnSp>
      <p:sp>
        <p:nvSpPr>
          <p:cNvPr id="24" name="Yuvarlatılmış Dikdörtgen 41">
            <a:extLst>
              <a:ext uri="{FF2B5EF4-FFF2-40B4-BE49-F238E27FC236}">
                <a16:creationId xmlns:a16="http://schemas.microsoft.com/office/drawing/2014/main" id="{58B85650-A3D7-3DEA-8F93-3AB8176CCF5C}"/>
              </a:ext>
            </a:extLst>
          </p:cNvPr>
          <p:cNvSpPr/>
          <p:nvPr/>
        </p:nvSpPr>
        <p:spPr>
          <a:xfrm>
            <a:off x="5651320" y="2457532"/>
            <a:ext cx="1236373" cy="631926"/>
          </a:xfrm>
          <a:prstGeom prst="roundRect">
            <a:avLst/>
          </a:prstGeom>
          <a:solidFill>
            <a:srgbClr val="9EC4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Kontrol Stratejileri ve Yöntemleri</a:t>
            </a:r>
          </a:p>
        </p:txBody>
      </p:sp>
      <p:sp>
        <p:nvSpPr>
          <p:cNvPr id="25" name="Yuvarlatılmış Dikdörtgen 42">
            <a:extLst>
              <a:ext uri="{FF2B5EF4-FFF2-40B4-BE49-F238E27FC236}">
                <a16:creationId xmlns:a16="http://schemas.microsoft.com/office/drawing/2014/main" id="{F1A83EC3-D2BE-0360-A4B2-9C9323FC6133}"/>
              </a:ext>
            </a:extLst>
          </p:cNvPr>
          <p:cNvSpPr/>
          <p:nvPr/>
        </p:nvSpPr>
        <p:spPr>
          <a:xfrm>
            <a:off x="5651319" y="3132811"/>
            <a:ext cx="1236373" cy="631926"/>
          </a:xfrm>
          <a:prstGeom prst="roundRect">
            <a:avLst/>
          </a:prstGeom>
          <a:solidFill>
            <a:srgbClr val="9EC4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Prosedürlerin belirlenmesi</a:t>
            </a:r>
          </a:p>
        </p:txBody>
      </p:sp>
      <p:sp>
        <p:nvSpPr>
          <p:cNvPr id="26" name="Yuvarlatılmış Dikdörtgen 43">
            <a:extLst>
              <a:ext uri="{FF2B5EF4-FFF2-40B4-BE49-F238E27FC236}">
                <a16:creationId xmlns:a16="http://schemas.microsoft.com/office/drawing/2014/main" id="{A5D59034-CDA0-6D67-E9A8-A0B071F90674}"/>
              </a:ext>
            </a:extLst>
          </p:cNvPr>
          <p:cNvSpPr/>
          <p:nvPr/>
        </p:nvSpPr>
        <p:spPr>
          <a:xfrm>
            <a:off x="5651319" y="3795211"/>
            <a:ext cx="1236373" cy="631926"/>
          </a:xfrm>
          <a:prstGeom prst="roundRect">
            <a:avLst/>
          </a:prstGeom>
          <a:solidFill>
            <a:srgbClr val="9EC4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Görevler Ayrılığı</a:t>
            </a:r>
          </a:p>
        </p:txBody>
      </p:sp>
      <p:sp>
        <p:nvSpPr>
          <p:cNvPr id="27" name="Yuvarlatılmış Dikdörtgen 44">
            <a:extLst>
              <a:ext uri="{FF2B5EF4-FFF2-40B4-BE49-F238E27FC236}">
                <a16:creationId xmlns:a16="http://schemas.microsoft.com/office/drawing/2014/main" id="{4F263A51-27AC-1844-8FDE-3130C9FA2F57}"/>
              </a:ext>
            </a:extLst>
          </p:cNvPr>
          <p:cNvSpPr/>
          <p:nvPr/>
        </p:nvSpPr>
        <p:spPr>
          <a:xfrm>
            <a:off x="5651319" y="4458992"/>
            <a:ext cx="1236373" cy="631926"/>
          </a:xfrm>
          <a:prstGeom prst="roundRect">
            <a:avLst/>
          </a:prstGeom>
          <a:solidFill>
            <a:srgbClr val="9EC4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Hiyerarşik Kontroller</a:t>
            </a:r>
          </a:p>
        </p:txBody>
      </p:sp>
      <p:sp>
        <p:nvSpPr>
          <p:cNvPr id="28" name="Yuvarlatılmış Dikdörtgen 45">
            <a:extLst>
              <a:ext uri="{FF2B5EF4-FFF2-40B4-BE49-F238E27FC236}">
                <a16:creationId xmlns:a16="http://schemas.microsoft.com/office/drawing/2014/main" id="{A000D08B-2A4E-BC5C-276E-0C4EAB1C55B7}"/>
              </a:ext>
            </a:extLst>
          </p:cNvPr>
          <p:cNvSpPr/>
          <p:nvPr/>
        </p:nvSpPr>
        <p:spPr>
          <a:xfrm>
            <a:off x="5651318" y="5132982"/>
            <a:ext cx="1236373" cy="631926"/>
          </a:xfrm>
          <a:prstGeom prst="roundRect">
            <a:avLst/>
          </a:prstGeom>
          <a:solidFill>
            <a:srgbClr val="9EC4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Faaliyetlerin Sürekliliği</a:t>
            </a:r>
          </a:p>
        </p:txBody>
      </p:sp>
      <p:cxnSp>
        <p:nvCxnSpPr>
          <p:cNvPr id="29" name="Düz Bağlayıcı 28">
            <a:extLst>
              <a:ext uri="{FF2B5EF4-FFF2-40B4-BE49-F238E27FC236}">
                <a16:creationId xmlns:a16="http://schemas.microsoft.com/office/drawing/2014/main" id="{D1D31265-0A12-9723-3914-1B70FF55E7E2}"/>
              </a:ext>
            </a:extLst>
          </p:cNvPr>
          <p:cNvCxnSpPr>
            <a:endCxn id="24" idx="1"/>
          </p:cNvCxnSpPr>
          <p:nvPr/>
        </p:nvCxnSpPr>
        <p:spPr>
          <a:xfrm>
            <a:off x="5496772" y="2773495"/>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275C8C8E-7BA2-0C93-788F-33EB09E5C238}"/>
              </a:ext>
            </a:extLst>
          </p:cNvPr>
          <p:cNvCxnSpPr/>
          <p:nvPr/>
        </p:nvCxnSpPr>
        <p:spPr>
          <a:xfrm>
            <a:off x="5494626" y="3435895"/>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5E0F456D-525B-2795-3195-E054917DDD64}"/>
              </a:ext>
            </a:extLst>
          </p:cNvPr>
          <p:cNvCxnSpPr/>
          <p:nvPr/>
        </p:nvCxnSpPr>
        <p:spPr>
          <a:xfrm>
            <a:off x="5492480" y="4115035"/>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EBC6103E-1AB8-C402-1B80-950F32A2B1A7}"/>
              </a:ext>
            </a:extLst>
          </p:cNvPr>
          <p:cNvCxnSpPr/>
          <p:nvPr/>
        </p:nvCxnSpPr>
        <p:spPr>
          <a:xfrm>
            <a:off x="5492480" y="4789469"/>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Düz Bağlayıcı 32">
            <a:extLst>
              <a:ext uri="{FF2B5EF4-FFF2-40B4-BE49-F238E27FC236}">
                <a16:creationId xmlns:a16="http://schemas.microsoft.com/office/drawing/2014/main" id="{24A42944-26CD-F7F6-B2B6-0893C8B03705}"/>
              </a:ext>
            </a:extLst>
          </p:cNvPr>
          <p:cNvCxnSpPr/>
          <p:nvPr/>
        </p:nvCxnSpPr>
        <p:spPr>
          <a:xfrm>
            <a:off x="5492480" y="5428683"/>
            <a:ext cx="154548"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Yuvarlatılmış Dikdörtgen 51">
            <a:extLst>
              <a:ext uri="{FF2B5EF4-FFF2-40B4-BE49-F238E27FC236}">
                <a16:creationId xmlns:a16="http://schemas.microsoft.com/office/drawing/2014/main" id="{190B5081-D23C-591D-ADD0-DA5A84B3A2B3}"/>
              </a:ext>
            </a:extLst>
          </p:cNvPr>
          <p:cNvSpPr/>
          <p:nvPr/>
        </p:nvSpPr>
        <p:spPr>
          <a:xfrm>
            <a:off x="7437189" y="1399316"/>
            <a:ext cx="1777285" cy="824248"/>
          </a:xfrm>
          <a:prstGeom prst="roundRect">
            <a:avLst/>
          </a:prstGeom>
          <a:solidFill>
            <a:srgbClr val="C7DD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rgbClr val="002060"/>
                </a:solidFill>
                <a:latin typeface="Calibri" panose="020F0502020204030204" pitchFamily="34" charset="0"/>
                <a:cs typeface="Calibri" panose="020F0502020204030204" pitchFamily="34" charset="0"/>
              </a:rPr>
              <a:t>Bilgi ve </a:t>
            </a:r>
            <a:br>
              <a:rPr lang="tr-TR" b="1" dirty="0">
                <a:solidFill>
                  <a:srgbClr val="002060"/>
                </a:solidFill>
                <a:latin typeface="Calibri" panose="020F0502020204030204" pitchFamily="34" charset="0"/>
                <a:cs typeface="Calibri" panose="020F0502020204030204" pitchFamily="34" charset="0"/>
              </a:rPr>
            </a:br>
            <a:r>
              <a:rPr lang="tr-TR" b="1" dirty="0">
                <a:solidFill>
                  <a:srgbClr val="002060"/>
                </a:solidFill>
                <a:latin typeface="Calibri" panose="020F0502020204030204" pitchFamily="34" charset="0"/>
                <a:cs typeface="Calibri" panose="020F0502020204030204" pitchFamily="34" charset="0"/>
              </a:rPr>
              <a:t>İletişim</a:t>
            </a:r>
          </a:p>
        </p:txBody>
      </p:sp>
      <p:cxnSp>
        <p:nvCxnSpPr>
          <p:cNvPr id="35" name="Düz Bağlayıcı 34">
            <a:extLst>
              <a:ext uri="{FF2B5EF4-FFF2-40B4-BE49-F238E27FC236}">
                <a16:creationId xmlns:a16="http://schemas.microsoft.com/office/drawing/2014/main" id="{7B1E6181-A551-6A09-925A-5DD9C2C705BD}"/>
              </a:ext>
            </a:extLst>
          </p:cNvPr>
          <p:cNvCxnSpPr/>
          <p:nvPr/>
        </p:nvCxnSpPr>
        <p:spPr>
          <a:xfrm flipH="1">
            <a:off x="7424311" y="1557981"/>
            <a:ext cx="4292" cy="3231488"/>
          </a:xfrm>
          <a:prstGeom prst="line">
            <a:avLst/>
          </a:prstGeom>
        </p:spPr>
        <p:style>
          <a:lnRef idx="1">
            <a:schemeClr val="accent1"/>
          </a:lnRef>
          <a:fillRef idx="0">
            <a:schemeClr val="accent1"/>
          </a:fillRef>
          <a:effectRef idx="0">
            <a:schemeClr val="accent1"/>
          </a:effectRef>
          <a:fontRef idx="minor">
            <a:schemeClr val="tx1"/>
          </a:fontRef>
        </p:style>
      </p:cxnSp>
      <p:sp>
        <p:nvSpPr>
          <p:cNvPr id="36" name="Yuvarlatılmış Dikdörtgen 53">
            <a:extLst>
              <a:ext uri="{FF2B5EF4-FFF2-40B4-BE49-F238E27FC236}">
                <a16:creationId xmlns:a16="http://schemas.microsoft.com/office/drawing/2014/main" id="{FB590D5A-1779-9F60-F3C0-CB94B33085AC}"/>
              </a:ext>
            </a:extLst>
          </p:cNvPr>
          <p:cNvSpPr/>
          <p:nvPr/>
        </p:nvSpPr>
        <p:spPr>
          <a:xfrm>
            <a:off x="7583151" y="2457532"/>
            <a:ext cx="1236373" cy="631926"/>
          </a:xfrm>
          <a:prstGeom prst="roundRect">
            <a:avLst/>
          </a:prstGeom>
          <a:solidFill>
            <a:srgbClr val="C7DD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Bilgi ve İletişim Sistemleri</a:t>
            </a:r>
          </a:p>
        </p:txBody>
      </p:sp>
      <p:sp>
        <p:nvSpPr>
          <p:cNvPr id="37" name="Yuvarlatılmış Dikdörtgen 54">
            <a:extLst>
              <a:ext uri="{FF2B5EF4-FFF2-40B4-BE49-F238E27FC236}">
                <a16:creationId xmlns:a16="http://schemas.microsoft.com/office/drawing/2014/main" id="{75D969F7-4D3D-27CA-C1C8-C17348DC2F7D}"/>
              </a:ext>
            </a:extLst>
          </p:cNvPr>
          <p:cNvSpPr/>
          <p:nvPr/>
        </p:nvSpPr>
        <p:spPr>
          <a:xfrm>
            <a:off x="7583150" y="3118297"/>
            <a:ext cx="1236373" cy="631926"/>
          </a:xfrm>
          <a:prstGeom prst="roundRect">
            <a:avLst/>
          </a:prstGeom>
          <a:solidFill>
            <a:srgbClr val="C7DD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Raporlama</a:t>
            </a:r>
          </a:p>
        </p:txBody>
      </p:sp>
      <p:sp>
        <p:nvSpPr>
          <p:cNvPr id="38" name="Yuvarlatılmış Dikdörtgen 55">
            <a:extLst>
              <a:ext uri="{FF2B5EF4-FFF2-40B4-BE49-F238E27FC236}">
                <a16:creationId xmlns:a16="http://schemas.microsoft.com/office/drawing/2014/main" id="{EB6E374D-A1C0-606A-2631-BCF682A231BC}"/>
              </a:ext>
            </a:extLst>
          </p:cNvPr>
          <p:cNvSpPr/>
          <p:nvPr/>
        </p:nvSpPr>
        <p:spPr>
          <a:xfrm>
            <a:off x="7583150" y="3780697"/>
            <a:ext cx="1236373" cy="631926"/>
          </a:xfrm>
          <a:prstGeom prst="roundRect">
            <a:avLst/>
          </a:prstGeom>
          <a:solidFill>
            <a:srgbClr val="C7DD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Kayıt ve Dosyalama</a:t>
            </a:r>
          </a:p>
        </p:txBody>
      </p:sp>
      <p:sp>
        <p:nvSpPr>
          <p:cNvPr id="39" name="Yuvarlatılmış Dikdörtgen 56">
            <a:extLst>
              <a:ext uri="{FF2B5EF4-FFF2-40B4-BE49-F238E27FC236}">
                <a16:creationId xmlns:a16="http://schemas.microsoft.com/office/drawing/2014/main" id="{6E01AC53-C0B4-306B-2895-69925FD11345}"/>
              </a:ext>
            </a:extLst>
          </p:cNvPr>
          <p:cNvSpPr/>
          <p:nvPr/>
        </p:nvSpPr>
        <p:spPr>
          <a:xfrm>
            <a:off x="7583150" y="4444478"/>
            <a:ext cx="1236373" cy="631926"/>
          </a:xfrm>
          <a:prstGeom prst="roundRect">
            <a:avLst/>
          </a:prstGeom>
          <a:solidFill>
            <a:srgbClr val="C7DD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Hata ve Usulsüzlüklerin Bildirilmesi</a:t>
            </a:r>
          </a:p>
        </p:txBody>
      </p:sp>
      <p:cxnSp>
        <p:nvCxnSpPr>
          <p:cNvPr id="40" name="Düz Bağlayıcı 39">
            <a:extLst>
              <a:ext uri="{FF2B5EF4-FFF2-40B4-BE49-F238E27FC236}">
                <a16:creationId xmlns:a16="http://schemas.microsoft.com/office/drawing/2014/main" id="{B25DD105-480B-10B0-DDB1-20E29219A1E0}"/>
              </a:ext>
            </a:extLst>
          </p:cNvPr>
          <p:cNvCxnSpPr>
            <a:endCxn id="36" idx="1"/>
          </p:cNvCxnSpPr>
          <p:nvPr/>
        </p:nvCxnSpPr>
        <p:spPr>
          <a:xfrm>
            <a:off x="7428603" y="2773495"/>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Düz Bağlayıcı 40">
            <a:extLst>
              <a:ext uri="{FF2B5EF4-FFF2-40B4-BE49-F238E27FC236}">
                <a16:creationId xmlns:a16="http://schemas.microsoft.com/office/drawing/2014/main" id="{75B4FD2A-BC18-6A54-5470-6259993ED0EE}"/>
              </a:ext>
            </a:extLst>
          </p:cNvPr>
          <p:cNvCxnSpPr/>
          <p:nvPr/>
        </p:nvCxnSpPr>
        <p:spPr>
          <a:xfrm>
            <a:off x="7426457" y="3435895"/>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Düz Bağlayıcı 41">
            <a:extLst>
              <a:ext uri="{FF2B5EF4-FFF2-40B4-BE49-F238E27FC236}">
                <a16:creationId xmlns:a16="http://schemas.microsoft.com/office/drawing/2014/main" id="{A434989C-92AA-3F5D-102A-FC07566A1E9B}"/>
              </a:ext>
            </a:extLst>
          </p:cNvPr>
          <p:cNvCxnSpPr/>
          <p:nvPr/>
        </p:nvCxnSpPr>
        <p:spPr>
          <a:xfrm>
            <a:off x="7424311" y="4115035"/>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Düz Bağlayıcı 42">
            <a:extLst>
              <a:ext uri="{FF2B5EF4-FFF2-40B4-BE49-F238E27FC236}">
                <a16:creationId xmlns:a16="http://schemas.microsoft.com/office/drawing/2014/main" id="{CCC3FB71-B783-EC2C-B741-C63E8D1398DA}"/>
              </a:ext>
            </a:extLst>
          </p:cNvPr>
          <p:cNvCxnSpPr/>
          <p:nvPr/>
        </p:nvCxnSpPr>
        <p:spPr>
          <a:xfrm>
            <a:off x="7424311" y="4789469"/>
            <a:ext cx="154548"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Yuvarlatılmış Dikdörtgen 63">
            <a:extLst>
              <a:ext uri="{FF2B5EF4-FFF2-40B4-BE49-F238E27FC236}">
                <a16:creationId xmlns:a16="http://schemas.microsoft.com/office/drawing/2014/main" id="{87531AD0-6AB1-E3DC-F07E-B7BDCB112829}"/>
              </a:ext>
            </a:extLst>
          </p:cNvPr>
          <p:cNvSpPr/>
          <p:nvPr/>
        </p:nvSpPr>
        <p:spPr>
          <a:xfrm>
            <a:off x="9325013" y="1400112"/>
            <a:ext cx="1777285" cy="82424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rgbClr val="002060"/>
                </a:solidFill>
                <a:latin typeface="Calibri" panose="020F0502020204030204" pitchFamily="34" charset="0"/>
                <a:cs typeface="Calibri" panose="020F0502020204030204" pitchFamily="34" charset="0"/>
              </a:rPr>
              <a:t>İzleme</a:t>
            </a:r>
          </a:p>
        </p:txBody>
      </p:sp>
      <p:cxnSp>
        <p:nvCxnSpPr>
          <p:cNvPr id="45" name="Düz Bağlayıcı 44">
            <a:extLst>
              <a:ext uri="{FF2B5EF4-FFF2-40B4-BE49-F238E27FC236}">
                <a16:creationId xmlns:a16="http://schemas.microsoft.com/office/drawing/2014/main" id="{EA946972-DA41-58B4-1C26-6F796276230A}"/>
              </a:ext>
            </a:extLst>
          </p:cNvPr>
          <p:cNvCxnSpPr/>
          <p:nvPr/>
        </p:nvCxnSpPr>
        <p:spPr>
          <a:xfrm flipH="1">
            <a:off x="9322867" y="1517130"/>
            <a:ext cx="2146" cy="1877914"/>
          </a:xfrm>
          <a:prstGeom prst="line">
            <a:avLst/>
          </a:prstGeom>
        </p:spPr>
        <p:style>
          <a:lnRef idx="1">
            <a:schemeClr val="accent1"/>
          </a:lnRef>
          <a:fillRef idx="0">
            <a:schemeClr val="accent1"/>
          </a:fillRef>
          <a:effectRef idx="0">
            <a:schemeClr val="accent1"/>
          </a:effectRef>
          <a:fontRef idx="minor">
            <a:schemeClr val="tx1"/>
          </a:fontRef>
        </p:style>
      </p:cxnSp>
      <p:sp>
        <p:nvSpPr>
          <p:cNvPr id="46" name="Yuvarlatılmış Dikdörtgen 65">
            <a:extLst>
              <a:ext uri="{FF2B5EF4-FFF2-40B4-BE49-F238E27FC236}">
                <a16:creationId xmlns:a16="http://schemas.microsoft.com/office/drawing/2014/main" id="{C6CC279E-0416-31E1-7E7A-7478F4B669B2}"/>
              </a:ext>
            </a:extLst>
          </p:cNvPr>
          <p:cNvSpPr/>
          <p:nvPr/>
        </p:nvSpPr>
        <p:spPr>
          <a:xfrm>
            <a:off x="9479561" y="2416681"/>
            <a:ext cx="1236373" cy="63192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İç Kontrolün Değerlemesi</a:t>
            </a:r>
          </a:p>
        </p:txBody>
      </p:sp>
      <p:sp>
        <p:nvSpPr>
          <p:cNvPr id="47" name="Yuvarlatılmış Dikdörtgen 66">
            <a:extLst>
              <a:ext uri="{FF2B5EF4-FFF2-40B4-BE49-F238E27FC236}">
                <a16:creationId xmlns:a16="http://schemas.microsoft.com/office/drawing/2014/main" id="{6397B3D8-D50B-CB96-DC1A-28DBC463D807}"/>
              </a:ext>
            </a:extLst>
          </p:cNvPr>
          <p:cNvSpPr/>
          <p:nvPr/>
        </p:nvSpPr>
        <p:spPr>
          <a:xfrm>
            <a:off x="9479560" y="3091960"/>
            <a:ext cx="1236373" cy="63192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İç Denetim</a:t>
            </a:r>
          </a:p>
        </p:txBody>
      </p:sp>
      <p:cxnSp>
        <p:nvCxnSpPr>
          <p:cNvPr id="48" name="Düz Bağlayıcı 47">
            <a:extLst>
              <a:ext uri="{FF2B5EF4-FFF2-40B4-BE49-F238E27FC236}">
                <a16:creationId xmlns:a16="http://schemas.microsoft.com/office/drawing/2014/main" id="{F849F401-A56C-9368-2AAB-C5CFFA701593}"/>
              </a:ext>
            </a:extLst>
          </p:cNvPr>
          <p:cNvCxnSpPr>
            <a:endCxn id="46" idx="1"/>
          </p:cNvCxnSpPr>
          <p:nvPr/>
        </p:nvCxnSpPr>
        <p:spPr>
          <a:xfrm>
            <a:off x="9325013" y="2732644"/>
            <a:ext cx="1545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449AAE12-2515-76E3-BB6B-DE01A52C676B}"/>
              </a:ext>
            </a:extLst>
          </p:cNvPr>
          <p:cNvCxnSpPr/>
          <p:nvPr/>
        </p:nvCxnSpPr>
        <p:spPr>
          <a:xfrm>
            <a:off x="9322867" y="3395044"/>
            <a:ext cx="154548" cy="0"/>
          </a:xfrm>
          <a:prstGeom prst="line">
            <a:avLst/>
          </a:prstGeom>
        </p:spPr>
        <p:style>
          <a:lnRef idx="1">
            <a:schemeClr val="accent1"/>
          </a:lnRef>
          <a:fillRef idx="0">
            <a:schemeClr val="accent1"/>
          </a:fillRef>
          <a:effectRef idx="0">
            <a:schemeClr val="accent1"/>
          </a:effectRef>
          <a:fontRef idx="minor">
            <a:schemeClr val="tx1"/>
          </a:fontRef>
        </p:style>
      </p:cxnSp>
      <p:sp>
        <p:nvSpPr>
          <p:cNvPr id="50" name="Yuvarlatılmış Dikdörtgen 84">
            <a:extLst>
              <a:ext uri="{FF2B5EF4-FFF2-40B4-BE49-F238E27FC236}">
                <a16:creationId xmlns:a16="http://schemas.microsoft.com/office/drawing/2014/main" id="{F3A7BEB8-1ADB-C5DE-CBB3-B4A0D2071D7C}"/>
              </a:ext>
            </a:extLst>
          </p:cNvPr>
          <p:cNvSpPr/>
          <p:nvPr/>
        </p:nvSpPr>
        <p:spPr>
          <a:xfrm>
            <a:off x="5651318" y="5817169"/>
            <a:ext cx="1236373" cy="631926"/>
          </a:xfrm>
          <a:prstGeom prst="roundRect">
            <a:avLst/>
          </a:prstGeom>
          <a:solidFill>
            <a:srgbClr val="9EC4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rgbClr val="002060"/>
                </a:solidFill>
                <a:latin typeface="Calibri" panose="020F0502020204030204" pitchFamily="34" charset="0"/>
                <a:cs typeface="Calibri" panose="020F0502020204030204" pitchFamily="34" charset="0"/>
              </a:rPr>
              <a:t>Bilgi Kontrol Sistemleri</a:t>
            </a:r>
          </a:p>
        </p:txBody>
      </p:sp>
      <p:cxnSp>
        <p:nvCxnSpPr>
          <p:cNvPr id="51" name="Düz Bağlayıcı 50">
            <a:extLst>
              <a:ext uri="{FF2B5EF4-FFF2-40B4-BE49-F238E27FC236}">
                <a16:creationId xmlns:a16="http://schemas.microsoft.com/office/drawing/2014/main" id="{C907C8B8-F84A-5FCC-E001-1C838EFCFCF1}"/>
              </a:ext>
            </a:extLst>
          </p:cNvPr>
          <p:cNvCxnSpPr/>
          <p:nvPr/>
        </p:nvCxnSpPr>
        <p:spPr>
          <a:xfrm>
            <a:off x="5496772" y="6245743"/>
            <a:ext cx="154548" cy="0"/>
          </a:xfrm>
          <a:prstGeom prst="line">
            <a:avLst/>
          </a:prstGeom>
        </p:spPr>
        <p:style>
          <a:lnRef idx="1">
            <a:schemeClr val="accent1"/>
          </a:lnRef>
          <a:fillRef idx="0">
            <a:schemeClr val="accent1"/>
          </a:fillRef>
          <a:effectRef idx="0">
            <a:schemeClr val="accent1"/>
          </a:effectRef>
          <a:fontRef idx="minor">
            <a:schemeClr val="tx1"/>
          </a:fontRef>
        </p:style>
      </p:cxnSp>
      <p:pic>
        <p:nvPicPr>
          <p:cNvPr id="52" name="Resim 51">
            <a:extLst>
              <a:ext uri="{FF2B5EF4-FFF2-40B4-BE49-F238E27FC236}">
                <a16:creationId xmlns:a16="http://schemas.microsoft.com/office/drawing/2014/main" id="{9360E916-7B6F-3497-C9EF-39A3945C45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spTree>
    <p:extLst>
      <p:ext uri="{BB962C8B-B14F-4D97-AF65-F5344CB8AC3E}">
        <p14:creationId xmlns:p14="http://schemas.microsoft.com/office/powerpoint/2010/main" val="7762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0-#ppt_h/2"/>
                                          </p:val>
                                        </p:tav>
                                        <p:tav tm="100000">
                                          <p:val>
                                            <p:strVal val="#ppt_y"/>
                                          </p:val>
                                        </p:tav>
                                      </p:tavLst>
                                    </p:anim>
                                  </p:childTnLst>
                                </p:cTn>
                              </p:par>
                              <p:par>
                                <p:cTn id="63" presetID="2" presetClass="entr" presetSubtype="1" fill="hold"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0-#ppt_h/2"/>
                                          </p:val>
                                        </p:tav>
                                        <p:tav tm="100000">
                                          <p:val>
                                            <p:strVal val="#ppt_y"/>
                                          </p:val>
                                        </p:tav>
                                      </p:tavLst>
                                    </p:anim>
                                  </p:childTnLst>
                                </p:cTn>
                              </p:par>
                              <p:par>
                                <p:cTn id="67" presetID="2" presetClass="entr" presetSubtype="1" fill="hold"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1" fill="hold" nodeType="click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0-#ppt_h/2"/>
                                          </p:val>
                                        </p:tav>
                                        <p:tav tm="100000">
                                          <p:val>
                                            <p:strVal val="#ppt_y"/>
                                          </p:val>
                                        </p:tav>
                                      </p:tavLst>
                                    </p:anim>
                                  </p:childTnLst>
                                </p:cTn>
                              </p:par>
                              <p:par>
                                <p:cTn id="77" presetID="2" presetClass="entr" presetSubtype="1" fill="hold"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ppt_x"/>
                                          </p:val>
                                        </p:tav>
                                        <p:tav tm="100000">
                                          <p:val>
                                            <p:strVal val="#ppt_x"/>
                                          </p:val>
                                        </p:tav>
                                      </p:tavLst>
                                    </p:anim>
                                    <p:anim calcmode="lin" valueType="num">
                                      <p:cBhvr additive="base">
                                        <p:cTn id="80" dur="500" fill="hold"/>
                                        <p:tgtEl>
                                          <p:spTgt spid="32"/>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ppt_x"/>
                                          </p:val>
                                        </p:tav>
                                        <p:tav tm="100000">
                                          <p:val>
                                            <p:strVal val="#ppt_x"/>
                                          </p:val>
                                        </p:tav>
                                      </p:tavLst>
                                    </p:anim>
                                    <p:anim calcmode="lin" valueType="num">
                                      <p:cBhvr additive="base">
                                        <p:cTn id="84" dur="500" fill="hold"/>
                                        <p:tgtEl>
                                          <p:spTgt spid="22"/>
                                        </p:tgtEl>
                                        <p:attrNameLst>
                                          <p:attrName>ppt_y</p:attrName>
                                        </p:attrNameLst>
                                      </p:cBhvr>
                                      <p:tavLst>
                                        <p:tav tm="0">
                                          <p:val>
                                            <p:strVal val="0-#ppt_h/2"/>
                                          </p:val>
                                        </p:tav>
                                        <p:tav tm="100000">
                                          <p:val>
                                            <p:strVal val="#ppt_y"/>
                                          </p:val>
                                        </p:tav>
                                      </p:tavLst>
                                    </p:anim>
                                  </p:childTnLst>
                                </p:cTn>
                              </p:par>
                              <p:par>
                                <p:cTn id="85" presetID="2" presetClass="entr" presetSubtype="1"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fill="hold"/>
                                        <p:tgtEl>
                                          <p:spTgt spid="23"/>
                                        </p:tgtEl>
                                        <p:attrNameLst>
                                          <p:attrName>ppt_x</p:attrName>
                                        </p:attrNameLst>
                                      </p:cBhvr>
                                      <p:tavLst>
                                        <p:tav tm="0">
                                          <p:val>
                                            <p:strVal val="#ppt_x"/>
                                          </p:val>
                                        </p:tav>
                                        <p:tav tm="100000">
                                          <p:val>
                                            <p:strVal val="#ppt_x"/>
                                          </p:val>
                                        </p:tav>
                                      </p:tavLst>
                                    </p:anim>
                                    <p:anim calcmode="lin" valueType="num">
                                      <p:cBhvr additive="base">
                                        <p:cTn id="88" dur="500" fill="hold"/>
                                        <p:tgtEl>
                                          <p:spTgt spid="23"/>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additive="base">
                                        <p:cTn id="95" dur="500" fill="hold"/>
                                        <p:tgtEl>
                                          <p:spTgt spid="25"/>
                                        </p:tgtEl>
                                        <p:attrNameLst>
                                          <p:attrName>ppt_x</p:attrName>
                                        </p:attrNameLst>
                                      </p:cBhvr>
                                      <p:tavLst>
                                        <p:tav tm="0">
                                          <p:val>
                                            <p:strVal val="#ppt_x"/>
                                          </p:val>
                                        </p:tav>
                                        <p:tav tm="100000">
                                          <p:val>
                                            <p:strVal val="#ppt_x"/>
                                          </p:val>
                                        </p:tav>
                                      </p:tavLst>
                                    </p:anim>
                                    <p:anim calcmode="lin" valueType="num">
                                      <p:cBhvr additive="base">
                                        <p:cTn id="96" dur="500" fill="hold"/>
                                        <p:tgtEl>
                                          <p:spTgt spid="25"/>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additive="base">
                                        <p:cTn id="99" dur="500" fill="hold"/>
                                        <p:tgtEl>
                                          <p:spTgt spid="26"/>
                                        </p:tgtEl>
                                        <p:attrNameLst>
                                          <p:attrName>ppt_x</p:attrName>
                                        </p:attrNameLst>
                                      </p:cBhvr>
                                      <p:tavLst>
                                        <p:tav tm="0">
                                          <p:val>
                                            <p:strVal val="#ppt_x"/>
                                          </p:val>
                                        </p:tav>
                                        <p:tav tm="100000">
                                          <p:val>
                                            <p:strVal val="#ppt_x"/>
                                          </p:val>
                                        </p:tav>
                                      </p:tavLst>
                                    </p:anim>
                                    <p:anim calcmode="lin" valueType="num">
                                      <p:cBhvr additive="base">
                                        <p:cTn id="100" dur="500" fill="hold"/>
                                        <p:tgtEl>
                                          <p:spTgt spid="26"/>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additive="base">
                                        <p:cTn id="103" dur="500" fill="hold"/>
                                        <p:tgtEl>
                                          <p:spTgt spid="27"/>
                                        </p:tgtEl>
                                        <p:attrNameLst>
                                          <p:attrName>ppt_x</p:attrName>
                                        </p:attrNameLst>
                                      </p:cBhvr>
                                      <p:tavLst>
                                        <p:tav tm="0">
                                          <p:val>
                                            <p:strVal val="#ppt_x"/>
                                          </p:val>
                                        </p:tav>
                                        <p:tav tm="100000">
                                          <p:val>
                                            <p:strVal val="#ppt_x"/>
                                          </p:val>
                                        </p:tav>
                                      </p:tavLst>
                                    </p:anim>
                                    <p:anim calcmode="lin" valueType="num">
                                      <p:cBhvr additive="base">
                                        <p:cTn id="104" dur="500" fill="hold"/>
                                        <p:tgtEl>
                                          <p:spTgt spid="27"/>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 calcmode="lin" valueType="num">
                                      <p:cBhvr additive="base">
                                        <p:cTn id="107" dur="500" fill="hold"/>
                                        <p:tgtEl>
                                          <p:spTgt spid="28"/>
                                        </p:tgtEl>
                                        <p:attrNameLst>
                                          <p:attrName>ppt_x</p:attrName>
                                        </p:attrNameLst>
                                      </p:cBhvr>
                                      <p:tavLst>
                                        <p:tav tm="0">
                                          <p:val>
                                            <p:strVal val="#ppt_x"/>
                                          </p:val>
                                        </p:tav>
                                        <p:tav tm="100000">
                                          <p:val>
                                            <p:strVal val="#ppt_x"/>
                                          </p:val>
                                        </p:tav>
                                      </p:tavLst>
                                    </p:anim>
                                    <p:anim calcmode="lin" valueType="num">
                                      <p:cBhvr additive="base">
                                        <p:cTn id="108" dur="500" fill="hold"/>
                                        <p:tgtEl>
                                          <p:spTgt spid="28"/>
                                        </p:tgtEl>
                                        <p:attrNameLst>
                                          <p:attrName>ppt_y</p:attrName>
                                        </p:attrNameLst>
                                      </p:cBhvr>
                                      <p:tavLst>
                                        <p:tav tm="0">
                                          <p:val>
                                            <p:strVal val="0-#ppt_h/2"/>
                                          </p:val>
                                        </p:tav>
                                        <p:tav tm="100000">
                                          <p:val>
                                            <p:strVal val="#ppt_y"/>
                                          </p:val>
                                        </p:tav>
                                      </p:tavLst>
                                    </p:anim>
                                  </p:childTnLst>
                                </p:cTn>
                              </p:par>
                              <p:par>
                                <p:cTn id="109" presetID="2" presetClass="entr" presetSubtype="1" fill="hold" nodeType="withEffect">
                                  <p:stCondLst>
                                    <p:cond delay="0"/>
                                  </p:stCondLst>
                                  <p:childTnLst>
                                    <p:set>
                                      <p:cBhvr>
                                        <p:cTn id="110" dur="1" fill="hold">
                                          <p:stCondLst>
                                            <p:cond delay="0"/>
                                          </p:stCondLst>
                                        </p:cTn>
                                        <p:tgtEl>
                                          <p:spTgt spid="29"/>
                                        </p:tgtEl>
                                        <p:attrNameLst>
                                          <p:attrName>style.visibility</p:attrName>
                                        </p:attrNameLst>
                                      </p:cBhvr>
                                      <p:to>
                                        <p:strVal val="visible"/>
                                      </p:to>
                                    </p:set>
                                    <p:anim calcmode="lin" valueType="num">
                                      <p:cBhvr additive="base">
                                        <p:cTn id="111" dur="500" fill="hold"/>
                                        <p:tgtEl>
                                          <p:spTgt spid="29"/>
                                        </p:tgtEl>
                                        <p:attrNameLst>
                                          <p:attrName>ppt_x</p:attrName>
                                        </p:attrNameLst>
                                      </p:cBhvr>
                                      <p:tavLst>
                                        <p:tav tm="0">
                                          <p:val>
                                            <p:strVal val="#ppt_x"/>
                                          </p:val>
                                        </p:tav>
                                        <p:tav tm="100000">
                                          <p:val>
                                            <p:strVal val="#ppt_x"/>
                                          </p:val>
                                        </p:tav>
                                      </p:tavLst>
                                    </p:anim>
                                    <p:anim calcmode="lin" valueType="num">
                                      <p:cBhvr additive="base">
                                        <p:cTn id="112" dur="500" fill="hold"/>
                                        <p:tgtEl>
                                          <p:spTgt spid="29"/>
                                        </p:tgtEl>
                                        <p:attrNameLst>
                                          <p:attrName>ppt_y</p:attrName>
                                        </p:attrNameLst>
                                      </p:cBhvr>
                                      <p:tavLst>
                                        <p:tav tm="0">
                                          <p:val>
                                            <p:strVal val="0-#ppt_h/2"/>
                                          </p:val>
                                        </p:tav>
                                        <p:tav tm="100000">
                                          <p:val>
                                            <p:strVal val="#ppt_y"/>
                                          </p:val>
                                        </p:tav>
                                      </p:tavLst>
                                    </p:anim>
                                  </p:childTnLst>
                                </p:cTn>
                              </p:par>
                              <p:par>
                                <p:cTn id="113" presetID="2" presetClass="entr" presetSubtype="1" fill="hold" nodeType="withEffect">
                                  <p:stCondLst>
                                    <p:cond delay="0"/>
                                  </p:stCondLst>
                                  <p:childTnLst>
                                    <p:set>
                                      <p:cBhvr>
                                        <p:cTn id="114" dur="1" fill="hold">
                                          <p:stCondLst>
                                            <p:cond delay="0"/>
                                          </p:stCondLst>
                                        </p:cTn>
                                        <p:tgtEl>
                                          <p:spTgt spid="30"/>
                                        </p:tgtEl>
                                        <p:attrNameLst>
                                          <p:attrName>style.visibility</p:attrName>
                                        </p:attrNameLst>
                                      </p:cBhvr>
                                      <p:to>
                                        <p:strVal val="visible"/>
                                      </p:to>
                                    </p:set>
                                    <p:anim calcmode="lin" valueType="num">
                                      <p:cBhvr additive="base">
                                        <p:cTn id="115" dur="500" fill="hold"/>
                                        <p:tgtEl>
                                          <p:spTgt spid="30"/>
                                        </p:tgtEl>
                                        <p:attrNameLst>
                                          <p:attrName>ppt_x</p:attrName>
                                        </p:attrNameLst>
                                      </p:cBhvr>
                                      <p:tavLst>
                                        <p:tav tm="0">
                                          <p:val>
                                            <p:strVal val="#ppt_x"/>
                                          </p:val>
                                        </p:tav>
                                        <p:tav tm="100000">
                                          <p:val>
                                            <p:strVal val="#ppt_x"/>
                                          </p:val>
                                        </p:tav>
                                      </p:tavLst>
                                    </p:anim>
                                    <p:anim calcmode="lin" valueType="num">
                                      <p:cBhvr additive="base">
                                        <p:cTn id="116" dur="500" fill="hold"/>
                                        <p:tgtEl>
                                          <p:spTgt spid="30"/>
                                        </p:tgtEl>
                                        <p:attrNameLst>
                                          <p:attrName>ppt_y</p:attrName>
                                        </p:attrNameLst>
                                      </p:cBhvr>
                                      <p:tavLst>
                                        <p:tav tm="0">
                                          <p:val>
                                            <p:strVal val="0-#ppt_h/2"/>
                                          </p:val>
                                        </p:tav>
                                        <p:tav tm="100000">
                                          <p:val>
                                            <p:strVal val="#ppt_y"/>
                                          </p:val>
                                        </p:tav>
                                      </p:tavLst>
                                    </p:anim>
                                  </p:childTnLst>
                                </p:cTn>
                              </p:par>
                              <p:par>
                                <p:cTn id="117" presetID="2" presetClass="entr" presetSubtype="1" fill="hold" nodeType="withEffect">
                                  <p:stCondLst>
                                    <p:cond delay="0"/>
                                  </p:stCondLst>
                                  <p:childTnLst>
                                    <p:set>
                                      <p:cBhvr>
                                        <p:cTn id="118" dur="1" fill="hold">
                                          <p:stCondLst>
                                            <p:cond delay="0"/>
                                          </p:stCondLst>
                                        </p:cTn>
                                        <p:tgtEl>
                                          <p:spTgt spid="33"/>
                                        </p:tgtEl>
                                        <p:attrNameLst>
                                          <p:attrName>style.visibility</p:attrName>
                                        </p:attrNameLst>
                                      </p:cBhvr>
                                      <p:to>
                                        <p:strVal val="visible"/>
                                      </p:to>
                                    </p:set>
                                    <p:anim calcmode="lin" valueType="num">
                                      <p:cBhvr additive="base">
                                        <p:cTn id="119" dur="500" fill="hold"/>
                                        <p:tgtEl>
                                          <p:spTgt spid="33"/>
                                        </p:tgtEl>
                                        <p:attrNameLst>
                                          <p:attrName>ppt_x</p:attrName>
                                        </p:attrNameLst>
                                      </p:cBhvr>
                                      <p:tavLst>
                                        <p:tav tm="0">
                                          <p:val>
                                            <p:strVal val="#ppt_x"/>
                                          </p:val>
                                        </p:tav>
                                        <p:tav tm="100000">
                                          <p:val>
                                            <p:strVal val="#ppt_x"/>
                                          </p:val>
                                        </p:tav>
                                      </p:tavLst>
                                    </p:anim>
                                    <p:anim calcmode="lin" valueType="num">
                                      <p:cBhvr additive="base">
                                        <p:cTn id="120" dur="500" fill="hold"/>
                                        <p:tgtEl>
                                          <p:spTgt spid="33"/>
                                        </p:tgtEl>
                                        <p:attrNameLst>
                                          <p:attrName>ppt_y</p:attrName>
                                        </p:attrNameLst>
                                      </p:cBhvr>
                                      <p:tavLst>
                                        <p:tav tm="0">
                                          <p:val>
                                            <p:strVal val="0-#ppt_h/2"/>
                                          </p:val>
                                        </p:tav>
                                        <p:tav tm="100000">
                                          <p:val>
                                            <p:strVal val="#ppt_y"/>
                                          </p:val>
                                        </p:tav>
                                      </p:tavLst>
                                    </p:anim>
                                  </p:childTnLst>
                                </p:cTn>
                              </p:par>
                              <p:par>
                                <p:cTn id="121" presetID="2" presetClass="entr" presetSubtype="1" fill="hold" grpId="0" nodeType="withEffect">
                                  <p:stCondLst>
                                    <p:cond delay="0"/>
                                  </p:stCondLst>
                                  <p:childTnLst>
                                    <p:set>
                                      <p:cBhvr>
                                        <p:cTn id="122" dur="1" fill="hold">
                                          <p:stCondLst>
                                            <p:cond delay="0"/>
                                          </p:stCondLst>
                                        </p:cTn>
                                        <p:tgtEl>
                                          <p:spTgt spid="50"/>
                                        </p:tgtEl>
                                        <p:attrNameLst>
                                          <p:attrName>style.visibility</p:attrName>
                                        </p:attrNameLst>
                                      </p:cBhvr>
                                      <p:to>
                                        <p:strVal val="visible"/>
                                      </p:to>
                                    </p:set>
                                    <p:anim calcmode="lin" valueType="num">
                                      <p:cBhvr additive="base">
                                        <p:cTn id="123" dur="500" fill="hold"/>
                                        <p:tgtEl>
                                          <p:spTgt spid="50"/>
                                        </p:tgtEl>
                                        <p:attrNameLst>
                                          <p:attrName>ppt_x</p:attrName>
                                        </p:attrNameLst>
                                      </p:cBhvr>
                                      <p:tavLst>
                                        <p:tav tm="0">
                                          <p:val>
                                            <p:strVal val="#ppt_x"/>
                                          </p:val>
                                        </p:tav>
                                        <p:tav tm="100000">
                                          <p:val>
                                            <p:strVal val="#ppt_x"/>
                                          </p:val>
                                        </p:tav>
                                      </p:tavLst>
                                    </p:anim>
                                    <p:anim calcmode="lin" valueType="num">
                                      <p:cBhvr additive="base">
                                        <p:cTn id="124" dur="500" fill="hold"/>
                                        <p:tgtEl>
                                          <p:spTgt spid="50"/>
                                        </p:tgtEl>
                                        <p:attrNameLst>
                                          <p:attrName>ppt_y</p:attrName>
                                        </p:attrNameLst>
                                      </p:cBhvr>
                                      <p:tavLst>
                                        <p:tav tm="0">
                                          <p:val>
                                            <p:strVal val="0-#ppt_h/2"/>
                                          </p:val>
                                        </p:tav>
                                        <p:tav tm="100000">
                                          <p:val>
                                            <p:strVal val="#ppt_y"/>
                                          </p:val>
                                        </p:tav>
                                      </p:tavLst>
                                    </p:anim>
                                  </p:childTnLst>
                                </p:cTn>
                              </p:par>
                              <p:par>
                                <p:cTn id="125" presetID="2" presetClass="entr" presetSubtype="1" fill="hold" nodeType="with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additive="base">
                                        <p:cTn id="127" dur="500" fill="hold"/>
                                        <p:tgtEl>
                                          <p:spTgt spid="51"/>
                                        </p:tgtEl>
                                        <p:attrNameLst>
                                          <p:attrName>ppt_x</p:attrName>
                                        </p:attrNameLst>
                                      </p:cBhvr>
                                      <p:tavLst>
                                        <p:tav tm="0">
                                          <p:val>
                                            <p:strVal val="#ppt_x"/>
                                          </p:val>
                                        </p:tav>
                                        <p:tav tm="100000">
                                          <p:val>
                                            <p:strVal val="#ppt_x"/>
                                          </p:val>
                                        </p:tav>
                                      </p:tavLst>
                                    </p:anim>
                                    <p:anim calcmode="lin" valueType="num">
                                      <p:cBhvr additive="base">
                                        <p:cTn id="128"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1" fill="hold" nodeType="clickEffect">
                                  <p:stCondLst>
                                    <p:cond delay="0"/>
                                  </p:stCondLst>
                                  <p:childTnLst>
                                    <p:set>
                                      <p:cBhvr>
                                        <p:cTn id="132" dur="1" fill="hold">
                                          <p:stCondLst>
                                            <p:cond delay="0"/>
                                          </p:stCondLst>
                                        </p:cTn>
                                        <p:tgtEl>
                                          <p:spTgt spid="35"/>
                                        </p:tgtEl>
                                        <p:attrNameLst>
                                          <p:attrName>style.visibility</p:attrName>
                                        </p:attrNameLst>
                                      </p:cBhvr>
                                      <p:to>
                                        <p:strVal val="visible"/>
                                      </p:to>
                                    </p:set>
                                    <p:anim calcmode="lin" valueType="num">
                                      <p:cBhvr additive="base">
                                        <p:cTn id="133" dur="500" fill="hold"/>
                                        <p:tgtEl>
                                          <p:spTgt spid="35"/>
                                        </p:tgtEl>
                                        <p:attrNameLst>
                                          <p:attrName>ppt_x</p:attrName>
                                        </p:attrNameLst>
                                      </p:cBhvr>
                                      <p:tavLst>
                                        <p:tav tm="0">
                                          <p:val>
                                            <p:strVal val="#ppt_x"/>
                                          </p:val>
                                        </p:tav>
                                        <p:tav tm="100000">
                                          <p:val>
                                            <p:strVal val="#ppt_x"/>
                                          </p:val>
                                        </p:tav>
                                      </p:tavLst>
                                    </p:anim>
                                    <p:anim calcmode="lin" valueType="num">
                                      <p:cBhvr additive="base">
                                        <p:cTn id="134" dur="500" fill="hold"/>
                                        <p:tgtEl>
                                          <p:spTgt spid="35"/>
                                        </p:tgtEl>
                                        <p:attrNameLst>
                                          <p:attrName>ppt_y</p:attrName>
                                        </p:attrNameLst>
                                      </p:cBhvr>
                                      <p:tavLst>
                                        <p:tav tm="0">
                                          <p:val>
                                            <p:strVal val="0-#ppt_h/2"/>
                                          </p:val>
                                        </p:tav>
                                        <p:tav tm="100000">
                                          <p:val>
                                            <p:strVal val="#ppt_y"/>
                                          </p:val>
                                        </p:tav>
                                      </p:tavLst>
                                    </p:anim>
                                  </p:childTnLst>
                                </p:cTn>
                              </p:par>
                              <p:par>
                                <p:cTn id="135" presetID="2" presetClass="entr" presetSubtype="1" fill="hold" grpId="0" nodeType="withEffect">
                                  <p:stCondLst>
                                    <p:cond delay="0"/>
                                  </p:stCondLst>
                                  <p:childTnLst>
                                    <p:set>
                                      <p:cBhvr>
                                        <p:cTn id="136" dur="1" fill="hold">
                                          <p:stCondLst>
                                            <p:cond delay="0"/>
                                          </p:stCondLst>
                                        </p:cTn>
                                        <p:tgtEl>
                                          <p:spTgt spid="36"/>
                                        </p:tgtEl>
                                        <p:attrNameLst>
                                          <p:attrName>style.visibility</p:attrName>
                                        </p:attrNameLst>
                                      </p:cBhvr>
                                      <p:to>
                                        <p:strVal val="visible"/>
                                      </p:to>
                                    </p:set>
                                    <p:anim calcmode="lin" valueType="num">
                                      <p:cBhvr additive="base">
                                        <p:cTn id="137" dur="500" fill="hold"/>
                                        <p:tgtEl>
                                          <p:spTgt spid="36"/>
                                        </p:tgtEl>
                                        <p:attrNameLst>
                                          <p:attrName>ppt_x</p:attrName>
                                        </p:attrNameLst>
                                      </p:cBhvr>
                                      <p:tavLst>
                                        <p:tav tm="0">
                                          <p:val>
                                            <p:strVal val="#ppt_x"/>
                                          </p:val>
                                        </p:tav>
                                        <p:tav tm="100000">
                                          <p:val>
                                            <p:strVal val="#ppt_x"/>
                                          </p:val>
                                        </p:tav>
                                      </p:tavLst>
                                    </p:anim>
                                    <p:anim calcmode="lin" valueType="num">
                                      <p:cBhvr additive="base">
                                        <p:cTn id="138" dur="500" fill="hold"/>
                                        <p:tgtEl>
                                          <p:spTgt spid="36"/>
                                        </p:tgtEl>
                                        <p:attrNameLst>
                                          <p:attrName>ppt_y</p:attrName>
                                        </p:attrNameLst>
                                      </p:cBhvr>
                                      <p:tavLst>
                                        <p:tav tm="0">
                                          <p:val>
                                            <p:strVal val="0-#ppt_h/2"/>
                                          </p:val>
                                        </p:tav>
                                        <p:tav tm="100000">
                                          <p:val>
                                            <p:strVal val="#ppt_y"/>
                                          </p:val>
                                        </p:tav>
                                      </p:tavLst>
                                    </p:anim>
                                  </p:childTnLst>
                                </p:cTn>
                              </p:par>
                              <p:par>
                                <p:cTn id="139" presetID="2" presetClass="entr" presetSubtype="1" fill="hold" grpId="0" nodeType="withEffect">
                                  <p:stCondLst>
                                    <p:cond delay="0"/>
                                  </p:stCondLst>
                                  <p:childTnLst>
                                    <p:set>
                                      <p:cBhvr>
                                        <p:cTn id="140" dur="1" fill="hold">
                                          <p:stCondLst>
                                            <p:cond delay="0"/>
                                          </p:stCondLst>
                                        </p:cTn>
                                        <p:tgtEl>
                                          <p:spTgt spid="37"/>
                                        </p:tgtEl>
                                        <p:attrNameLst>
                                          <p:attrName>style.visibility</p:attrName>
                                        </p:attrNameLst>
                                      </p:cBhvr>
                                      <p:to>
                                        <p:strVal val="visible"/>
                                      </p:to>
                                    </p:set>
                                    <p:anim calcmode="lin" valueType="num">
                                      <p:cBhvr additive="base">
                                        <p:cTn id="141" dur="500" fill="hold"/>
                                        <p:tgtEl>
                                          <p:spTgt spid="37"/>
                                        </p:tgtEl>
                                        <p:attrNameLst>
                                          <p:attrName>ppt_x</p:attrName>
                                        </p:attrNameLst>
                                      </p:cBhvr>
                                      <p:tavLst>
                                        <p:tav tm="0">
                                          <p:val>
                                            <p:strVal val="#ppt_x"/>
                                          </p:val>
                                        </p:tav>
                                        <p:tav tm="100000">
                                          <p:val>
                                            <p:strVal val="#ppt_x"/>
                                          </p:val>
                                        </p:tav>
                                      </p:tavLst>
                                    </p:anim>
                                    <p:anim calcmode="lin" valueType="num">
                                      <p:cBhvr additive="base">
                                        <p:cTn id="142" dur="500" fill="hold"/>
                                        <p:tgtEl>
                                          <p:spTgt spid="37"/>
                                        </p:tgtEl>
                                        <p:attrNameLst>
                                          <p:attrName>ppt_y</p:attrName>
                                        </p:attrNameLst>
                                      </p:cBhvr>
                                      <p:tavLst>
                                        <p:tav tm="0">
                                          <p:val>
                                            <p:strVal val="0-#ppt_h/2"/>
                                          </p:val>
                                        </p:tav>
                                        <p:tav tm="100000">
                                          <p:val>
                                            <p:strVal val="#ppt_y"/>
                                          </p:val>
                                        </p:tav>
                                      </p:tavLst>
                                    </p:anim>
                                  </p:childTnLst>
                                </p:cTn>
                              </p:par>
                              <p:par>
                                <p:cTn id="143" presetID="2" presetClass="entr" presetSubtype="1" fill="hold" grpId="0" nodeType="withEffect">
                                  <p:stCondLst>
                                    <p:cond delay="0"/>
                                  </p:stCondLst>
                                  <p:childTnLst>
                                    <p:set>
                                      <p:cBhvr>
                                        <p:cTn id="144" dur="1" fill="hold">
                                          <p:stCondLst>
                                            <p:cond delay="0"/>
                                          </p:stCondLst>
                                        </p:cTn>
                                        <p:tgtEl>
                                          <p:spTgt spid="38"/>
                                        </p:tgtEl>
                                        <p:attrNameLst>
                                          <p:attrName>style.visibility</p:attrName>
                                        </p:attrNameLst>
                                      </p:cBhvr>
                                      <p:to>
                                        <p:strVal val="visible"/>
                                      </p:to>
                                    </p:set>
                                    <p:anim calcmode="lin" valueType="num">
                                      <p:cBhvr additive="base">
                                        <p:cTn id="145" dur="500" fill="hold"/>
                                        <p:tgtEl>
                                          <p:spTgt spid="38"/>
                                        </p:tgtEl>
                                        <p:attrNameLst>
                                          <p:attrName>ppt_x</p:attrName>
                                        </p:attrNameLst>
                                      </p:cBhvr>
                                      <p:tavLst>
                                        <p:tav tm="0">
                                          <p:val>
                                            <p:strVal val="#ppt_x"/>
                                          </p:val>
                                        </p:tav>
                                        <p:tav tm="100000">
                                          <p:val>
                                            <p:strVal val="#ppt_x"/>
                                          </p:val>
                                        </p:tav>
                                      </p:tavLst>
                                    </p:anim>
                                    <p:anim calcmode="lin" valueType="num">
                                      <p:cBhvr additive="base">
                                        <p:cTn id="146" dur="500" fill="hold"/>
                                        <p:tgtEl>
                                          <p:spTgt spid="38"/>
                                        </p:tgtEl>
                                        <p:attrNameLst>
                                          <p:attrName>ppt_y</p:attrName>
                                        </p:attrNameLst>
                                      </p:cBhvr>
                                      <p:tavLst>
                                        <p:tav tm="0">
                                          <p:val>
                                            <p:strVal val="0-#ppt_h/2"/>
                                          </p:val>
                                        </p:tav>
                                        <p:tav tm="100000">
                                          <p:val>
                                            <p:strVal val="#ppt_y"/>
                                          </p:val>
                                        </p:tav>
                                      </p:tavLst>
                                    </p:anim>
                                  </p:childTnLst>
                                </p:cTn>
                              </p:par>
                              <p:par>
                                <p:cTn id="147" presetID="2" presetClass="entr" presetSubtype="1" fill="hold" grpId="0" nodeType="withEffect">
                                  <p:stCondLst>
                                    <p:cond delay="0"/>
                                  </p:stCondLst>
                                  <p:childTnLst>
                                    <p:set>
                                      <p:cBhvr>
                                        <p:cTn id="148" dur="1" fill="hold">
                                          <p:stCondLst>
                                            <p:cond delay="0"/>
                                          </p:stCondLst>
                                        </p:cTn>
                                        <p:tgtEl>
                                          <p:spTgt spid="39"/>
                                        </p:tgtEl>
                                        <p:attrNameLst>
                                          <p:attrName>style.visibility</p:attrName>
                                        </p:attrNameLst>
                                      </p:cBhvr>
                                      <p:to>
                                        <p:strVal val="visible"/>
                                      </p:to>
                                    </p:set>
                                    <p:anim calcmode="lin" valueType="num">
                                      <p:cBhvr additive="base">
                                        <p:cTn id="149" dur="500" fill="hold"/>
                                        <p:tgtEl>
                                          <p:spTgt spid="39"/>
                                        </p:tgtEl>
                                        <p:attrNameLst>
                                          <p:attrName>ppt_x</p:attrName>
                                        </p:attrNameLst>
                                      </p:cBhvr>
                                      <p:tavLst>
                                        <p:tav tm="0">
                                          <p:val>
                                            <p:strVal val="#ppt_x"/>
                                          </p:val>
                                        </p:tav>
                                        <p:tav tm="100000">
                                          <p:val>
                                            <p:strVal val="#ppt_x"/>
                                          </p:val>
                                        </p:tav>
                                      </p:tavLst>
                                    </p:anim>
                                    <p:anim calcmode="lin" valueType="num">
                                      <p:cBhvr additive="base">
                                        <p:cTn id="150" dur="500" fill="hold"/>
                                        <p:tgtEl>
                                          <p:spTgt spid="39"/>
                                        </p:tgtEl>
                                        <p:attrNameLst>
                                          <p:attrName>ppt_y</p:attrName>
                                        </p:attrNameLst>
                                      </p:cBhvr>
                                      <p:tavLst>
                                        <p:tav tm="0">
                                          <p:val>
                                            <p:strVal val="0-#ppt_h/2"/>
                                          </p:val>
                                        </p:tav>
                                        <p:tav tm="100000">
                                          <p:val>
                                            <p:strVal val="#ppt_y"/>
                                          </p:val>
                                        </p:tav>
                                      </p:tavLst>
                                    </p:anim>
                                  </p:childTnLst>
                                </p:cTn>
                              </p:par>
                              <p:par>
                                <p:cTn id="151" presetID="2" presetClass="entr" presetSubtype="1" fill="hold" nodeType="withEffect">
                                  <p:stCondLst>
                                    <p:cond delay="0"/>
                                  </p:stCondLst>
                                  <p:childTnLst>
                                    <p:set>
                                      <p:cBhvr>
                                        <p:cTn id="152" dur="1" fill="hold">
                                          <p:stCondLst>
                                            <p:cond delay="0"/>
                                          </p:stCondLst>
                                        </p:cTn>
                                        <p:tgtEl>
                                          <p:spTgt spid="40"/>
                                        </p:tgtEl>
                                        <p:attrNameLst>
                                          <p:attrName>style.visibility</p:attrName>
                                        </p:attrNameLst>
                                      </p:cBhvr>
                                      <p:to>
                                        <p:strVal val="visible"/>
                                      </p:to>
                                    </p:set>
                                    <p:anim calcmode="lin" valueType="num">
                                      <p:cBhvr additive="base">
                                        <p:cTn id="153" dur="500" fill="hold"/>
                                        <p:tgtEl>
                                          <p:spTgt spid="40"/>
                                        </p:tgtEl>
                                        <p:attrNameLst>
                                          <p:attrName>ppt_x</p:attrName>
                                        </p:attrNameLst>
                                      </p:cBhvr>
                                      <p:tavLst>
                                        <p:tav tm="0">
                                          <p:val>
                                            <p:strVal val="#ppt_x"/>
                                          </p:val>
                                        </p:tav>
                                        <p:tav tm="100000">
                                          <p:val>
                                            <p:strVal val="#ppt_x"/>
                                          </p:val>
                                        </p:tav>
                                      </p:tavLst>
                                    </p:anim>
                                    <p:anim calcmode="lin" valueType="num">
                                      <p:cBhvr additive="base">
                                        <p:cTn id="154" dur="500" fill="hold"/>
                                        <p:tgtEl>
                                          <p:spTgt spid="40"/>
                                        </p:tgtEl>
                                        <p:attrNameLst>
                                          <p:attrName>ppt_y</p:attrName>
                                        </p:attrNameLst>
                                      </p:cBhvr>
                                      <p:tavLst>
                                        <p:tav tm="0">
                                          <p:val>
                                            <p:strVal val="0-#ppt_h/2"/>
                                          </p:val>
                                        </p:tav>
                                        <p:tav tm="100000">
                                          <p:val>
                                            <p:strVal val="#ppt_y"/>
                                          </p:val>
                                        </p:tav>
                                      </p:tavLst>
                                    </p:anim>
                                  </p:childTnLst>
                                </p:cTn>
                              </p:par>
                              <p:par>
                                <p:cTn id="155" presetID="2" presetClass="entr" presetSubtype="1" fill="hold" nodeType="withEffect">
                                  <p:stCondLst>
                                    <p:cond delay="0"/>
                                  </p:stCondLst>
                                  <p:childTnLst>
                                    <p:set>
                                      <p:cBhvr>
                                        <p:cTn id="156" dur="1" fill="hold">
                                          <p:stCondLst>
                                            <p:cond delay="0"/>
                                          </p:stCondLst>
                                        </p:cTn>
                                        <p:tgtEl>
                                          <p:spTgt spid="41"/>
                                        </p:tgtEl>
                                        <p:attrNameLst>
                                          <p:attrName>style.visibility</p:attrName>
                                        </p:attrNameLst>
                                      </p:cBhvr>
                                      <p:to>
                                        <p:strVal val="visible"/>
                                      </p:to>
                                    </p:set>
                                    <p:anim calcmode="lin" valueType="num">
                                      <p:cBhvr additive="base">
                                        <p:cTn id="157" dur="500" fill="hold"/>
                                        <p:tgtEl>
                                          <p:spTgt spid="41"/>
                                        </p:tgtEl>
                                        <p:attrNameLst>
                                          <p:attrName>ppt_x</p:attrName>
                                        </p:attrNameLst>
                                      </p:cBhvr>
                                      <p:tavLst>
                                        <p:tav tm="0">
                                          <p:val>
                                            <p:strVal val="#ppt_x"/>
                                          </p:val>
                                        </p:tav>
                                        <p:tav tm="100000">
                                          <p:val>
                                            <p:strVal val="#ppt_x"/>
                                          </p:val>
                                        </p:tav>
                                      </p:tavLst>
                                    </p:anim>
                                    <p:anim calcmode="lin" valueType="num">
                                      <p:cBhvr additive="base">
                                        <p:cTn id="158" dur="500" fill="hold"/>
                                        <p:tgtEl>
                                          <p:spTgt spid="41"/>
                                        </p:tgtEl>
                                        <p:attrNameLst>
                                          <p:attrName>ppt_y</p:attrName>
                                        </p:attrNameLst>
                                      </p:cBhvr>
                                      <p:tavLst>
                                        <p:tav tm="0">
                                          <p:val>
                                            <p:strVal val="0-#ppt_h/2"/>
                                          </p:val>
                                        </p:tav>
                                        <p:tav tm="100000">
                                          <p:val>
                                            <p:strVal val="#ppt_y"/>
                                          </p:val>
                                        </p:tav>
                                      </p:tavLst>
                                    </p:anim>
                                  </p:childTnLst>
                                </p:cTn>
                              </p:par>
                              <p:par>
                                <p:cTn id="159" presetID="2" presetClass="entr" presetSubtype="1" fill="hold" nodeType="withEffect">
                                  <p:stCondLst>
                                    <p:cond delay="0"/>
                                  </p:stCondLst>
                                  <p:childTnLst>
                                    <p:set>
                                      <p:cBhvr>
                                        <p:cTn id="160" dur="1" fill="hold">
                                          <p:stCondLst>
                                            <p:cond delay="0"/>
                                          </p:stCondLst>
                                        </p:cTn>
                                        <p:tgtEl>
                                          <p:spTgt spid="42"/>
                                        </p:tgtEl>
                                        <p:attrNameLst>
                                          <p:attrName>style.visibility</p:attrName>
                                        </p:attrNameLst>
                                      </p:cBhvr>
                                      <p:to>
                                        <p:strVal val="visible"/>
                                      </p:to>
                                    </p:set>
                                    <p:anim calcmode="lin" valueType="num">
                                      <p:cBhvr additive="base">
                                        <p:cTn id="161" dur="500" fill="hold"/>
                                        <p:tgtEl>
                                          <p:spTgt spid="42"/>
                                        </p:tgtEl>
                                        <p:attrNameLst>
                                          <p:attrName>ppt_x</p:attrName>
                                        </p:attrNameLst>
                                      </p:cBhvr>
                                      <p:tavLst>
                                        <p:tav tm="0">
                                          <p:val>
                                            <p:strVal val="#ppt_x"/>
                                          </p:val>
                                        </p:tav>
                                        <p:tav tm="100000">
                                          <p:val>
                                            <p:strVal val="#ppt_x"/>
                                          </p:val>
                                        </p:tav>
                                      </p:tavLst>
                                    </p:anim>
                                    <p:anim calcmode="lin" valueType="num">
                                      <p:cBhvr additive="base">
                                        <p:cTn id="162" dur="500" fill="hold"/>
                                        <p:tgtEl>
                                          <p:spTgt spid="42"/>
                                        </p:tgtEl>
                                        <p:attrNameLst>
                                          <p:attrName>ppt_y</p:attrName>
                                        </p:attrNameLst>
                                      </p:cBhvr>
                                      <p:tavLst>
                                        <p:tav tm="0">
                                          <p:val>
                                            <p:strVal val="0-#ppt_h/2"/>
                                          </p:val>
                                        </p:tav>
                                        <p:tav tm="100000">
                                          <p:val>
                                            <p:strVal val="#ppt_y"/>
                                          </p:val>
                                        </p:tav>
                                      </p:tavLst>
                                    </p:anim>
                                  </p:childTnLst>
                                </p:cTn>
                              </p:par>
                              <p:par>
                                <p:cTn id="163" presetID="2" presetClass="entr" presetSubtype="1" fill="hold" nodeType="withEffect">
                                  <p:stCondLst>
                                    <p:cond delay="0"/>
                                  </p:stCondLst>
                                  <p:childTnLst>
                                    <p:set>
                                      <p:cBhvr>
                                        <p:cTn id="164" dur="1" fill="hold">
                                          <p:stCondLst>
                                            <p:cond delay="0"/>
                                          </p:stCondLst>
                                        </p:cTn>
                                        <p:tgtEl>
                                          <p:spTgt spid="43"/>
                                        </p:tgtEl>
                                        <p:attrNameLst>
                                          <p:attrName>style.visibility</p:attrName>
                                        </p:attrNameLst>
                                      </p:cBhvr>
                                      <p:to>
                                        <p:strVal val="visible"/>
                                      </p:to>
                                    </p:set>
                                    <p:anim calcmode="lin" valueType="num">
                                      <p:cBhvr additive="base">
                                        <p:cTn id="165" dur="500" fill="hold"/>
                                        <p:tgtEl>
                                          <p:spTgt spid="43"/>
                                        </p:tgtEl>
                                        <p:attrNameLst>
                                          <p:attrName>ppt_x</p:attrName>
                                        </p:attrNameLst>
                                      </p:cBhvr>
                                      <p:tavLst>
                                        <p:tav tm="0">
                                          <p:val>
                                            <p:strVal val="#ppt_x"/>
                                          </p:val>
                                        </p:tav>
                                        <p:tav tm="100000">
                                          <p:val>
                                            <p:strVal val="#ppt_x"/>
                                          </p:val>
                                        </p:tav>
                                      </p:tavLst>
                                    </p:anim>
                                    <p:anim calcmode="lin" valueType="num">
                                      <p:cBhvr additive="base">
                                        <p:cTn id="166" dur="500" fill="hold"/>
                                        <p:tgtEl>
                                          <p:spTgt spid="43"/>
                                        </p:tgtEl>
                                        <p:attrNameLst>
                                          <p:attrName>ppt_y</p:attrName>
                                        </p:attrNameLst>
                                      </p:cBhvr>
                                      <p:tavLst>
                                        <p:tav tm="0">
                                          <p:val>
                                            <p:strVal val="0-#ppt_h/2"/>
                                          </p:val>
                                        </p:tav>
                                        <p:tav tm="100000">
                                          <p:val>
                                            <p:strVal val="#ppt_y"/>
                                          </p:val>
                                        </p:tav>
                                      </p:tavLst>
                                    </p:anim>
                                  </p:childTnLst>
                                </p:cTn>
                              </p:par>
                              <p:par>
                                <p:cTn id="167" presetID="2" presetClass="entr" presetSubtype="1" fill="hold" grpId="0" nodeType="withEffect">
                                  <p:stCondLst>
                                    <p:cond delay="0"/>
                                  </p:stCondLst>
                                  <p:childTnLst>
                                    <p:set>
                                      <p:cBhvr>
                                        <p:cTn id="168" dur="1" fill="hold">
                                          <p:stCondLst>
                                            <p:cond delay="0"/>
                                          </p:stCondLst>
                                        </p:cTn>
                                        <p:tgtEl>
                                          <p:spTgt spid="34"/>
                                        </p:tgtEl>
                                        <p:attrNameLst>
                                          <p:attrName>style.visibility</p:attrName>
                                        </p:attrNameLst>
                                      </p:cBhvr>
                                      <p:to>
                                        <p:strVal val="visible"/>
                                      </p:to>
                                    </p:set>
                                    <p:anim calcmode="lin" valueType="num">
                                      <p:cBhvr additive="base">
                                        <p:cTn id="169" dur="500" fill="hold"/>
                                        <p:tgtEl>
                                          <p:spTgt spid="34"/>
                                        </p:tgtEl>
                                        <p:attrNameLst>
                                          <p:attrName>ppt_x</p:attrName>
                                        </p:attrNameLst>
                                      </p:cBhvr>
                                      <p:tavLst>
                                        <p:tav tm="0">
                                          <p:val>
                                            <p:strVal val="#ppt_x"/>
                                          </p:val>
                                        </p:tav>
                                        <p:tav tm="100000">
                                          <p:val>
                                            <p:strVal val="#ppt_x"/>
                                          </p:val>
                                        </p:tav>
                                      </p:tavLst>
                                    </p:anim>
                                    <p:anim calcmode="lin" valueType="num">
                                      <p:cBhvr additive="base">
                                        <p:cTn id="170"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1" fill="hold" nodeType="clickEffect">
                                  <p:stCondLst>
                                    <p:cond delay="0"/>
                                  </p:stCondLst>
                                  <p:childTnLst>
                                    <p:set>
                                      <p:cBhvr>
                                        <p:cTn id="174" dur="1" fill="hold">
                                          <p:stCondLst>
                                            <p:cond delay="0"/>
                                          </p:stCondLst>
                                        </p:cTn>
                                        <p:tgtEl>
                                          <p:spTgt spid="45"/>
                                        </p:tgtEl>
                                        <p:attrNameLst>
                                          <p:attrName>style.visibility</p:attrName>
                                        </p:attrNameLst>
                                      </p:cBhvr>
                                      <p:to>
                                        <p:strVal val="visible"/>
                                      </p:to>
                                    </p:set>
                                    <p:anim calcmode="lin" valueType="num">
                                      <p:cBhvr additive="base">
                                        <p:cTn id="175" dur="500" fill="hold"/>
                                        <p:tgtEl>
                                          <p:spTgt spid="45"/>
                                        </p:tgtEl>
                                        <p:attrNameLst>
                                          <p:attrName>ppt_x</p:attrName>
                                        </p:attrNameLst>
                                      </p:cBhvr>
                                      <p:tavLst>
                                        <p:tav tm="0">
                                          <p:val>
                                            <p:strVal val="#ppt_x"/>
                                          </p:val>
                                        </p:tav>
                                        <p:tav tm="100000">
                                          <p:val>
                                            <p:strVal val="#ppt_x"/>
                                          </p:val>
                                        </p:tav>
                                      </p:tavLst>
                                    </p:anim>
                                    <p:anim calcmode="lin" valueType="num">
                                      <p:cBhvr additive="base">
                                        <p:cTn id="176" dur="500" fill="hold"/>
                                        <p:tgtEl>
                                          <p:spTgt spid="45"/>
                                        </p:tgtEl>
                                        <p:attrNameLst>
                                          <p:attrName>ppt_y</p:attrName>
                                        </p:attrNameLst>
                                      </p:cBhvr>
                                      <p:tavLst>
                                        <p:tav tm="0">
                                          <p:val>
                                            <p:strVal val="0-#ppt_h/2"/>
                                          </p:val>
                                        </p:tav>
                                        <p:tav tm="100000">
                                          <p:val>
                                            <p:strVal val="#ppt_y"/>
                                          </p:val>
                                        </p:tav>
                                      </p:tavLst>
                                    </p:anim>
                                  </p:childTnLst>
                                </p:cTn>
                              </p:par>
                              <p:par>
                                <p:cTn id="177" presetID="2" presetClass="entr" presetSubtype="1" fill="hold" grpId="0" nodeType="withEffect">
                                  <p:stCondLst>
                                    <p:cond delay="0"/>
                                  </p:stCondLst>
                                  <p:childTnLst>
                                    <p:set>
                                      <p:cBhvr>
                                        <p:cTn id="178" dur="1" fill="hold">
                                          <p:stCondLst>
                                            <p:cond delay="0"/>
                                          </p:stCondLst>
                                        </p:cTn>
                                        <p:tgtEl>
                                          <p:spTgt spid="46"/>
                                        </p:tgtEl>
                                        <p:attrNameLst>
                                          <p:attrName>style.visibility</p:attrName>
                                        </p:attrNameLst>
                                      </p:cBhvr>
                                      <p:to>
                                        <p:strVal val="visible"/>
                                      </p:to>
                                    </p:set>
                                    <p:anim calcmode="lin" valueType="num">
                                      <p:cBhvr additive="base">
                                        <p:cTn id="179" dur="500" fill="hold"/>
                                        <p:tgtEl>
                                          <p:spTgt spid="46"/>
                                        </p:tgtEl>
                                        <p:attrNameLst>
                                          <p:attrName>ppt_x</p:attrName>
                                        </p:attrNameLst>
                                      </p:cBhvr>
                                      <p:tavLst>
                                        <p:tav tm="0">
                                          <p:val>
                                            <p:strVal val="#ppt_x"/>
                                          </p:val>
                                        </p:tav>
                                        <p:tav tm="100000">
                                          <p:val>
                                            <p:strVal val="#ppt_x"/>
                                          </p:val>
                                        </p:tav>
                                      </p:tavLst>
                                    </p:anim>
                                    <p:anim calcmode="lin" valueType="num">
                                      <p:cBhvr additive="base">
                                        <p:cTn id="180" dur="500" fill="hold"/>
                                        <p:tgtEl>
                                          <p:spTgt spid="46"/>
                                        </p:tgtEl>
                                        <p:attrNameLst>
                                          <p:attrName>ppt_y</p:attrName>
                                        </p:attrNameLst>
                                      </p:cBhvr>
                                      <p:tavLst>
                                        <p:tav tm="0">
                                          <p:val>
                                            <p:strVal val="0-#ppt_h/2"/>
                                          </p:val>
                                        </p:tav>
                                        <p:tav tm="100000">
                                          <p:val>
                                            <p:strVal val="#ppt_y"/>
                                          </p:val>
                                        </p:tav>
                                      </p:tavLst>
                                    </p:anim>
                                  </p:childTnLst>
                                </p:cTn>
                              </p:par>
                              <p:par>
                                <p:cTn id="181" presetID="2" presetClass="entr" presetSubtype="1" fill="hold" grpId="0" nodeType="withEffect">
                                  <p:stCondLst>
                                    <p:cond delay="0"/>
                                  </p:stCondLst>
                                  <p:childTnLst>
                                    <p:set>
                                      <p:cBhvr>
                                        <p:cTn id="182" dur="1" fill="hold">
                                          <p:stCondLst>
                                            <p:cond delay="0"/>
                                          </p:stCondLst>
                                        </p:cTn>
                                        <p:tgtEl>
                                          <p:spTgt spid="47"/>
                                        </p:tgtEl>
                                        <p:attrNameLst>
                                          <p:attrName>style.visibility</p:attrName>
                                        </p:attrNameLst>
                                      </p:cBhvr>
                                      <p:to>
                                        <p:strVal val="visible"/>
                                      </p:to>
                                    </p:set>
                                    <p:anim calcmode="lin" valueType="num">
                                      <p:cBhvr additive="base">
                                        <p:cTn id="183" dur="500" fill="hold"/>
                                        <p:tgtEl>
                                          <p:spTgt spid="47"/>
                                        </p:tgtEl>
                                        <p:attrNameLst>
                                          <p:attrName>ppt_x</p:attrName>
                                        </p:attrNameLst>
                                      </p:cBhvr>
                                      <p:tavLst>
                                        <p:tav tm="0">
                                          <p:val>
                                            <p:strVal val="#ppt_x"/>
                                          </p:val>
                                        </p:tav>
                                        <p:tav tm="100000">
                                          <p:val>
                                            <p:strVal val="#ppt_x"/>
                                          </p:val>
                                        </p:tav>
                                      </p:tavLst>
                                    </p:anim>
                                    <p:anim calcmode="lin" valueType="num">
                                      <p:cBhvr additive="base">
                                        <p:cTn id="184" dur="500" fill="hold"/>
                                        <p:tgtEl>
                                          <p:spTgt spid="47"/>
                                        </p:tgtEl>
                                        <p:attrNameLst>
                                          <p:attrName>ppt_y</p:attrName>
                                        </p:attrNameLst>
                                      </p:cBhvr>
                                      <p:tavLst>
                                        <p:tav tm="0">
                                          <p:val>
                                            <p:strVal val="0-#ppt_h/2"/>
                                          </p:val>
                                        </p:tav>
                                        <p:tav tm="100000">
                                          <p:val>
                                            <p:strVal val="#ppt_y"/>
                                          </p:val>
                                        </p:tav>
                                      </p:tavLst>
                                    </p:anim>
                                  </p:childTnLst>
                                </p:cTn>
                              </p:par>
                              <p:par>
                                <p:cTn id="185" presetID="2" presetClass="entr" presetSubtype="1" fill="hold" nodeType="withEffect">
                                  <p:stCondLst>
                                    <p:cond delay="0"/>
                                  </p:stCondLst>
                                  <p:childTnLst>
                                    <p:set>
                                      <p:cBhvr>
                                        <p:cTn id="186" dur="1" fill="hold">
                                          <p:stCondLst>
                                            <p:cond delay="0"/>
                                          </p:stCondLst>
                                        </p:cTn>
                                        <p:tgtEl>
                                          <p:spTgt spid="48"/>
                                        </p:tgtEl>
                                        <p:attrNameLst>
                                          <p:attrName>style.visibility</p:attrName>
                                        </p:attrNameLst>
                                      </p:cBhvr>
                                      <p:to>
                                        <p:strVal val="visible"/>
                                      </p:to>
                                    </p:set>
                                    <p:anim calcmode="lin" valueType="num">
                                      <p:cBhvr additive="base">
                                        <p:cTn id="187" dur="500" fill="hold"/>
                                        <p:tgtEl>
                                          <p:spTgt spid="48"/>
                                        </p:tgtEl>
                                        <p:attrNameLst>
                                          <p:attrName>ppt_x</p:attrName>
                                        </p:attrNameLst>
                                      </p:cBhvr>
                                      <p:tavLst>
                                        <p:tav tm="0">
                                          <p:val>
                                            <p:strVal val="#ppt_x"/>
                                          </p:val>
                                        </p:tav>
                                        <p:tav tm="100000">
                                          <p:val>
                                            <p:strVal val="#ppt_x"/>
                                          </p:val>
                                        </p:tav>
                                      </p:tavLst>
                                    </p:anim>
                                    <p:anim calcmode="lin" valueType="num">
                                      <p:cBhvr additive="base">
                                        <p:cTn id="188" dur="500" fill="hold"/>
                                        <p:tgtEl>
                                          <p:spTgt spid="48"/>
                                        </p:tgtEl>
                                        <p:attrNameLst>
                                          <p:attrName>ppt_y</p:attrName>
                                        </p:attrNameLst>
                                      </p:cBhvr>
                                      <p:tavLst>
                                        <p:tav tm="0">
                                          <p:val>
                                            <p:strVal val="0-#ppt_h/2"/>
                                          </p:val>
                                        </p:tav>
                                        <p:tav tm="100000">
                                          <p:val>
                                            <p:strVal val="#ppt_y"/>
                                          </p:val>
                                        </p:tav>
                                      </p:tavLst>
                                    </p:anim>
                                  </p:childTnLst>
                                </p:cTn>
                              </p:par>
                              <p:par>
                                <p:cTn id="189" presetID="2" presetClass="entr" presetSubtype="1" fill="hold" nodeType="withEffect">
                                  <p:stCondLst>
                                    <p:cond delay="0"/>
                                  </p:stCondLst>
                                  <p:childTnLst>
                                    <p:set>
                                      <p:cBhvr>
                                        <p:cTn id="190" dur="1" fill="hold">
                                          <p:stCondLst>
                                            <p:cond delay="0"/>
                                          </p:stCondLst>
                                        </p:cTn>
                                        <p:tgtEl>
                                          <p:spTgt spid="49"/>
                                        </p:tgtEl>
                                        <p:attrNameLst>
                                          <p:attrName>style.visibility</p:attrName>
                                        </p:attrNameLst>
                                      </p:cBhvr>
                                      <p:to>
                                        <p:strVal val="visible"/>
                                      </p:to>
                                    </p:set>
                                    <p:anim calcmode="lin" valueType="num">
                                      <p:cBhvr additive="base">
                                        <p:cTn id="191" dur="500" fill="hold"/>
                                        <p:tgtEl>
                                          <p:spTgt spid="49"/>
                                        </p:tgtEl>
                                        <p:attrNameLst>
                                          <p:attrName>ppt_x</p:attrName>
                                        </p:attrNameLst>
                                      </p:cBhvr>
                                      <p:tavLst>
                                        <p:tav tm="0">
                                          <p:val>
                                            <p:strVal val="#ppt_x"/>
                                          </p:val>
                                        </p:tav>
                                        <p:tav tm="100000">
                                          <p:val>
                                            <p:strVal val="#ppt_x"/>
                                          </p:val>
                                        </p:tav>
                                      </p:tavLst>
                                    </p:anim>
                                    <p:anim calcmode="lin" valueType="num">
                                      <p:cBhvr additive="base">
                                        <p:cTn id="192" dur="500" fill="hold"/>
                                        <p:tgtEl>
                                          <p:spTgt spid="49"/>
                                        </p:tgtEl>
                                        <p:attrNameLst>
                                          <p:attrName>ppt_y</p:attrName>
                                        </p:attrNameLst>
                                      </p:cBhvr>
                                      <p:tavLst>
                                        <p:tav tm="0">
                                          <p:val>
                                            <p:strVal val="0-#ppt_h/2"/>
                                          </p:val>
                                        </p:tav>
                                        <p:tav tm="100000">
                                          <p:val>
                                            <p:strVal val="#ppt_y"/>
                                          </p:val>
                                        </p:tav>
                                      </p:tavLst>
                                    </p:anim>
                                  </p:childTnLst>
                                </p:cTn>
                              </p:par>
                              <p:par>
                                <p:cTn id="193" presetID="2" presetClass="entr" presetSubtype="1" fill="hold" grpId="0" nodeType="withEffect">
                                  <p:stCondLst>
                                    <p:cond delay="0"/>
                                  </p:stCondLst>
                                  <p:childTnLst>
                                    <p:set>
                                      <p:cBhvr>
                                        <p:cTn id="194" dur="1" fill="hold">
                                          <p:stCondLst>
                                            <p:cond delay="0"/>
                                          </p:stCondLst>
                                        </p:cTn>
                                        <p:tgtEl>
                                          <p:spTgt spid="44"/>
                                        </p:tgtEl>
                                        <p:attrNameLst>
                                          <p:attrName>style.visibility</p:attrName>
                                        </p:attrNameLst>
                                      </p:cBhvr>
                                      <p:to>
                                        <p:strVal val="visible"/>
                                      </p:to>
                                    </p:set>
                                    <p:anim calcmode="lin" valueType="num">
                                      <p:cBhvr additive="base">
                                        <p:cTn id="195" dur="500" fill="hold"/>
                                        <p:tgtEl>
                                          <p:spTgt spid="44"/>
                                        </p:tgtEl>
                                        <p:attrNameLst>
                                          <p:attrName>ppt_x</p:attrName>
                                        </p:attrNameLst>
                                      </p:cBhvr>
                                      <p:tavLst>
                                        <p:tav tm="0">
                                          <p:val>
                                            <p:strVal val="#ppt_x"/>
                                          </p:val>
                                        </p:tav>
                                        <p:tav tm="100000">
                                          <p:val>
                                            <p:strVal val="#ppt_x"/>
                                          </p:val>
                                        </p:tav>
                                      </p:tavLst>
                                    </p:anim>
                                    <p:anim calcmode="lin" valueType="num">
                                      <p:cBhvr additive="base">
                                        <p:cTn id="196"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6" grpId="0" animBg="1"/>
      <p:bldP spid="18" grpId="0" animBg="1"/>
      <p:bldP spid="19" grpId="0" animBg="1"/>
      <p:bldP spid="22" grpId="0" animBg="1"/>
      <p:bldP spid="24" grpId="0" animBg="1"/>
      <p:bldP spid="25" grpId="0" animBg="1"/>
      <p:bldP spid="26" grpId="0" animBg="1"/>
      <p:bldP spid="27" grpId="0" animBg="1"/>
      <p:bldP spid="28" grpId="0" animBg="1"/>
      <p:bldP spid="34" grpId="0" animBg="1"/>
      <p:bldP spid="36" grpId="0" animBg="1"/>
      <p:bldP spid="37" grpId="0" animBg="1"/>
      <p:bldP spid="38" grpId="0" animBg="1"/>
      <p:bldP spid="39" grpId="0" animBg="1"/>
      <p:bldP spid="44" grpId="0" animBg="1"/>
      <p:bldP spid="46" grpId="0" animBg="1"/>
      <p:bldP spid="47" grpId="0" animBg="1"/>
      <p:bldP spid="5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A6512-9400-5E07-538F-AEC19C91E4FE}"/>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161F8E41-863B-DDE9-2560-84BFADE6EC65}"/>
              </a:ext>
            </a:extLst>
          </p:cNvPr>
          <p:cNvSpPr/>
          <p:nvPr/>
        </p:nvSpPr>
        <p:spPr>
          <a:xfrm>
            <a:off x="1106034" y="521588"/>
            <a:ext cx="9199979" cy="646331"/>
          </a:xfrm>
          <a:prstGeom prst="rect">
            <a:avLst/>
          </a:prstGeom>
          <a:noFill/>
          <a:ln>
            <a:noFill/>
          </a:ln>
        </p:spPr>
        <p:txBody>
          <a:bodyPr wrap="square" anchor="ctr" anchorCtr="0">
            <a:spAutoFit/>
          </a:bodyPr>
          <a:lstStyle/>
          <a:p>
            <a:pPr algn="r"/>
            <a:r>
              <a:rPr lang="tr-TR" sz="3600" b="1" dirty="0">
                <a:solidFill>
                  <a:srgbClr val="1C407D"/>
                </a:solidFill>
                <a:latin typeface="Calibri" panose="020F0502020204030204" pitchFamily="34" charset="0"/>
                <a:cs typeface="Calibri" panose="020F0502020204030204" pitchFamily="34" charset="0"/>
              </a:rPr>
              <a:t>KAMU İÇ KONTROL STANDARTLARI MATRİSİ</a:t>
            </a:r>
            <a:endParaRPr lang="tr-TR" sz="3600" b="1" dirty="0">
              <a:solidFill>
                <a:srgbClr val="1C407D"/>
              </a:solidFill>
            </a:endParaRPr>
          </a:p>
        </p:txBody>
      </p:sp>
      <p:sp>
        <p:nvSpPr>
          <p:cNvPr id="2" name="Slayt Numarası Yer Tutucusu 1">
            <a:extLst>
              <a:ext uri="{FF2B5EF4-FFF2-40B4-BE49-F238E27FC236}">
                <a16:creationId xmlns:a16="http://schemas.microsoft.com/office/drawing/2014/main" id="{746AD929-050E-727A-F1C6-D3286CBBE36E}"/>
              </a:ext>
            </a:extLst>
          </p:cNvPr>
          <p:cNvSpPr>
            <a:spLocks noGrp="1"/>
          </p:cNvSpPr>
          <p:nvPr>
            <p:ph type="sldNum" sz="quarter" idx="12"/>
          </p:nvPr>
        </p:nvSpPr>
        <p:spPr/>
        <p:txBody>
          <a:bodyPr/>
          <a:lstStyle/>
          <a:p>
            <a:fld id="{58F347EC-474C-401F-8514-590C7B9BB5FA}" type="slidenum">
              <a:rPr lang="tr-TR" smtClean="0"/>
              <a:t>16</a:t>
            </a:fld>
            <a:endParaRPr lang="tr-TR"/>
          </a:p>
        </p:txBody>
      </p:sp>
      <p:pic>
        <p:nvPicPr>
          <p:cNvPr id="8" name="Resim 7">
            <a:extLst>
              <a:ext uri="{FF2B5EF4-FFF2-40B4-BE49-F238E27FC236}">
                <a16:creationId xmlns:a16="http://schemas.microsoft.com/office/drawing/2014/main" id="{EA16814A-BE2C-F02B-C307-F8AF4E1AF9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graphicFrame>
        <p:nvGraphicFramePr>
          <p:cNvPr id="5" name="İçerik Yer Tutucusu 1">
            <a:extLst>
              <a:ext uri="{FF2B5EF4-FFF2-40B4-BE49-F238E27FC236}">
                <a16:creationId xmlns:a16="http://schemas.microsoft.com/office/drawing/2014/main" id="{E09A953E-5AA2-C295-D877-8502AC30FD96}"/>
              </a:ext>
            </a:extLst>
          </p:cNvPr>
          <p:cNvGraphicFramePr>
            <a:graphicFrameLocks/>
          </p:cNvGraphicFramePr>
          <p:nvPr>
            <p:extLst>
              <p:ext uri="{D42A27DB-BD31-4B8C-83A1-F6EECF244321}">
                <p14:modId xmlns:p14="http://schemas.microsoft.com/office/powerpoint/2010/main" val="2621188054"/>
              </p:ext>
            </p:extLst>
          </p:nvPr>
        </p:nvGraphicFramePr>
        <p:xfrm>
          <a:off x="2974061" y="1526444"/>
          <a:ext cx="8111905" cy="5118905"/>
        </p:xfrm>
        <a:graphic>
          <a:graphicData uri="http://schemas.openxmlformats.org/drawingml/2006/table">
            <a:tbl>
              <a:tblPr firstRow="1" lastRow="1" bandRow="1" bandCol="1">
                <a:tableStyleId>{5C22544A-7EE6-4342-B048-85BDC9FD1C3A}</a:tableStyleId>
              </a:tblPr>
              <a:tblGrid>
                <a:gridCol w="1909584">
                  <a:extLst>
                    <a:ext uri="{9D8B030D-6E8A-4147-A177-3AD203B41FA5}">
                      <a16:colId xmlns:a16="http://schemas.microsoft.com/office/drawing/2014/main" val="3592501945"/>
                    </a:ext>
                  </a:extLst>
                </a:gridCol>
                <a:gridCol w="1266345">
                  <a:extLst>
                    <a:ext uri="{9D8B030D-6E8A-4147-A177-3AD203B41FA5}">
                      <a16:colId xmlns:a16="http://schemas.microsoft.com/office/drawing/2014/main" val="107927186"/>
                    </a:ext>
                  </a:extLst>
                </a:gridCol>
                <a:gridCol w="3342865">
                  <a:extLst>
                    <a:ext uri="{9D8B030D-6E8A-4147-A177-3AD203B41FA5}">
                      <a16:colId xmlns:a16="http://schemas.microsoft.com/office/drawing/2014/main" val="491271452"/>
                    </a:ext>
                  </a:extLst>
                </a:gridCol>
                <a:gridCol w="1593111">
                  <a:extLst>
                    <a:ext uri="{9D8B030D-6E8A-4147-A177-3AD203B41FA5}">
                      <a16:colId xmlns:a16="http://schemas.microsoft.com/office/drawing/2014/main" val="626703500"/>
                    </a:ext>
                  </a:extLst>
                </a:gridCol>
              </a:tblGrid>
              <a:tr h="321141">
                <a:tc gridSpan="4">
                  <a:txBody>
                    <a:bodyPr/>
                    <a:lstStyle/>
                    <a:p>
                      <a:pPr algn="ctr" rtl="0" fontAlgn="ctr"/>
                      <a:r>
                        <a:rPr lang="tr-TR" sz="1200" b="1" u="none" strike="noStrike" dirty="0">
                          <a:effectLst/>
                        </a:rPr>
                        <a:t>KAMU İÇ  KONTROL  STANDARTLARI MATRİSİ</a:t>
                      </a:r>
                      <a:endParaRPr lang="tr-TR" sz="12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210014771"/>
                  </a:ext>
                </a:extLst>
              </a:tr>
              <a:tr h="361284">
                <a:tc>
                  <a:txBody>
                    <a:bodyPr/>
                    <a:lstStyle/>
                    <a:p>
                      <a:pPr algn="l" rtl="0" fontAlgn="ctr"/>
                      <a:r>
                        <a:rPr lang="tr-TR" sz="1200" b="1" u="none" strike="noStrike" dirty="0">
                          <a:effectLst/>
                        </a:rPr>
                        <a:t>İÇ KONTROL BİLEŞENLERİ</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DBBE77"/>
                    </a:solidFill>
                  </a:tcPr>
                </a:tc>
                <a:tc>
                  <a:txBody>
                    <a:bodyPr/>
                    <a:lstStyle/>
                    <a:p>
                      <a:pPr algn="ctr" rtl="0" fontAlgn="ctr"/>
                      <a:r>
                        <a:rPr lang="tr-TR" sz="1200" b="1" u="none" strike="noStrike" dirty="0">
                          <a:effectLst/>
                        </a:rPr>
                        <a:t>STANDART KODU</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DBBE77"/>
                    </a:solidFill>
                  </a:tcPr>
                </a:tc>
                <a:tc>
                  <a:txBody>
                    <a:bodyPr/>
                    <a:lstStyle/>
                    <a:p>
                      <a:pPr algn="l" rtl="0" fontAlgn="ctr"/>
                      <a:r>
                        <a:rPr lang="tr-TR" sz="1200" b="1" u="none" strike="noStrike" dirty="0">
                          <a:effectLst/>
                        </a:rPr>
                        <a:t>STANDART ADI</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DBBE77"/>
                    </a:solidFill>
                  </a:tcPr>
                </a:tc>
                <a:tc>
                  <a:txBody>
                    <a:bodyPr/>
                    <a:lstStyle/>
                    <a:p>
                      <a:pPr algn="ctr" rtl="0" fontAlgn="ctr"/>
                      <a:r>
                        <a:rPr lang="tr-TR" sz="1200" b="1" u="none" strike="noStrike" dirty="0">
                          <a:effectLst/>
                        </a:rPr>
                        <a:t>GENEL ŞART SAYISI</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DBBE77"/>
                    </a:solidFill>
                  </a:tcPr>
                </a:tc>
                <a:extLst>
                  <a:ext uri="{0D108BD9-81ED-4DB2-BD59-A6C34878D82A}">
                    <a16:rowId xmlns:a16="http://schemas.microsoft.com/office/drawing/2014/main" val="1977225491"/>
                  </a:ext>
                </a:extLst>
              </a:tr>
              <a:tr h="210749">
                <a:tc rowSpan="4">
                  <a:txBody>
                    <a:bodyPr/>
                    <a:lstStyle/>
                    <a:p>
                      <a:pPr algn="l" rtl="0" fontAlgn="ctr"/>
                      <a:r>
                        <a:rPr lang="tr-TR" sz="1200" b="1" u="none" strike="noStrike" dirty="0">
                          <a:effectLst/>
                        </a:rPr>
                        <a:t>KONTROL ORTAMI</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1</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Etik değerler ve dürüstlük</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6 </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3540991581"/>
                  </a:ext>
                </a:extLst>
              </a:tr>
              <a:tr h="214856">
                <a:tc vMerge="1">
                  <a:txBody>
                    <a:bodyPr/>
                    <a:lstStyle/>
                    <a:p>
                      <a:endParaRPr lang="tr-TR"/>
                    </a:p>
                  </a:txBody>
                  <a:tcPr/>
                </a:tc>
                <a:tc>
                  <a:txBody>
                    <a:bodyPr/>
                    <a:lstStyle/>
                    <a:p>
                      <a:pPr algn="ctr" rtl="0" fontAlgn="ctr"/>
                      <a:r>
                        <a:rPr lang="tr-TR" sz="1200" b="1" u="none" strike="noStrike" dirty="0">
                          <a:effectLst/>
                        </a:rPr>
                        <a:t>2</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Misyon, organizasyon yapısı ve görevler</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7</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1372247258"/>
                  </a:ext>
                </a:extLst>
              </a:tr>
              <a:tr h="210749">
                <a:tc vMerge="1">
                  <a:txBody>
                    <a:bodyPr/>
                    <a:lstStyle/>
                    <a:p>
                      <a:endParaRPr lang="tr-TR"/>
                    </a:p>
                  </a:txBody>
                  <a:tcPr/>
                </a:tc>
                <a:tc>
                  <a:txBody>
                    <a:bodyPr/>
                    <a:lstStyle/>
                    <a:p>
                      <a:pPr algn="ctr" rtl="0" fontAlgn="ctr"/>
                      <a:r>
                        <a:rPr lang="tr-TR" sz="1200" b="1" u="none" strike="noStrike">
                          <a:effectLst/>
                        </a:rPr>
                        <a:t>3</a:t>
                      </a:r>
                      <a:endParaRPr lang="tr-TR" sz="12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Personel yeterliliği ve performansı</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8</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3893462434"/>
                  </a:ext>
                </a:extLst>
              </a:tr>
              <a:tr h="210749">
                <a:tc vMerge="1">
                  <a:txBody>
                    <a:bodyPr/>
                    <a:lstStyle/>
                    <a:p>
                      <a:endParaRPr lang="tr-TR"/>
                    </a:p>
                  </a:txBody>
                  <a:tcPr/>
                </a:tc>
                <a:tc>
                  <a:txBody>
                    <a:bodyPr/>
                    <a:lstStyle/>
                    <a:p>
                      <a:pPr algn="ctr" rtl="0" fontAlgn="ctr"/>
                      <a:r>
                        <a:rPr lang="tr-TR" sz="1200" b="1" u="none" strike="noStrike">
                          <a:effectLst/>
                        </a:rPr>
                        <a:t>4</a:t>
                      </a:r>
                      <a:endParaRPr lang="tr-TR" sz="12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Yetki devri</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5</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2969144818"/>
                  </a:ext>
                </a:extLst>
              </a:tr>
              <a:tr h="210749">
                <a:tc rowSpan="2">
                  <a:txBody>
                    <a:bodyPr/>
                    <a:lstStyle/>
                    <a:p>
                      <a:pPr algn="l" rtl="0" fontAlgn="ctr"/>
                      <a:r>
                        <a:rPr lang="tr-TR" sz="1200" b="1" u="none" strike="noStrike" dirty="0">
                          <a:effectLst/>
                        </a:rPr>
                        <a:t>RİSK DEĞERLENDİRME</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ctr" rtl="0" fontAlgn="ctr"/>
                      <a:r>
                        <a:rPr lang="tr-TR" sz="1200" b="1" u="none" strike="noStrike" dirty="0">
                          <a:effectLst/>
                        </a:rPr>
                        <a:t>5</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l" rtl="0" fontAlgn="ctr"/>
                      <a:r>
                        <a:rPr lang="tr-TR" sz="1200" b="1" u="none" strike="noStrike" dirty="0">
                          <a:effectLst/>
                        </a:rPr>
                        <a:t>Planlama ve programlama</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ctr" rtl="0" fontAlgn="ctr"/>
                      <a:r>
                        <a:rPr lang="tr-TR" sz="1200" b="1" u="none" strike="noStrike" dirty="0">
                          <a:effectLst/>
                        </a:rPr>
                        <a:t> 6</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extLst>
                  <a:ext uri="{0D108BD9-81ED-4DB2-BD59-A6C34878D82A}">
                    <a16:rowId xmlns:a16="http://schemas.microsoft.com/office/drawing/2014/main" val="1021201183"/>
                  </a:ext>
                </a:extLst>
              </a:tr>
              <a:tr h="264224">
                <a:tc vMerge="1">
                  <a:txBody>
                    <a:bodyPr/>
                    <a:lstStyle/>
                    <a:p>
                      <a:endParaRPr lang="tr-TR"/>
                    </a:p>
                  </a:txBody>
                  <a:tcPr/>
                </a:tc>
                <a:tc>
                  <a:txBody>
                    <a:bodyPr/>
                    <a:lstStyle/>
                    <a:p>
                      <a:pPr algn="ctr" rtl="0" fontAlgn="ctr"/>
                      <a:r>
                        <a:rPr lang="tr-TR" sz="1200" b="1" u="none" strike="noStrike" dirty="0">
                          <a:effectLst/>
                        </a:rPr>
                        <a:t>6</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l" rtl="0" fontAlgn="ctr"/>
                      <a:r>
                        <a:rPr lang="tr-TR" sz="1200" b="1" u="none" strike="noStrike" dirty="0">
                          <a:effectLst/>
                        </a:rPr>
                        <a:t>Risklerin belirlenmesi ve değerlendirilmesi</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ctr" rtl="0" fontAlgn="ctr"/>
                      <a:r>
                        <a:rPr lang="tr-TR" sz="1200" b="1" u="none" strike="noStrike" dirty="0">
                          <a:effectLst/>
                        </a:rPr>
                        <a:t>  3 </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extLst>
                  <a:ext uri="{0D108BD9-81ED-4DB2-BD59-A6C34878D82A}">
                    <a16:rowId xmlns:a16="http://schemas.microsoft.com/office/drawing/2014/main" val="425197086"/>
                  </a:ext>
                </a:extLst>
              </a:tr>
              <a:tr h="210749">
                <a:tc rowSpan="6">
                  <a:txBody>
                    <a:bodyPr/>
                    <a:lstStyle/>
                    <a:p>
                      <a:pPr algn="l" rtl="0" fontAlgn="ctr"/>
                      <a:r>
                        <a:rPr lang="tr-TR" sz="1200" b="1" u="none" strike="noStrike" dirty="0">
                          <a:effectLst/>
                        </a:rPr>
                        <a:t>KONTROL FAALİYETLERİ</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7</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Kontrol stratejileri ve yöntemleri</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4 </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1352152771"/>
                  </a:ext>
                </a:extLst>
              </a:tr>
              <a:tr h="237486">
                <a:tc vMerge="1">
                  <a:txBody>
                    <a:bodyPr/>
                    <a:lstStyle/>
                    <a:p>
                      <a:endParaRPr lang="tr-TR"/>
                    </a:p>
                  </a:txBody>
                  <a:tcPr/>
                </a:tc>
                <a:tc>
                  <a:txBody>
                    <a:bodyPr/>
                    <a:lstStyle/>
                    <a:p>
                      <a:pPr algn="ctr" rtl="0" fontAlgn="ctr"/>
                      <a:r>
                        <a:rPr lang="tr-TR" sz="1200" b="1" u="none" strike="noStrike" dirty="0">
                          <a:effectLst/>
                        </a:rPr>
                        <a:t>8</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Prosedürlerin belirlenmesi ve belgelendirilmesi</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3</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2429588449"/>
                  </a:ext>
                </a:extLst>
              </a:tr>
              <a:tr h="210749">
                <a:tc vMerge="1">
                  <a:txBody>
                    <a:bodyPr/>
                    <a:lstStyle/>
                    <a:p>
                      <a:endParaRPr lang="tr-TR"/>
                    </a:p>
                  </a:txBody>
                  <a:tcPr/>
                </a:tc>
                <a:tc>
                  <a:txBody>
                    <a:bodyPr/>
                    <a:lstStyle/>
                    <a:p>
                      <a:pPr algn="ctr" rtl="0" fontAlgn="ctr"/>
                      <a:r>
                        <a:rPr lang="tr-TR" sz="1200" b="1" u="none" strike="noStrike" dirty="0">
                          <a:effectLst/>
                        </a:rPr>
                        <a:t>9</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Görevler ayrılığı</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2 </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912175824"/>
                  </a:ext>
                </a:extLst>
              </a:tr>
              <a:tr h="210749">
                <a:tc vMerge="1">
                  <a:txBody>
                    <a:bodyPr/>
                    <a:lstStyle/>
                    <a:p>
                      <a:endParaRPr lang="tr-TR"/>
                    </a:p>
                  </a:txBody>
                  <a:tcPr/>
                </a:tc>
                <a:tc>
                  <a:txBody>
                    <a:bodyPr/>
                    <a:lstStyle/>
                    <a:p>
                      <a:pPr algn="ctr" rtl="0" fontAlgn="ctr"/>
                      <a:r>
                        <a:rPr lang="tr-TR" sz="1200" b="1" u="none" strike="noStrike" dirty="0">
                          <a:effectLst/>
                        </a:rPr>
                        <a:t>10</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Hiyerarşik kontroller</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2</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3439865640"/>
                  </a:ext>
                </a:extLst>
              </a:tr>
              <a:tr h="210749">
                <a:tc vMerge="1">
                  <a:txBody>
                    <a:bodyPr/>
                    <a:lstStyle/>
                    <a:p>
                      <a:endParaRPr lang="tr-TR"/>
                    </a:p>
                  </a:txBody>
                  <a:tcPr/>
                </a:tc>
                <a:tc>
                  <a:txBody>
                    <a:bodyPr/>
                    <a:lstStyle/>
                    <a:p>
                      <a:pPr algn="ctr" rtl="0" fontAlgn="ctr"/>
                      <a:r>
                        <a:rPr lang="tr-TR" sz="1200" b="1" u="none" strike="noStrike">
                          <a:effectLst/>
                        </a:rPr>
                        <a:t>11</a:t>
                      </a:r>
                      <a:endParaRPr lang="tr-TR" sz="12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Faaliyetlerin sürekliliği</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3 </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722570485"/>
                  </a:ext>
                </a:extLst>
              </a:tr>
              <a:tr h="210749">
                <a:tc vMerge="1">
                  <a:txBody>
                    <a:bodyPr/>
                    <a:lstStyle/>
                    <a:p>
                      <a:endParaRPr lang="tr-TR"/>
                    </a:p>
                  </a:txBody>
                  <a:tcPr/>
                </a:tc>
                <a:tc>
                  <a:txBody>
                    <a:bodyPr/>
                    <a:lstStyle/>
                    <a:p>
                      <a:pPr algn="ctr" rtl="0" fontAlgn="ctr"/>
                      <a:r>
                        <a:rPr lang="tr-TR" sz="1200" b="1" u="none" strike="noStrike">
                          <a:effectLst/>
                        </a:rPr>
                        <a:t>12</a:t>
                      </a:r>
                      <a:endParaRPr lang="tr-TR" sz="12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Bilgi sistemleri kontrolleri</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3</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670962313"/>
                  </a:ext>
                </a:extLst>
              </a:tr>
              <a:tr h="210749">
                <a:tc rowSpan="4">
                  <a:txBody>
                    <a:bodyPr/>
                    <a:lstStyle/>
                    <a:p>
                      <a:pPr algn="l" rtl="0" fontAlgn="ctr"/>
                      <a:r>
                        <a:rPr lang="tr-TR" sz="1200" b="1" u="none" strike="noStrike" dirty="0">
                          <a:effectLst/>
                        </a:rPr>
                        <a:t>BİLGİ VE İLETİŞİM</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ctr" rtl="0" fontAlgn="ctr"/>
                      <a:r>
                        <a:rPr lang="tr-TR" sz="1200" b="1" u="none" strike="noStrike" dirty="0">
                          <a:effectLst/>
                        </a:rPr>
                        <a:t>13</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l" rtl="0" fontAlgn="ctr"/>
                      <a:r>
                        <a:rPr lang="tr-TR" sz="1200" b="1" u="none" strike="noStrike" dirty="0">
                          <a:effectLst/>
                        </a:rPr>
                        <a:t>Bilgi ve iletişim</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ctr" rtl="0" fontAlgn="ctr"/>
                      <a:r>
                        <a:rPr lang="tr-TR" sz="1200" b="1" u="none" strike="noStrike" dirty="0">
                          <a:effectLst/>
                        </a:rPr>
                        <a:t> 7</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extLst>
                  <a:ext uri="{0D108BD9-81ED-4DB2-BD59-A6C34878D82A}">
                    <a16:rowId xmlns:a16="http://schemas.microsoft.com/office/drawing/2014/main" val="3570960610"/>
                  </a:ext>
                </a:extLst>
              </a:tr>
              <a:tr h="210749">
                <a:tc vMerge="1">
                  <a:txBody>
                    <a:bodyPr/>
                    <a:lstStyle/>
                    <a:p>
                      <a:endParaRPr lang="tr-TR"/>
                    </a:p>
                  </a:txBody>
                  <a:tcPr/>
                </a:tc>
                <a:tc>
                  <a:txBody>
                    <a:bodyPr/>
                    <a:lstStyle/>
                    <a:p>
                      <a:pPr algn="ctr" rtl="0" fontAlgn="ctr"/>
                      <a:r>
                        <a:rPr lang="tr-TR" sz="1200" b="1" u="none" strike="noStrike" dirty="0">
                          <a:effectLst/>
                        </a:rPr>
                        <a:t>14</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l" rtl="0" fontAlgn="ctr"/>
                      <a:r>
                        <a:rPr lang="tr-TR" sz="1200" b="1" u="none" strike="noStrike" dirty="0">
                          <a:effectLst/>
                        </a:rPr>
                        <a:t>Raporlama</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ctr" rtl="0" fontAlgn="ctr"/>
                      <a:r>
                        <a:rPr lang="tr-TR" sz="1200" b="1" u="none" strike="noStrike" dirty="0">
                          <a:effectLst/>
                        </a:rPr>
                        <a:t> 4</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extLst>
                  <a:ext uri="{0D108BD9-81ED-4DB2-BD59-A6C34878D82A}">
                    <a16:rowId xmlns:a16="http://schemas.microsoft.com/office/drawing/2014/main" val="364009389"/>
                  </a:ext>
                </a:extLst>
              </a:tr>
              <a:tr h="210749">
                <a:tc vMerge="1">
                  <a:txBody>
                    <a:bodyPr/>
                    <a:lstStyle/>
                    <a:p>
                      <a:endParaRPr lang="tr-TR"/>
                    </a:p>
                  </a:txBody>
                  <a:tcPr/>
                </a:tc>
                <a:tc>
                  <a:txBody>
                    <a:bodyPr/>
                    <a:lstStyle/>
                    <a:p>
                      <a:pPr algn="ctr" rtl="0" fontAlgn="ctr"/>
                      <a:r>
                        <a:rPr lang="tr-TR" sz="1200" b="1" u="none" strike="noStrike">
                          <a:effectLst/>
                        </a:rPr>
                        <a:t>15</a:t>
                      </a:r>
                      <a:endParaRPr lang="tr-TR" sz="1200" b="1" i="0" u="none" strike="noStrike">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l" rtl="0" fontAlgn="ctr"/>
                      <a:r>
                        <a:rPr lang="tr-TR" sz="1200" b="1" u="none" strike="noStrike" dirty="0">
                          <a:effectLst/>
                        </a:rPr>
                        <a:t>Kayıt ve dosyalama</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ctr" rtl="0" fontAlgn="ctr"/>
                      <a:r>
                        <a:rPr lang="tr-TR" sz="1200" b="1" u="none" strike="noStrike" dirty="0">
                          <a:effectLst/>
                        </a:rPr>
                        <a:t> 6</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extLst>
                  <a:ext uri="{0D108BD9-81ED-4DB2-BD59-A6C34878D82A}">
                    <a16:rowId xmlns:a16="http://schemas.microsoft.com/office/drawing/2014/main" val="239130981"/>
                  </a:ext>
                </a:extLst>
              </a:tr>
              <a:tr h="248760">
                <a:tc vMerge="1">
                  <a:txBody>
                    <a:bodyPr/>
                    <a:lstStyle/>
                    <a:p>
                      <a:endParaRPr lang="tr-TR"/>
                    </a:p>
                  </a:txBody>
                  <a:tcPr/>
                </a:tc>
                <a:tc>
                  <a:txBody>
                    <a:bodyPr/>
                    <a:lstStyle/>
                    <a:p>
                      <a:pPr algn="ctr" rtl="0" fontAlgn="ctr"/>
                      <a:r>
                        <a:rPr lang="tr-TR" sz="1200" b="1" u="none" strike="noStrike">
                          <a:effectLst/>
                        </a:rPr>
                        <a:t>16</a:t>
                      </a:r>
                      <a:endParaRPr lang="tr-TR" sz="1200" b="1" i="0" u="none" strike="noStrike">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l" rtl="0" fontAlgn="ctr"/>
                      <a:r>
                        <a:rPr lang="tr-TR" sz="1200" b="1" u="none" strike="noStrike" dirty="0">
                          <a:effectLst/>
                        </a:rPr>
                        <a:t>Hata usulsüzlük ve yolsuzlukların bildirilmesi</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tc>
                  <a:txBody>
                    <a:bodyPr/>
                    <a:lstStyle/>
                    <a:p>
                      <a:pPr algn="ctr" rtl="0" fontAlgn="ctr"/>
                      <a:r>
                        <a:rPr lang="tr-TR" sz="1200" b="1" u="none" strike="noStrike" dirty="0">
                          <a:effectLst/>
                        </a:rPr>
                        <a:t> 3</a:t>
                      </a:r>
                      <a:endParaRPr lang="tr-TR" sz="1200" b="1" i="0" u="none" strike="noStrike" dirty="0">
                        <a:solidFill>
                          <a:srgbClr val="000000"/>
                        </a:solidFill>
                        <a:effectLst/>
                        <a:latin typeface="Calibri" panose="020F0502020204030204" pitchFamily="34" charset="0"/>
                      </a:endParaRPr>
                    </a:p>
                  </a:txBody>
                  <a:tcPr marL="9525" marR="9525" marT="9525" marB="0" anchor="ctr">
                    <a:solidFill>
                      <a:srgbClr val="F7F1E9"/>
                    </a:solidFill>
                  </a:tcPr>
                </a:tc>
                <a:extLst>
                  <a:ext uri="{0D108BD9-81ED-4DB2-BD59-A6C34878D82A}">
                    <a16:rowId xmlns:a16="http://schemas.microsoft.com/office/drawing/2014/main" val="2074345307"/>
                  </a:ext>
                </a:extLst>
              </a:tr>
              <a:tr h="210749">
                <a:tc rowSpan="2">
                  <a:txBody>
                    <a:bodyPr/>
                    <a:lstStyle/>
                    <a:p>
                      <a:pPr algn="l" rtl="0" fontAlgn="ctr"/>
                      <a:r>
                        <a:rPr lang="tr-TR" sz="1200" b="1" u="none" strike="noStrike" dirty="0">
                          <a:effectLst/>
                        </a:rPr>
                        <a:t>İZLEME</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17</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İç kontrolün değerlendirilmesi</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5 </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2611959813"/>
                  </a:ext>
                </a:extLst>
              </a:tr>
              <a:tr h="210749">
                <a:tc vMerge="1">
                  <a:txBody>
                    <a:bodyPr/>
                    <a:lstStyle/>
                    <a:p>
                      <a:endParaRPr lang="tr-TR"/>
                    </a:p>
                  </a:txBody>
                  <a:tcPr/>
                </a:tc>
                <a:tc>
                  <a:txBody>
                    <a:bodyPr/>
                    <a:lstStyle/>
                    <a:p>
                      <a:pPr algn="ctr" rtl="0" fontAlgn="ctr"/>
                      <a:r>
                        <a:rPr lang="tr-TR" sz="1200" b="1" u="none" strike="noStrike">
                          <a:effectLst/>
                        </a:rPr>
                        <a:t>18</a:t>
                      </a:r>
                      <a:endParaRPr lang="tr-TR" sz="1200" b="1" i="0" u="none" strike="noStrike">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l" rtl="0" fontAlgn="ctr"/>
                      <a:r>
                        <a:rPr lang="tr-TR" sz="1200" b="1" u="none" strike="noStrike" dirty="0">
                          <a:effectLst/>
                        </a:rPr>
                        <a:t>İç denetim</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tc>
                  <a:txBody>
                    <a:bodyPr/>
                    <a:lstStyle/>
                    <a:p>
                      <a:pPr algn="ctr" rtl="0" fontAlgn="ctr"/>
                      <a:r>
                        <a:rPr lang="tr-TR" sz="1200" b="1" u="none" strike="noStrike" dirty="0">
                          <a:effectLst/>
                        </a:rPr>
                        <a:t> 2</a:t>
                      </a:r>
                      <a:endParaRPr lang="tr-TR" sz="1200" b="1" i="0" u="none" strike="noStrike" dirty="0">
                        <a:solidFill>
                          <a:srgbClr val="000000"/>
                        </a:solidFill>
                        <a:effectLst/>
                        <a:latin typeface="Calibri" panose="020F0502020204030204" pitchFamily="34"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569056248"/>
                  </a:ext>
                </a:extLst>
              </a:tr>
              <a:tr h="382869">
                <a:tc>
                  <a:txBody>
                    <a:bodyPr/>
                    <a:lstStyle/>
                    <a:p>
                      <a:pPr algn="l" rtl="0" fontAlgn="ctr"/>
                      <a:r>
                        <a:rPr lang="tr-TR" sz="1200" b="1" u="none" strike="noStrike" dirty="0">
                          <a:effectLst/>
                        </a:rPr>
                        <a:t> </a:t>
                      </a:r>
                      <a:endParaRPr lang="tr-TR" sz="12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tr-TR" sz="1200" b="1" u="none" strike="noStrike">
                          <a:effectLst/>
                        </a:rPr>
                        <a:t> </a:t>
                      </a:r>
                      <a:endParaRPr lang="tr-TR" sz="1200" b="1" i="0" u="none" strike="noStrike">
                        <a:solidFill>
                          <a:srgbClr val="000000"/>
                        </a:solidFill>
                        <a:effectLst/>
                        <a:latin typeface="Calibri" panose="020F0502020204030204" pitchFamily="34" charset="0"/>
                      </a:endParaRPr>
                    </a:p>
                  </a:txBody>
                  <a:tcPr marL="342900" marR="9525" marT="9525" marB="0" anchor="ctr"/>
                </a:tc>
                <a:tc>
                  <a:txBody>
                    <a:bodyPr/>
                    <a:lstStyle/>
                    <a:p>
                      <a:pPr algn="ctr" rtl="0" fontAlgn="ctr"/>
                      <a:r>
                        <a:rPr lang="tr-TR" sz="1200" b="1" u="none" strike="noStrike">
                          <a:effectLst/>
                        </a:rPr>
                        <a:t>TOPLAM</a:t>
                      </a:r>
                      <a:endParaRPr lang="tr-TR" sz="1200" b="1" i="0" u="none" strike="noStrike">
                        <a:solidFill>
                          <a:srgbClr val="000000"/>
                        </a:solidFill>
                        <a:effectLst/>
                        <a:latin typeface="Calibri" panose="020F0502020204030204" pitchFamily="34" charset="0"/>
                      </a:endParaRPr>
                    </a:p>
                  </a:txBody>
                  <a:tcPr marL="9525" marR="9525" marT="9525" marB="0" anchor="ctr"/>
                </a:tc>
                <a:tc>
                  <a:txBody>
                    <a:bodyPr/>
                    <a:lstStyle/>
                    <a:p>
                      <a:pPr algn="ctr" rtl="0" fontAlgn="ctr"/>
                      <a:r>
                        <a:rPr lang="tr-TR" sz="1200" b="1" u="none" strike="noStrike" dirty="0">
                          <a:effectLst/>
                        </a:rPr>
                        <a:t>79</a:t>
                      </a:r>
                      <a:endParaRPr lang="tr-TR" sz="12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05010289"/>
                  </a:ext>
                </a:extLst>
              </a:tr>
            </a:tbl>
          </a:graphicData>
        </a:graphic>
      </p:graphicFrame>
      <p:pic>
        <p:nvPicPr>
          <p:cNvPr id="6" name="Resim 5">
            <a:extLst>
              <a:ext uri="{FF2B5EF4-FFF2-40B4-BE49-F238E27FC236}">
                <a16:creationId xmlns:a16="http://schemas.microsoft.com/office/drawing/2014/main" id="{959F7BAB-DEF8-DAFD-F7FF-43D8112BD67B}"/>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1990318"/>
            <a:ext cx="3005042" cy="2877364"/>
          </a:xfrm>
          <a:prstGeom prst="rect">
            <a:avLst/>
          </a:prstGeom>
        </p:spPr>
      </p:pic>
    </p:spTree>
    <p:extLst>
      <p:ext uri="{BB962C8B-B14F-4D97-AF65-F5344CB8AC3E}">
        <p14:creationId xmlns:p14="http://schemas.microsoft.com/office/powerpoint/2010/main" val="1502432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110BD-B2F9-F2E7-D91E-6AC82E229E0D}"/>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49EC8B53-6733-46A6-B8F1-CE711F3DF8AF}"/>
              </a:ext>
            </a:extLst>
          </p:cNvPr>
          <p:cNvSpPr/>
          <p:nvPr/>
        </p:nvSpPr>
        <p:spPr>
          <a:xfrm>
            <a:off x="1106034" y="521588"/>
            <a:ext cx="9199979" cy="646331"/>
          </a:xfrm>
          <a:prstGeom prst="rect">
            <a:avLst/>
          </a:prstGeom>
          <a:noFill/>
          <a:ln>
            <a:noFill/>
          </a:ln>
        </p:spPr>
        <p:txBody>
          <a:bodyPr wrap="square" anchor="ctr" anchorCtr="0">
            <a:spAutoFit/>
          </a:bodyPr>
          <a:lstStyle/>
          <a:p>
            <a:pPr algn="r"/>
            <a:r>
              <a:rPr lang="tr-TR" sz="3600" b="1" dirty="0">
                <a:solidFill>
                  <a:srgbClr val="1C407D"/>
                </a:solidFill>
                <a:latin typeface="Calibri" panose="020F0502020204030204" pitchFamily="34" charset="0"/>
                <a:cs typeface="Calibri" panose="020F0502020204030204" pitchFamily="34" charset="0"/>
              </a:rPr>
              <a:t>İÇ KONTROL EYLEM PLANI ÖRNEĞİ</a:t>
            </a:r>
            <a:endParaRPr lang="tr-TR" sz="3600" b="1" dirty="0">
              <a:solidFill>
                <a:srgbClr val="1C407D"/>
              </a:solidFill>
            </a:endParaRPr>
          </a:p>
        </p:txBody>
      </p:sp>
      <p:sp>
        <p:nvSpPr>
          <p:cNvPr id="2" name="Slayt Numarası Yer Tutucusu 1">
            <a:extLst>
              <a:ext uri="{FF2B5EF4-FFF2-40B4-BE49-F238E27FC236}">
                <a16:creationId xmlns:a16="http://schemas.microsoft.com/office/drawing/2014/main" id="{96B0C44D-32BF-714A-3AF8-0CBDFAAA570B}"/>
              </a:ext>
            </a:extLst>
          </p:cNvPr>
          <p:cNvSpPr>
            <a:spLocks noGrp="1"/>
          </p:cNvSpPr>
          <p:nvPr>
            <p:ph type="sldNum" sz="quarter" idx="12"/>
          </p:nvPr>
        </p:nvSpPr>
        <p:spPr/>
        <p:txBody>
          <a:bodyPr/>
          <a:lstStyle/>
          <a:p>
            <a:fld id="{58F347EC-474C-401F-8514-590C7B9BB5FA}" type="slidenum">
              <a:rPr lang="tr-TR" smtClean="0"/>
              <a:t>17</a:t>
            </a:fld>
            <a:endParaRPr lang="tr-TR"/>
          </a:p>
        </p:txBody>
      </p:sp>
      <p:pic>
        <p:nvPicPr>
          <p:cNvPr id="8" name="Resim 7">
            <a:extLst>
              <a:ext uri="{FF2B5EF4-FFF2-40B4-BE49-F238E27FC236}">
                <a16:creationId xmlns:a16="http://schemas.microsoft.com/office/drawing/2014/main" id="{CC1DA6CC-A069-F62A-4F3B-105CB37070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graphicFrame>
        <p:nvGraphicFramePr>
          <p:cNvPr id="6" name="Tablo 5">
            <a:extLst>
              <a:ext uri="{FF2B5EF4-FFF2-40B4-BE49-F238E27FC236}">
                <a16:creationId xmlns:a16="http://schemas.microsoft.com/office/drawing/2014/main" id="{30807BC1-2EE4-A53E-B096-B255D0D5A2FF}"/>
              </a:ext>
            </a:extLst>
          </p:cNvPr>
          <p:cNvGraphicFramePr>
            <a:graphicFrameLocks noGrp="1"/>
          </p:cNvGraphicFramePr>
          <p:nvPr>
            <p:extLst>
              <p:ext uri="{D42A27DB-BD31-4B8C-83A1-F6EECF244321}">
                <p14:modId xmlns:p14="http://schemas.microsoft.com/office/powerpoint/2010/main" val="1867172322"/>
              </p:ext>
            </p:extLst>
          </p:nvPr>
        </p:nvGraphicFramePr>
        <p:xfrm>
          <a:off x="766733" y="1593879"/>
          <a:ext cx="10951535" cy="4435350"/>
        </p:xfrm>
        <a:graphic>
          <a:graphicData uri="http://schemas.openxmlformats.org/drawingml/2006/table">
            <a:tbl>
              <a:tblPr firstRow="1" firstCol="1" bandRow="1"/>
              <a:tblGrid>
                <a:gridCol w="627046">
                  <a:extLst>
                    <a:ext uri="{9D8B030D-6E8A-4147-A177-3AD203B41FA5}">
                      <a16:colId xmlns:a16="http://schemas.microsoft.com/office/drawing/2014/main" val="3337244268"/>
                    </a:ext>
                  </a:extLst>
                </a:gridCol>
                <a:gridCol w="1358565">
                  <a:extLst>
                    <a:ext uri="{9D8B030D-6E8A-4147-A177-3AD203B41FA5}">
                      <a16:colId xmlns:a16="http://schemas.microsoft.com/office/drawing/2014/main" val="549541541"/>
                    </a:ext>
                  </a:extLst>
                </a:gridCol>
                <a:gridCol w="1734596">
                  <a:extLst>
                    <a:ext uri="{9D8B030D-6E8A-4147-A177-3AD203B41FA5}">
                      <a16:colId xmlns:a16="http://schemas.microsoft.com/office/drawing/2014/main" val="3918349627"/>
                    </a:ext>
                  </a:extLst>
                </a:gridCol>
                <a:gridCol w="844666">
                  <a:extLst>
                    <a:ext uri="{9D8B030D-6E8A-4147-A177-3AD203B41FA5}">
                      <a16:colId xmlns:a16="http://schemas.microsoft.com/office/drawing/2014/main" val="1381843374"/>
                    </a:ext>
                  </a:extLst>
                </a:gridCol>
                <a:gridCol w="1600822">
                  <a:extLst>
                    <a:ext uri="{9D8B030D-6E8A-4147-A177-3AD203B41FA5}">
                      <a16:colId xmlns:a16="http://schemas.microsoft.com/office/drawing/2014/main" val="1509975194"/>
                    </a:ext>
                  </a:extLst>
                </a:gridCol>
                <a:gridCol w="937676">
                  <a:extLst>
                    <a:ext uri="{9D8B030D-6E8A-4147-A177-3AD203B41FA5}">
                      <a16:colId xmlns:a16="http://schemas.microsoft.com/office/drawing/2014/main" val="1374114034"/>
                    </a:ext>
                  </a:extLst>
                </a:gridCol>
                <a:gridCol w="805754">
                  <a:extLst>
                    <a:ext uri="{9D8B030D-6E8A-4147-A177-3AD203B41FA5}">
                      <a16:colId xmlns:a16="http://schemas.microsoft.com/office/drawing/2014/main" val="3494972843"/>
                    </a:ext>
                  </a:extLst>
                </a:gridCol>
                <a:gridCol w="765854">
                  <a:extLst>
                    <a:ext uri="{9D8B030D-6E8A-4147-A177-3AD203B41FA5}">
                      <a16:colId xmlns:a16="http://schemas.microsoft.com/office/drawing/2014/main" val="780121439"/>
                    </a:ext>
                  </a:extLst>
                </a:gridCol>
                <a:gridCol w="755351">
                  <a:extLst>
                    <a:ext uri="{9D8B030D-6E8A-4147-A177-3AD203B41FA5}">
                      <a16:colId xmlns:a16="http://schemas.microsoft.com/office/drawing/2014/main" val="3200014063"/>
                    </a:ext>
                  </a:extLst>
                </a:gridCol>
                <a:gridCol w="1521205">
                  <a:extLst>
                    <a:ext uri="{9D8B030D-6E8A-4147-A177-3AD203B41FA5}">
                      <a16:colId xmlns:a16="http://schemas.microsoft.com/office/drawing/2014/main" val="1297680447"/>
                    </a:ext>
                  </a:extLst>
                </a:gridCol>
              </a:tblGrid>
              <a:tr h="170713">
                <a:tc gridSpan="10">
                  <a:txBody>
                    <a:bodyPr/>
                    <a:lstStyle/>
                    <a:p>
                      <a:pPr algn="ctr">
                        <a:lnSpc>
                          <a:spcPct val="107000"/>
                        </a:lnSpc>
                        <a:spcAft>
                          <a:spcPts val="800"/>
                        </a:spcAft>
                        <a:buNone/>
                      </a:pPr>
                      <a:r>
                        <a:rPr lang="tr-TR" sz="12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KONTROL ORTAMI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340D"/>
                    </a:solidFill>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tc>
                <a:extLst>
                  <a:ext uri="{0D108BD9-81ED-4DB2-BD59-A6C34878D82A}">
                    <a16:rowId xmlns:a16="http://schemas.microsoft.com/office/drawing/2014/main" val="2163446707"/>
                  </a:ext>
                </a:extLst>
              </a:tr>
              <a:tr h="395247">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Standart Kodu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Kamu İç Kontrol Standardı ve Genel Şartı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Mevcut Durum Analizi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Eylem Kod No</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Öngörülen Eylem veya Eylemler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Sorumlu Birim veya Çalışma Grubu Üyeleri</a:t>
                      </a:r>
                      <a:endParaRPr lang="tr-TR" dirty="0"/>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İş birliği Yapılacak Birim</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Çıktı/ Sonuç</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Tamamlanma Tarihi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Açıklama</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extLst>
                  <a:ext uri="{0D108BD9-81ED-4DB2-BD59-A6C34878D82A}">
                    <a16:rowId xmlns:a16="http://schemas.microsoft.com/office/drawing/2014/main" val="2925755164"/>
                  </a:ext>
                </a:extLst>
              </a:tr>
              <a:tr h="354144">
                <a:tc>
                  <a:txBody>
                    <a:bodyPr/>
                    <a:lstStyle/>
                    <a:p>
                      <a:pPr>
                        <a:lnSpc>
                          <a:spcPct val="107000"/>
                        </a:lnSpc>
                        <a:spcAft>
                          <a:spcPts val="800"/>
                        </a:spcAft>
                        <a:buNone/>
                      </a:pPr>
                      <a:r>
                        <a:rPr lang="tr-TR" sz="9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KOS 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9">
                  <a:txBody>
                    <a:bodyPr/>
                    <a:lstStyle/>
                    <a:p>
                      <a:pPr>
                        <a:lnSpc>
                          <a:spcPct val="107000"/>
                        </a:lnSpc>
                        <a:spcAft>
                          <a:spcPts val="800"/>
                        </a:spcAft>
                        <a:buNone/>
                      </a:pPr>
                      <a:r>
                        <a:rPr lang="tr-TR"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Etik Değerler ve Dürüstlük</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tr-TR" sz="9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(Personel davranışlarını belirleyen kuralların personel tarafından bilinmesi sağlanmalıdır)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extLst>
                  <a:ext uri="{0D108BD9-81ED-4DB2-BD59-A6C34878D82A}">
                    <a16:rowId xmlns:a16="http://schemas.microsoft.com/office/drawing/2014/main" val="2908321179"/>
                  </a:ext>
                </a:extLst>
              </a:tr>
              <a:tr h="1212542">
                <a:tc rowSpan="2">
                  <a:txBody>
                    <a:bodyPr/>
                    <a:lstStyle/>
                    <a:p>
                      <a:pPr>
                        <a:lnSpc>
                          <a:spcPct val="107000"/>
                        </a:lnSpc>
                        <a:spcAft>
                          <a:spcPts val="800"/>
                        </a:spcAft>
                        <a:buNone/>
                      </a:pPr>
                      <a:r>
                        <a:rPr lang="tr-TR"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KOS 1.1</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rowSpan="2">
                  <a:txBody>
                    <a:bodyPr/>
                    <a:lstStyle/>
                    <a:p>
                      <a:pPr>
                        <a:lnSpc>
                          <a:spcPct val="107000"/>
                        </a:lnSpc>
                        <a:spcAft>
                          <a:spcPts val="800"/>
                        </a:spcAft>
                        <a:buNone/>
                      </a:pPr>
                      <a:r>
                        <a:rPr lang="tr-TR" sz="9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İç kontrol sistemi ve işleyişi yönetici ve personel tarafından sahiplenilmeli ve desteklenmelidir.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rowSpan="2">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İç Kontrol Sisteminin sahiplenilmesi ve desteklenmesi amacıyla, sistem hakkında üst yönetim ve harcama yetkililerine bilgi verildi. Üst Yöneticinin onayı ile birlikte tüm birim yöneticilerinin katılımıyla gerekli kurul ve ekipler kuruldu ve toplantılar gerçekleştirildi.</a:t>
                      </a:r>
                    </a:p>
                    <a:p>
                      <a:pPr>
                        <a:lnSpc>
                          <a:spcPct val="107000"/>
                        </a:lnSpc>
                        <a:spcAft>
                          <a:spcPts val="800"/>
                        </a:spcAft>
                        <a:buNone/>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5018 Sayılı Kanun</a:t>
                      </a:r>
                    </a:p>
                    <a:p>
                      <a:pPr>
                        <a:lnSpc>
                          <a:spcPct val="107000"/>
                        </a:lnSpc>
                        <a:spcAft>
                          <a:spcPts val="800"/>
                        </a:spcAft>
                        <a:buNone/>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Kamu İç Kontrol Yönetmeliği</a:t>
                      </a:r>
                    </a:p>
                    <a:p>
                      <a:pPr>
                        <a:lnSpc>
                          <a:spcPct val="107000"/>
                        </a:lnSpc>
                        <a:spcAft>
                          <a:spcPts val="800"/>
                        </a:spcAft>
                        <a:buNone/>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Kamu İç Kontrol Rehberi</a:t>
                      </a:r>
                    </a:p>
                    <a:p>
                      <a:pPr>
                        <a:lnSpc>
                          <a:spcPct val="107000"/>
                        </a:lnSpc>
                        <a:spcAft>
                          <a:spcPts val="800"/>
                        </a:spcAft>
                        <a:buNone/>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Rektörlük Makamının … tarih … sayılı yazısı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KOS 1.1.1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İç kontrol sistemi, işleyişi ve iç kontrolle ilgili her türlü düzenleyici işlemler hakkında bilgilendirme faaliyetleri yapılacaktır.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Strateji Geliştirme Daire Başkanlığı</a:t>
                      </a:r>
                      <a:endParaRPr lang="tr-TR" dirty="0"/>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 </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1-Eğitim Faaliyetleri</a:t>
                      </a:r>
                      <a:b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b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2- İç Kontrol El Kitabı</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Aralık 2026</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1155794"/>
                  </a:ext>
                </a:extLst>
              </a:tr>
              <a:tr h="908791">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KOS 1.1.2</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Birim web sayfalarında “İç Kontrol” bölümü oluşturulacak, yapılan iş ve işlemler sürekli bu sekmeye girilecek, ilgili kısım güncel tutulacak.</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a:t>
                      </a:r>
                      <a:endParaRPr lang="tr-TR" dirty="0"/>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Strateji Geliştirme Daire Başkanlığı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Birim Web Sayfaları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Haziran 2026</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4885900"/>
                  </a:ext>
                </a:extLst>
              </a:tr>
              <a:tr h="354144">
                <a:tc>
                  <a:txBody>
                    <a:bodyPr/>
                    <a:lstStyle/>
                    <a:p>
                      <a:pPr>
                        <a:lnSpc>
                          <a:spcPct val="107000"/>
                        </a:lnSpc>
                        <a:spcAft>
                          <a:spcPts val="800"/>
                        </a:spcAft>
                        <a:buNone/>
                      </a:pPr>
                      <a:r>
                        <a:rPr lang="tr-TR" sz="9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KOS 2</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9">
                  <a:txBody>
                    <a:bodyPr/>
                    <a:lstStyle/>
                    <a:p>
                      <a:pPr>
                        <a:lnSpc>
                          <a:spcPct val="107000"/>
                        </a:lnSpc>
                        <a:spcAft>
                          <a:spcPts val="800"/>
                        </a:spcAft>
                        <a:buNone/>
                      </a:pPr>
                      <a:r>
                        <a:rPr lang="tr-TR" sz="9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Misyon, organizasyon yapısı ve görevler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tr-TR" sz="9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t>
                      </a: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İdarelerin misyonu ile birimlerin ve personelin görev tanımları yazılı olarak belirlenmeli, personele duyurulmalı ve idarede uygun bir organizasyon yapısı oluşturulmalıdır.)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extLst>
                  <a:ext uri="{0D108BD9-81ED-4DB2-BD59-A6C34878D82A}">
                    <a16:rowId xmlns:a16="http://schemas.microsoft.com/office/drawing/2014/main" val="287088162"/>
                  </a:ext>
                </a:extLst>
              </a:tr>
              <a:tr h="662445">
                <a:tc>
                  <a:txBody>
                    <a:bodyPr/>
                    <a:lstStyle/>
                    <a:p>
                      <a:pPr>
                        <a:lnSpc>
                          <a:spcPct val="107000"/>
                        </a:lnSpc>
                        <a:spcAft>
                          <a:spcPts val="800"/>
                        </a:spcAft>
                        <a:buNone/>
                      </a:pPr>
                      <a:r>
                        <a:rPr lang="tr-TR" sz="9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KOS 2.1</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07000"/>
                        </a:lnSpc>
                        <a:spcAft>
                          <a:spcPts val="800"/>
                        </a:spcAft>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İdarenin misyonu yazılı olarak belirlenmeli, duyurulmalı ve personel tarafından benimsenmesi sağlanmalıdır.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Mevcut uygulamalar makul güvence sağladığı için eylem öngörülmemiştir.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3434756"/>
                  </a:ext>
                </a:extLst>
              </a:tr>
            </a:tbl>
          </a:graphicData>
        </a:graphic>
      </p:graphicFrame>
    </p:spTree>
    <p:extLst>
      <p:ext uri="{BB962C8B-B14F-4D97-AF65-F5344CB8AC3E}">
        <p14:creationId xmlns:p14="http://schemas.microsoft.com/office/powerpoint/2010/main" val="796570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71EBF-42B6-24D5-1EF8-C0DB1753C9AD}"/>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1FA8ABB4-1306-2E62-E7F1-7A6B6BD0B2AF}"/>
              </a:ext>
            </a:extLst>
          </p:cNvPr>
          <p:cNvSpPr/>
          <p:nvPr/>
        </p:nvSpPr>
        <p:spPr>
          <a:xfrm>
            <a:off x="1106034" y="521588"/>
            <a:ext cx="9199979" cy="646331"/>
          </a:xfrm>
          <a:prstGeom prst="rect">
            <a:avLst/>
          </a:prstGeom>
          <a:noFill/>
          <a:ln>
            <a:noFill/>
          </a:ln>
        </p:spPr>
        <p:txBody>
          <a:bodyPr wrap="square" anchor="ctr" anchorCtr="0">
            <a:spAutoFit/>
          </a:bodyPr>
          <a:lstStyle/>
          <a:p>
            <a:pPr algn="r"/>
            <a:r>
              <a:rPr lang="tr-TR" sz="3600" b="1" dirty="0">
                <a:solidFill>
                  <a:srgbClr val="1C407D"/>
                </a:solidFill>
                <a:latin typeface="Calibri" panose="020F0502020204030204" pitchFamily="34" charset="0"/>
                <a:cs typeface="Calibri" panose="020F0502020204030204" pitchFamily="34" charset="0"/>
              </a:rPr>
              <a:t>İÇ KONTROL EYLEM PLANI ÖRNEĞİ</a:t>
            </a:r>
            <a:endParaRPr lang="tr-TR" sz="3600" b="1" dirty="0">
              <a:solidFill>
                <a:srgbClr val="1C407D"/>
              </a:solidFill>
            </a:endParaRPr>
          </a:p>
        </p:txBody>
      </p:sp>
      <p:sp>
        <p:nvSpPr>
          <p:cNvPr id="2" name="Slayt Numarası Yer Tutucusu 1">
            <a:extLst>
              <a:ext uri="{FF2B5EF4-FFF2-40B4-BE49-F238E27FC236}">
                <a16:creationId xmlns:a16="http://schemas.microsoft.com/office/drawing/2014/main" id="{26EA9D78-36EC-2583-B043-21B7F6751DF2}"/>
              </a:ext>
            </a:extLst>
          </p:cNvPr>
          <p:cNvSpPr>
            <a:spLocks noGrp="1"/>
          </p:cNvSpPr>
          <p:nvPr>
            <p:ph type="sldNum" sz="quarter" idx="12"/>
          </p:nvPr>
        </p:nvSpPr>
        <p:spPr/>
        <p:txBody>
          <a:bodyPr/>
          <a:lstStyle/>
          <a:p>
            <a:fld id="{58F347EC-474C-401F-8514-590C7B9BB5FA}" type="slidenum">
              <a:rPr lang="tr-TR" smtClean="0"/>
              <a:t>18</a:t>
            </a:fld>
            <a:endParaRPr lang="tr-TR"/>
          </a:p>
        </p:txBody>
      </p:sp>
      <p:pic>
        <p:nvPicPr>
          <p:cNvPr id="8" name="Resim 7">
            <a:extLst>
              <a:ext uri="{FF2B5EF4-FFF2-40B4-BE49-F238E27FC236}">
                <a16:creationId xmlns:a16="http://schemas.microsoft.com/office/drawing/2014/main" id="{DEC342CE-3675-30CA-B785-60BF256F04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graphicFrame>
        <p:nvGraphicFramePr>
          <p:cNvPr id="3" name="Tablo 2">
            <a:extLst>
              <a:ext uri="{FF2B5EF4-FFF2-40B4-BE49-F238E27FC236}">
                <a16:creationId xmlns:a16="http://schemas.microsoft.com/office/drawing/2014/main" id="{B2081977-DEB5-2F74-94C0-D39AA3E75932}"/>
              </a:ext>
            </a:extLst>
          </p:cNvPr>
          <p:cNvGraphicFramePr>
            <a:graphicFrameLocks noGrp="1"/>
          </p:cNvGraphicFramePr>
          <p:nvPr>
            <p:extLst>
              <p:ext uri="{D42A27DB-BD31-4B8C-83A1-F6EECF244321}">
                <p14:modId xmlns:p14="http://schemas.microsoft.com/office/powerpoint/2010/main" val="121340602"/>
              </p:ext>
            </p:extLst>
          </p:nvPr>
        </p:nvGraphicFramePr>
        <p:xfrm>
          <a:off x="616688" y="1460940"/>
          <a:ext cx="11302410" cy="2269787"/>
        </p:xfrm>
        <a:graphic>
          <a:graphicData uri="http://schemas.openxmlformats.org/drawingml/2006/table">
            <a:tbl>
              <a:tblPr firstRow="1" firstCol="1" bandRow="1"/>
              <a:tblGrid>
                <a:gridCol w="647137">
                  <a:extLst>
                    <a:ext uri="{9D8B030D-6E8A-4147-A177-3AD203B41FA5}">
                      <a16:colId xmlns:a16="http://schemas.microsoft.com/office/drawing/2014/main" val="1772310804"/>
                    </a:ext>
                  </a:extLst>
                </a:gridCol>
                <a:gridCol w="1201081">
                  <a:extLst>
                    <a:ext uri="{9D8B030D-6E8A-4147-A177-3AD203B41FA5}">
                      <a16:colId xmlns:a16="http://schemas.microsoft.com/office/drawing/2014/main" val="3778012708"/>
                    </a:ext>
                  </a:extLst>
                </a:gridCol>
                <a:gridCol w="1662483">
                  <a:extLst>
                    <a:ext uri="{9D8B030D-6E8A-4147-A177-3AD203B41FA5}">
                      <a16:colId xmlns:a16="http://schemas.microsoft.com/office/drawing/2014/main" val="1773400377"/>
                    </a:ext>
                  </a:extLst>
                </a:gridCol>
                <a:gridCol w="763588">
                  <a:extLst>
                    <a:ext uri="{9D8B030D-6E8A-4147-A177-3AD203B41FA5}">
                      <a16:colId xmlns:a16="http://schemas.microsoft.com/office/drawing/2014/main" val="2870522025"/>
                    </a:ext>
                  </a:extLst>
                </a:gridCol>
                <a:gridCol w="1796902">
                  <a:extLst>
                    <a:ext uri="{9D8B030D-6E8A-4147-A177-3AD203B41FA5}">
                      <a16:colId xmlns:a16="http://schemas.microsoft.com/office/drawing/2014/main" val="2659110672"/>
                    </a:ext>
                  </a:extLst>
                </a:gridCol>
                <a:gridCol w="1063256">
                  <a:extLst>
                    <a:ext uri="{9D8B030D-6E8A-4147-A177-3AD203B41FA5}">
                      <a16:colId xmlns:a16="http://schemas.microsoft.com/office/drawing/2014/main" val="3022846076"/>
                    </a:ext>
                  </a:extLst>
                </a:gridCol>
                <a:gridCol w="925032">
                  <a:extLst>
                    <a:ext uri="{9D8B030D-6E8A-4147-A177-3AD203B41FA5}">
                      <a16:colId xmlns:a16="http://schemas.microsoft.com/office/drawing/2014/main" val="3556120228"/>
                    </a:ext>
                  </a:extLst>
                </a:gridCol>
                <a:gridCol w="988828">
                  <a:extLst>
                    <a:ext uri="{9D8B030D-6E8A-4147-A177-3AD203B41FA5}">
                      <a16:colId xmlns:a16="http://schemas.microsoft.com/office/drawing/2014/main" val="3461026810"/>
                    </a:ext>
                  </a:extLst>
                </a:gridCol>
                <a:gridCol w="1137684">
                  <a:extLst>
                    <a:ext uri="{9D8B030D-6E8A-4147-A177-3AD203B41FA5}">
                      <a16:colId xmlns:a16="http://schemas.microsoft.com/office/drawing/2014/main" val="1798260035"/>
                    </a:ext>
                  </a:extLst>
                </a:gridCol>
                <a:gridCol w="1116419">
                  <a:extLst>
                    <a:ext uri="{9D8B030D-6E8A-4147-A177-3AD203B41FA5}">
                      <a16:colId xmlns:a16="http://schemas.microsoft.com/office/drawing/2014/main" val="764833137"/>
                    </a:ext>
                  </a:extLst>
                </a:gridCol>
              </a:tblGrid>
              <a:tr h="205870">
                <a:tc gridSpan="10">
                  <a:txBody>
                    <a:bodyPr/>
                    <a:lstStyle/>
                    <a:p>
                      <a:pPr algn="ctr">
                        <a:lnSpc>
                          <a:spcPct val="107000"/>
                        </a:lnSpc>
                        <a:spcAft>
                          <a:spcPts val="800"/>
                        </a:spcAft>
                        <a:buNone/>
                      </a:pPr>
                      <a:r>
                        <a:rPr lang="tr-TR" sz="12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RİSK DEĞERLENDİRME</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340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pPr algn="ctr">
                        <a:lnSpc>
                          <a:spcPct val="107000"/>
                        </a:lnSpc>
                        <a:spcAft>
                          <a:spcPts val="800"/>
                        </a:spcAft>
                        <a:buNone/>
                      </a:pP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340D"/>
                    </a:solidFill>
                  </a:tcPr>
                </a:tc>
                <a:extLst>
                  <a:ext uri="{0D108BD9-81ED-4DB2-BD59-A6C34878D82A}">
                    <a16:rowId xmlns:a16="http://schemas.microsoft.com/office/drawing/2014/main" val="2246500852"/>
                  </a:ext>
                </a:extLst>
              </a:tr>
              <a:tr h="515152">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Standart Kodu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Kamu İç Kontrol Standardı ve Genel Şartı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Mevcut Durum Analizi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Eylem Kod No</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Öngörülen Eylem veya Eylemler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Sorumlu </a:t>
                      </a:r>
                      <a:r>
                        <a:rPr lang="tr-TR" sz="900" b="1" kern="0" dirty="0" err="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Sorumlu</a:t>
                      </a: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Birim veya Çalışma Grubu Üyeleri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İş birliği Yapılacak Birim</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Çıktı/ Sonuç</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Tamamlanma Tarihi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Açıklama</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extLst>
                  <a:ext uri="{0D108BD9-81ED-4DB2-BD59-A6C34878D82A}">
                    <a16:rowId xmlns:a16="http://schemas.microsoft.com/office/drawing/2014/main" val="3141377646"/>
                  </a:ext>
                </a:extLst>
              </a:tr>
              <a:tr h="204864">
                <a:tc>
                  <a:txBody>
                    <a:bodyPr/>
                    <a:lstStyle/>
                    <a:p>
                      <a:pPr>
                        <a:lnSpc>
                          <a:spcPct val="107000"/>
                        </a:lnSpc>
                        <a:spcAft>
                          <a:spcPts val="800"/>
                        </a:spcAft>
                        <a:buNone/>
                      </a:pPr>
                      <a:r>
                        <a:rPr lang="tr-TR" sz="9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RDS 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9">
                  <a:txBody>
                    <a:bodyPr/>
                    <a:lstStyle/>
                    <a:p>
                      <a:pPr>
                        <a:lnSpc>
                          <a:spcPct val="107000"/>
                        </a:lnSpc>
                        <a:spcAft>
                          <a:spcPts val="800"/>
                        </a:spcAft>
                        <a:buNone/>
                      </a:pPr>
                      <a:r>
                        <a:rPr lang="tr-TR" sz="9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Risklerin belirlenmesi ve değerlendirilmesi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 sistemli bir şekilde analizler yaparak amaç ve hedeflerinin gerçekleşmesini engelleyebilecek iç ve dış riskleri tanımlayarak değerlendirmeli ve alınacak önlemleri belirlemelidir.)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lnSpc>
                          <a:spcPct val="107000"/>
                        </a:lnSpc>
                        <a:spcAft>
                          <a:spcPts val="800"/>
                        </a:spcAft>
                        <a:buNone/>
                      </a:pP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77975418"/>
                  </a:ext>
                </a:extLst>
              </a:tr>
              <a:tr h="579882">
                <a:tc rowSpan="2">
                  <a:txBody>
                    <a:bodyPr/>
                    <a:lstStyle/>
                    <a:p>
                      <a:pPr>
                        <a:lnSpc>
                          <a:spcPct val="107000"/>
                        </a:lnSpc>
                        <a:spcAft>
                          <a:spcPts val="800"/>
                        </a:spcAft>
                        <a:buNone/>
                      </a:pPr>
                      <a:r>
                        <a:rPr lang="tr-TR" sz="9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RDS 6.1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rowSpan="2">
                  <a:txBody>
                    <a:bodyPr/>
                    <a:lstStyle/>
                    <a:p>
                      <a:pPr>
                        <a:lnSpc>
                          <a:spcPct val="107000"/>
                        </a:lnSpc>
                        <a:spcAft>
                          <a:spcPts val="800"/>
                        </a:spcAft>
                        <a:buNone/>
                      </a:pPr>
                      <a:r>
                        <a:rPr lang="tr-TR" sz="9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 her yıl sistemli bir şekilde amaç ve hedeflerine yönelik riskleri belirlemelidir.</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rowSpan="2">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Üniversitemizde her yıl hedeflerimizi engelleyebilecek riskler belirlenmekte ve İdare Risk Kontrol Eylem Planı hazırlanmaktadır.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a:effectLst/>
                          <a:latin typeface="Times New Roman" panose="02020603050405020304" pitchFamily="18" charset="0"/>
                          <a:ea typeface="Aptos" panose="020B0004020202020204" pitchFamily="34" charset="0"/>
                          <a:cs typeface="Times New Roman" panose="02020603050405020304" pitchFamily="18" charset="0"/>
                        </a:rPr>
                        <a:t>RD 6.1.1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Birimlere ait risk sorumlularından oluşan Risk Belirleme Komisyonu oluşturulması.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Strateji Geliştirme Daire Başkanlığı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Rektörlük Oluru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Nisan 2026</a:t>
                      </a:r>
                      <a:endParaRPr lang="tr-TR" dirty="0"/>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1515612"/>
                  </a:ext>
                </a:extLst>
              </a:tr>
              <a:tr h="579882">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07000"/>
                        </a:lnSpc>
                        <a:spcAft>
                          <a:spcPts val="800"/>
                        </a:spcAft>
                        <a:buNone/>
                      </a:pPr>
                      <a:r>
                        <a:rPr lang="tr-TR" sz="900" kern="100">
                          <a:effectLst/>
                          <a:latin typeface="Times New Roman" panose="02020603050405020304" pitchFamily="18" charset="0"/>
                          <a:ea typeface="Aptos" panose="020B0004020202020204" pitchFamily="34" charset="0"/>
                          <a:cs typeface="Times New Roman" panose="02020603050405020304" pitchFamily="18" charset="0"/>
                        </a:rPr>
                        <a:t>RD 6.1.2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Risk Belirleme Komisyonu tarafından </a:t>
                      </a: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Risk Eylem Planı hazırlanarak yürürlüğe konulması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Risk Belirleme Komisyonu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Risk Eylem Planı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Haziran 2026</a:t>
                      </a:r>
                      <a:endParaRPr lang="tr-TR" dirty="0"/>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2133176"/>
                  </a:ext>
                </a:extLst>
              </a:tr>
            </a:tbl>
          </a:graphicData>
        </a:graphic>
      </p:graphicFrame>
      <p:graphicFrame>
        <p:nvGraphicFramePr>
          <p:cNvPr id="7" name="Tablo 6">
            <a:extLst>
              <a:ext uri="{FF2B5EF4-FFF2-40B4-BE49-F238E27FC236}">
                <a16:creationId xmlns:a16="http://schemas.microsoft.com/office/drawing/2014/main" id="{93E0CE04-5101-5980-8063-80133B341D7E}"/>
              </a:ext>
            </a:extLst>
          </p:cNvPr>
          <p:cNvGraphicFramePr>
            <a:graphicFrameLocks noGrp="1"/>
          </p:cNvGraphicFramePr>
          <p:nvPr>
            <p:extLst>
              <p:ext uri="{D42A27DB-BD31-4B8C-83A1-F6EECF244321}">
                <p14:modId xmlns:p14="http://schemas.microsoft.com/office/powerpoint/2010/main" val="1448262968"/>
              </p:ext>
            </p:extLst>
          </p:nvPr>
        </p:nvGraphicFramePr>
        <p:xfrm>
          <a:off x="616687" y="4010811"/>
          <a:ext cx="11302409" cy="2157447"/>
        </p:xfrm>
        <a:graphic>
          <a:graphicData uri="http://schemas.openxmlformats.org/drawingml/2006/table">
            <a:tbl>
              <a:tblPr firstRow="1" firstCol="1" bandRow="1"/>
              <a:tblGrid>
                <a:gridCol w="657796">
                  <a:extLst>
                    <a:ext uri="{9D8B030D-6E8A-4147-A177-3AD203B41FA5}">
                      <a16:colId xmlns:a16="http://schemas.microsoft.com/office/drawing/2014/main" val="3659679392"/>
                    </a:ext>
                  </a:extLst>
                </a:gridCol>
                <a:gridCol w="1139107">
                  <a:extLst>
                    <a:ext uri="{9D8B030D-6E8A-4147-A177-3AD203B41FA5}">
                      <a16:colId xmlns:a16="http://schemas.microsoft.com/office/drawing/2014/main" val="3574974719"/>
                    </a:ext>
                  </a:extLst>
                </a:gridCol>
                <a:gridCol w="1754372">
                  <a:extLst>
                    <a:ext uri="{9D8B030D-6E8A-4147-A177-3AD203B41FA5}">
                      <a16:colId xmlns:a16="http://schemas.microsoft.com/office/drawing/2014/main" val="2472719247"/>
                    </a:ext>
                  </a:extLst>
                </a:gridCol>
                <a:gridCol w="733646">
                  <a:extLst>
                    <a:ext uri="{9D8B030D-6E8A-4147-A177-3AD203B41FA5}">
                      <a16:colId xmlns:a16="http://schemas.microsoft.com/office/drawing/2014/main" val="2303307411"/>
                    </a:ext>
                  </a:extLst>
                </a:gridCol>
                <a:gridCol w="1754372">
                  <a:extLst>
                    <a:ext uri="{9D8B030D-6E8A-4147-A177-3AD203B41FA5}">
                      <a16:colId xmlns:a16="http://schemas.microsoft.com/office/drawing/2014/main" val="389133138"/>
                    </a:ext>
                  </a:extLst>
                </a:gridCol>
                <a:gridCol w="1084521">
                  <a:extLst>
                    <a:ext uri="{9D8B030D-6E8A-4147-A177-3AD203B41FA5}">
                      <a16:colId xmlns:a16="http://schemas.microsoft.com/office/drawing/2014/main" val="2660063686"/>
                    </a:ext>
                  </a:extLst>
                </a:gridCol>
                <a:gridCol w="988828">
                  <a:extLst>
                    <a:ext uri="{9D8B030D-6E8A-4147-A177-3AD203B41FA5}">
                      <a16:colId xmlns:a16="http://schemas.microsoft.com/office/drawing/2014/main" val="2506897612"/>
                    </a:ext>
                  </a:extLst>
                </a:gridCol>
                <a:gridCol w="903768">
                  <a:extLst>
                    <a:ext uri="{9D8B030D-6E8A-4147-A177-3AD203B41FA5}">
                      <a16:colId xmlns:a16="http://schemas.microsoft.com/office/drawing/2014/main" val="2936433233"/>
                    </a:ext>
                  </a:extLst>
                </a:gridCol>
                <a:gridCol w="1212111">
                  <a:extLst>
                    <a:ext uri="{9D8B030D-6E8A-4147-A177-3AD203B41FA5}">
                      <a16:colId xmlns:a16="http://schemas.microsoft.com/office/drawing/2014/main" val="1191355939"/>
                    </a:ext>
                  </a:extLst>
                </a:gridCol>
                <a:gridCol w="1073888">
                  <a:extLst>
                    <a:ext uri="{9D8B030D-6E8A-4147-A177-3AD203B41FA5}">
                      <a16:colId xmlns:a16="http://schemas.microsoft.com/office/drawing/2014/main" val="3381918523"/>
                    </a:ext>
                  </a:extLst>
                </a:gridCol>
              </a:tblGrid>
              <a:tr h="178417">
                <a:tc gridSpan="10">
                  <a:txBody>
                    <a:bodyPr/>
                    <a:lstStyle/>
                    <a:p>
                      <a:pPr algn="ctr">
                        <a:lnSpc>
                          <a:spcPct val="107000"/>
                        </a:lnSpc>
                        <a:spcAft>
                          <a:spcPts val="800"/>
                        </a:spcAft>
                        <a:buNone/>
                      </a:pPr>
                      <a:r>
                        <a:rPr lang="tr-TR" sz="12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KONTROL FAALİYETLERİ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340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pPr algn="ctr">
                        <a:lnSpc>
                          <a:spcPct val="107000"/>
                        </a:lnSpc>
                        <a:spcAft>
                          <a:spcPts val="800"/>
                        </a:spcAft>
                        <a:buNone/>
                      </a:pP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340D"/>
                    </a:solidFill>
                  </a:tcPr>
                </a:tc>
                <a:extLst>
                  <a:ext uri="{0D108BD9-81ED-4DB2-BD59-A6C34878D82A}">
                    <a16:rowId xmlns:a16="http://schemas.microsoft.com/office/drawing/2014/main" val="3076047677"/>
                  </a:ext>
                </a:extLst>
              </a:tr>
              <a:tr h="654407">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Standart Kodu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Kamu İç Kontrol Standardı ve Genel Şartı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Mevcut Durum Analizi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Eylem Kod No</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Öngörülen Eylem veya Eylemler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Sorumlu Birim veya Çalışma Grubu Üyeleri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İş birliği Yapılacak Birim</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Çıktı/ Sonuç</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Tamamlanma Tarihi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Açıklama</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extLst>
                  <a:ext uri="{0D108BD9-81ED-4DB2-BD59-A6C34878D82A}">
                    <a16:rowId xmlns:a16="http://schemas.microsoft.com/office/drawing/2014/main" val="849365701"/>
                  </a:ext>
                </a:extLst>
              </a:tr>
              <a:tr h="294380">
                <a:tc>
                  <a:txBody>
                    <a:bodyPr/>
                    <a:lstStyle/>
                    <a:p>
                      <a:pPr>
                        <a:lnSpc>
                          <a:spcPct val="107000"/>
                        </a:lnSpc>
                        <a:spcAft>
                          <a:spcPts val="800"/>
                        </a:spcAft>
                        <a:buNone/>
                      </a:pPr>
                      <a:r>
                        <a:rPr lang="tr-TR" sz="9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KFS8</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9">
                  <a:txBody>
                    <a:bodyPr/>
                    <a:lstStyle/>
                    <a:p>
                      <a:pPr>
                        <a:lnSpc>
                          <a:spcPct val="107000"/>
                        </a:lnSpc>
                        <a:buNone/>
                      </a:pPr>
                      <a:r>
                        <a:rPr lang="tr-TR" sz="9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Prosedürlerin belirlenmesi ve belgelendirilmesi</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buNone/>
                      </a:pPr>
                      <a:r>
                        <a:rPr lang="tr-TR" sz="900"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 faaliyetleri ile mali karar ve işlemleri için gerekli yazılı prosedürleri ve bu alanlara ilişkin düzenlemeleri hazırlamalı, güncellemeli ve ilgili personelin erişimine sunmalıdır.)</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lnSpc>
                          <a:spcPct val="107000"/>
                        </a:lnSpc>
                        <a:buNone/>
                      </a:pP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08195661"/>
                  </a:ext>
                </a:extLst>
              </a:tr>
              <a:tr h="1004534">
                <a:tc>
                  <a:txBody>
                    <a:bodyPr/>
                    <a:lstStyle/>
                    <a:p>
                      <a:pPr>
                        <a:lnSpc>
                          <a:spcPct val="107000"/>
                        </a:lnSpc>
                        <a:spcAft>
                          <a:spcPts val="800"/>
                        </a:spcAft>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KFS 8.1</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07000"/>
                        </a:lnSpc>
                        <a:spcAft>
                          <a:spcPts val="800"/>
                        </a:spcAft>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 faaliyetleri ile mali karar ve işlemleri hakkında yazılı prosedürler belirlemelidir.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İdarenin faaliyetleri ile mali karar ve işlemleri ile ilgili yazılı prosedürler yapılmış olmasına rağmen; bu işlemlerin uygulanması ve sonuçlandırılması aşamalarını kapsayacak prosedürler yeterli düzeyde oluşturulmamıştır.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KFS 8.1.1</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İş Akış Şemaları faaliyet veya mali karar ve işlemin</a:t>
                      </a:r>
                      <a:b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b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başlaması, uygulanması ve sonuçlandırılması aşamalarını</a:t>
                      </a:r>
                      <a:b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b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kapsayacak şekilde hazırlanacaktır.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Strateji Geliştirme Daire Başkanlığı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İş Akış Şemaları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Temmuz 2026</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3453271"/>
                  </a:ext>
                </a:extLst>
              </a:tr>
            </a:tbl>
          </a:graphicData>
        </a:graphic>
      </p:graphicFrame>
    </p:spTree>
    <p:extLst>
      <p:ext uri="{BB962C8B-B14F-4D97-AF65-F5344CB8AC3E}">
        <p14:creationId xmlns:p14="http://schemas.microsoft.com/office/powerpoint/2010/main" val="3484071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FE872-D19A-8665-F869-3BEC2520390B}"/>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BAE64C39-7F4E-9C3D-37BE-408B06D525D2}"/>
              </a:ext>
            </a:extLst>
          </p:cNvPr>
          <p:cNvSpPr/>
          <p:nvPr/>
        </p:nvSpPr>
        <p:spPr>
          <a:xfrm>
            <a:off x="1106034" y="598532"/>
            <a:ext cx="9199979" cy="492443"/>
          </a:xfrm>
          <a:prstGeom prst="rect">
            <a:avLst/>
          </a:prstGeom>
          <a:noFill/>
          <a:ln>
            <a:noFill/>
          </a:ln>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tr-TR" sz="2600" b="1" i="0" u="none" strike="noStrike" kern="1200" cap="none" spc="0" normalizeH="0" baseline="0" noProof="0" dirty="0">
                <a:ln>
                  <a:noFill/>
                </a:ln>
                <a:solidFill>
                  <a:srgbClr val="1C407D"/>
                </a:solidFill>
                <a:effectLst/>
                <a:uLnTx/>
                <a:uFillTx/>
                <a:latin typeface="Calibri" panose="020F0502020204030204" pitchFamily="34" charset="0"/>
                <a:ea typeface="+mn-ea"/>
                <a:cs typeface="Calibri" panose="020F0502020204030204" pitchFamily="34" charset="0"/>
              </a:rPr>
              <a:t>İÇ KONTROL EYLEM PLANI GERÇEKLEŞME SONUCU ÖRNEĞİ</a:t>
            </a:r>
            <a:endParaRPr kumimoji="0" lang="tr-TR" sz="2600" b="1" i="0" u="none" strike="noStrike" kern="1200" cap="none" spc="0" normalizeH="0" baseline="0" noProof="0" dirty="0">
              <a:ln>
                <a:noFill/>
              </a:ln>
              <a:solidFill>
                <a:srgbClr val="1C407D"/>
              </a:solidFill>
              <a:effectLst/>
              <a:uLnTx/>
              <a:uFillTx/>
              <a:latin typeface="Century Gothic"/>
              <a:ea typeface="+mn-ea"/>
              <a:cs typeface="+mn-cs"/>
            </a:endParaRPr>
          </a:p>
        </p:txBody>
      </p:sp>
      <p:sp>
        <p:nvSpPr>
          <p:cNvPr id="2" name="Slayt Numarası Yer Tutucusu 1">
            <a:extLst>
              <a:ext uri="{FF2B5EF4-FFF2-40B4-BE49-F238E27FC236}">
                <a16:creationId xmlns:a16="http://schemas.microsoft.com/office/drawing/2014/main" id="{CDFFC92F-5954-7195-7C55-4D4265328802}"/>
              </a:ext>
            </a:extLst>
          </p:cNvPr>
          <p:cNvSpPr>
            <a:spLocks noGrp="1"/>
          </p:cNvSpPr>
          <p:nvPr>
            <p:ph type="sldNum" sz="quarter" idx="12"/>
          </p:nvPr>
        </p:nvSpPr>
        <p:spPr/>
        <p:txBody>
          <a:bodyPr/>
          <a:lstStyle/>
          <a:p>
            <a:fld id="{58F347EC-474C-401F-8514-590C7B9BB5FA}" type="slidenum">
              <a:rPr lang="tr-TR" smtClean="0"/>
              <a:t>19</a:t>
            </a:fld>
            <a:endParaRPr lang="tr-TR"/>
          </a:p>
        </p:txBody>
      </p:sp>
      <p:pic>
        <p:nvPicPr>
          <p:cNvPr id="8" name="Resim 7">
            <a:extLst>
              <a:ext uri="{FF2B5EF4-FFF2-40B4-BE49-F238E27FC236}">
                <a16:creationId xmlns:a16="http://schemas.microsoft.com/office/drawing/2014/main" id="{AEEE44DE-C40C-92CA-740F-6E4F6EEAE2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graphicFrame>
        <p:nvGraphicFramePr>
          <p:cNvPr id="6" name="Tablo 5">
            <a:extLst>
              <a:ext uri="{FF2B5EF4-FFF2-40B4-BE49-F238E27FC236}">
                <a16:creationId xmlns:a16="http://schemas.microsoft.com/office/drawing/2014/main" id="{2CDAC4CB-D4CB-BD54-3A30-737E475206F7}"/>
              </a:ext>
            </a:extLst>
          </p:cNvPr>
          <p:cNvGraphicFramePr>
            <a:graphicFrameLocks noGrp="1"/>
          </p:cNvGraphicFramePr>
          <p:nvPr>
            <p:extLst>
              <p:ext uri="{D42A27DB-BD31-4B8C-83A1-F6EECF244321}">
                <p14:modId xmlns:p14="http://schemas.microsoft.com/office/powerpoint/2010/main" val="39977177"/>
              </p:ext>
            </p:extLst>
          </p:nvPr>
        </p:nvGraphicFramePr>
        <p:xfrm>
          <a:off x="766733" y="1593879"/>
          <a:ext cx="11109834" cy="5038346"/>
        </p:xfrm>
        <a:graphic>
          <a:graphicData uri="http://schemas.openxmlformats.org/drawingml/2006/table">
            <a:tbl>
              <a:tblPr firstRow="1" firstCol="1" bandRow="1"/>
              <a:tblGrid>
                <a:gridCol w="558528">
                  <a:extLst>
                    <a:ext uri="{9D8B030D-6E8A-4147-A177-3AD203B41FA5}">
                      <a16:colId xmlns:a16="http://schemas.microsoft.com/office/drawing/2014/main" val="3337244268"/>
                    </a:ext>
                  </a:extLst>
                </a:gridCol>
                <a:gridCol w="1210113">
                  <a:extLst>
                    <a:ext uri="{9D8B030D-6E8A-4147-A177-3AD203B41FA5}">
                      <a16:colId xmlns:a16="http://schemas.microsoft.com/office/drawing/2014/main" val="549541541"/>
                    </a:ext>
                  </a:extLst>
                </a:gridCol>
                <a:gridCol w="1545056">
                  <a:extLst>
                    <a:ext uri="{9D8B030D-6E8A-4147-A177-3AD203B41FA5}">
                      <a16:colId xmlns:a16="http://schemas.microsoft.com/office/drawing/2014/main" val="3918349627"/>
                    </a:ext>
                  </a:extLst>
                </a:gridCol>
                <a:gridCol w="204491">
                  <a:extLst>
                    <a:ext uri="{9D8B030D-6E8A-4147-A177-3AD203B41FA5}">
                      <a16:colId xmlns:a16="http://schemas.microsoft.com/office/drawing/2014/main" val="1381843374"/>
                    </a:ext>
                  </a:extLst>
                </a:gridCol>
                <a:gridCol w="547878">
                  <a:extLst>
                    <a:ext uri="{9D8B030D-6E8A-4147-A177-3AD203B41FA5}">
                      <a16:colId xmlns:a16="http://schemas.microsoft.com/office/drawing/2014/main" val="2350235578"/>
                    </a:ext>
                  </a:extLst>
                </a:gridCol>
                <a:gridCol w="207034">
                  <a:extLst>
                    <a:ext uri="{9D8B030D-6E8A-4147-A177-3AD203B41FA5}">
                      <a16:colId xmlns:a16="http://schemas.microsoft.com/office/drawing/2014/main" val="1509975194"/>
                    </a:ext>
                  </a:extLst>
                </a:gridCol>
                <a:gridCol w="1218865">
                  <a:extLst>
                    <a:ext uri="{9D8B030D-6E8A-4147-A177-3AD203B41FA5}">
                      <a16:colId xmlns:a16="http://schemas.microsoft.com/office/drawing/2014/main" val="390404999"/>
                    </a:ext>
                  </a:extLst>
                </a:gridCol>
                <a:gridCol w="835216">
                  <a:extLst>
                    <a:ext uri="{9D8B030D-6E8A-4147-A177-3AD203B41FA5}">
                      <a16:colId xmlns:a16="http://schemas.microsoft.com/office/drawing/2014/main" val="1374114034"/>
                    </a:ext>
                  </a:extLst>
                </a:gridCol>
                <a:gridCol w="717708">
                  <a:extLst>
                    <a:ext uri="{9D8B030D-6E8A-4147-A177-3AD203B41FA5}">
                      <a16:colId xmlns:a16="http://schemas.microsoft.com/office/drawing/2014/main" val="3494972843"/>
                    </a:ext>
                  </a:extLst>
                </a:gridCol>
                <a:gridCol w="682170">
                  <a:extLst>
                    <a:ext uri="{9D8B030D-6E8A-4147-A177-3AD203B41FA5}">
                      <a16:colId xmlns:a16="http://schemas.microsoft.com/office/drawing/2014/main" val="780121439"/>
                    </a:ext>
                  </a:extLst>
                </a:gridCol>
                <a:gridCol w="756534">
                  <a:extLst>
                    <a:ext uri="{9D8B030D-6E8A-4147-A177-3AD203B41FA5}">
                      <a16:colId xmlns:a16="http://schemas.microsoft.com/office/drawing/2014/main" val="3200014063"/>
                    </a:ext>
                  </a:extLst>
                </a:gridCol>
                <a:gridCol w="871869">
                  <a:extLst>
                    <a:ext uri="{9D8B030D-6E8A-4147-A177-3AD203B41FA5}">
                      <a16:colId xmlns:a16="http://schemas.microsoft.com/office/drawing/2014/main" val="2343924788"/>
                    </a:ext>
                  </a:extLst>
                </a:gridCol>
                <a:gridCol w="1754372">
                  <a:extLst>
                    <a:ext uri="{9D8B030D-6E8A-4147-A177-3AD203B41FA5}">
                      <a16:colId xmlns:a16="http://schemas.microsoft.com/office/drawing/2014/main" val="3678020869"/>
                    </a:ext>
                  </a:extLst>
                </a:gridCol>
              </a:tblGrid>
              <a:tr h="170713">
                <a:tc gridSpan="13">
                  <a:txBody>
                    <a:bodyPr/>
                    <a:lstStyle/>
                    <a:p>
                      <a:pPr algn="ctr">
                        <a:lnSpc>
                          <a:spcPct val="107000"/>
                        </a:lnSpc>
                        <a:spcAft>
                          <a:spcPts val="800"/>
                        </a:spcAft>
                        <a:buNone/>
                      </a:pPr>
                      <a:r>
                        <a:rPr lang="tr-TR" sz="12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KONTROL ORTAMI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340D"/>
                    </a:solidFill>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163446707"/>
                  </a:ext>
                </a:extLst>
              </a:tr>
              <a:tr h="395247">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Standart Kodu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Kamu İç Kontrol Standardı ve Genel Şartı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Mevcut Durum Analizi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gridSpan="2">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Eylem Kod No</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hMerge="1">
                  <a:txBody>
                    <a:bodyPr/>
                    <a:lstStyle/>
                    <a:p>
                      <a:pPr algn="ctr">
                        <a:lnSpc>
                          <a:spcPct val="107000"/>
                        </a:lnSpc>
                        <a:spcAft>
                          <a:spcPts val="800"/>
                        </a:spcAft>
                        <a:buNone/>
                      </a:pP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gridSpan="2">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Öngörülen Eylem veya Eylemler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hMerge="1">
                  <a:txBody>
                    <a:bodyPr/>
                    <a:lstStyle/>
                    <a:p>
                      <a:pPr algn="ctr">
                        <a:lnSpc>
                          <a:spcPct val="107000"/>
                        </a:lnSpc>
                        <a:spcAft>
                          <a:spcPts val="800"/>
                        </a:spcAft>
                        <a:buNone/>
                      </a:pP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Sorumlu Birim veya Çalışma Grubu Üyeleri</a:t>
                      </a:r>
                      <a:endParaRPr lang="tr-TR" dirty="0"/>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İş birliği Yapılacak Birim</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Çıktı/ Sonuç</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Tamamlanma Tarihi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Açıklama</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Gerçekleşme Sonucu</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p>
                      <a:pPr algn="ctr">
                        <a:buNone/>
                      </a:pPr>
                      <a:r>
                        <a:rPr lang="tr-TR" sz="900" b="1" kern="0" dirty="0">
                          <a:solidFill>
                            <a:srgbClr val="FFFFFF"/>
                          </a:solidFill>
                          <a:effectLst/>
                          <a:latin typeface="Times New Roman" panose="02020603050405020304" pitchFamily="18" charset="0"/>
                          <a:ea typeface="Times New Roman" panose="02020603050405020304" pitchFamily="18" charset="0"/>
                        </a:rPr>
                        <a:t>2026/ 1-6</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extLst>
                  <a:ext uri="{0D108BD9-81ED-4DB2-BD59-A6C34878D82A}">
                    <a16:rowId xmlns:a16="http://schemas.microsoft.com/office/drawing/2014/main" val="2925755164"/>
                  </a:ext>
                </a:extLst>
              </a:tr>
              <a:tr h="354144">
                <a:tc>
                  <a:txBody>
                    <a:bodyPr/>
                    <a:lstStyle/>
                    <a:p>
                      <a:pPr>
                        <a:lnSpc>
                          <a:spcPct val="107000"/>
                        </a:lnSpc>
                        <a:spcAft>
                          <a:spcPts val="800"/>
                        </a:spcAft>
                        <a:buNone/>
                      </a:pPr>
                      <a:r>
                        <a:rPr lang="tr-TR" sz="900" b="1" ker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KOS 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12">
                  <a:txBody>
                    <a:bodyPr/>
                    <a:lstStyle/>
                    <a:p>
                      <a:pPr>
                        <a:lnSpc>
                          <a:spcPct val="107000"/>
                        </a:lnSpc>
                        <a:spcAft>
                          <a:spcPts val="800"/>
                        </a:spcAft>
                        <a:buNone/>
                      </a:pPr>
                      <a:r>
                        <a:rPr lang="tr-TR"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Etik Değerler ve Dürüstlük</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tr-TR" sz="9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(Personel davranışlarını belirleyen kuralların personel tarafından bilinmesi sağlanmalıdır)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908321179"/>
                  </a:ext>
                </a:extLst>
              </a:tr>
              <a:tr h="662445">
                <a:tc rowSpan="2">
                  <a:txBody>
                    <a:bodyPr/>
                    <a:lstStyle/>
                    <a:p>
                      <a:pPr>
                        <a:lnSpc>
                          <a:spcPct val="107000"/>
                        </a:lnSpc>
                        <a:spcAft>
                          <a:spcPts val="800"/>
                        </a:spcAft>
                        <a:buNone/>
                      </a:pPr>
                      <a:r>
                        <a:rPr lang="tr-TR" sz="9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KOS 1.1</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rowSpan="2">
                  <a:txBody>
                    <a:bodyPr/>
                    <a:lstStyle/>
                    <a:p>
                      <a:pPr>
                        <a:lnSpc>
                          <a:spcPct val="107000"/>
                        </a:lnSpc>
                        <a:spcAft>
                          <a:spcPts val="800"/>
                        </a:spcAft>
                        <a:buNone/>
                      </a:pPr>
                      <a:r>
                        <a:rPr lang="tr-TR" sz="9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İç kontrol sistemi ve işleyişi yönetici ve personel tarafından sahiplenilmeli ve desteklenmelidir.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rowSpan="2" gridSpan="2">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İç Kontrol Sisteminin sahiplenilmesi ve desteklenmesi amacıyla, sistem hakkında üst yönetim ve harcama yetkililerine bilgi verildi. Üst Yöneticinin onayı ile birlikte tüm birim yöneticilerinin katılımıyla gerekli kurul ve ekipler kuruldu ve toplantılar gerçekleştirildi.</a:t>
                      </a:r>
                    </a:p>
                    <a:p>
                      <a:pPr>
                        <a:lnSpc>
                          <a:spcPct val="107000"/>
                        </a:lnSpc>
                        <a:spcAft>
                          <a:spcPts val="200"/>
                        </a:spcAft>
                        <a:buNone/>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5018 Sayılı Kanun</a:t>
                      </a:r>
                    </a:p>
                    <a:p>
                      <a:pPr>
                        <a:lnSpc>
                          <a:spcPct val="107000"/>
                        </a:lnSpc>
                        <a:spcAft>
                          <a:spcPts val="200"/>
                        </a:spcAft>
                        <a:buNone/>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Kamu İç Kontrol Yönetmeliği</a:t>
                      </a:r>
                    </a:p>
                    <a:p>
                      <a:pPr marL="0" marR="0" lvl="0" indent="0" algn="l" defTabSz="457189" rtl="0" eaLnBrk="1" fontAlgn="auto" latinLnBrk="0" hangingPunct="1">
                        <a:lnSpc>
                          <a:spcPct val="107000"/>
                        </a:lnSpc>
                        <a:spcBef>
                          <a:spcPts val="0"/>
                        </a:spcBef>
                        <a:spcAft>
                          <a:spcPts val="200"/>
                        </a:spcAft>
                        <a:buClrTx/>
                        <a:buSzTx/>
                        <a:buFontTx/>
                        <a:buNone/>
                        <a:tabLst/>
                        <a:defRPr/>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Kamu İç Kontrol Rehberi</a:t>
                      </a:r>
                    </a:p>
                    <a:p>
                      <a:pPr>
                        <a:lnSpc>
                          <a:spcPct val="107000"/>
                        </a:lnSpc>
                        <a:spcAft>
                          <a:spcPts val="200"/>
                        </a:spcAft>
                        <a:buNone/>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Rektörlük Makamının … tarih … sayılı yazısı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rowSpan="2" hMerge="1">
                  <a:txBody>
                    <a:bodyPr/>
                    <a:lstStyle/>
                    <a:p>
                      <a:pP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KOS 1.1.1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gridSpan="2">
                  <a:txBody>
                    <a:bodyPr/>
                    <a:lstStyle/>
                    <a:p>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KOS 1.1.1</a:t>
                      </a:r>
                      <a:endParaRPr lang="tr-T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hMerge="1">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İç kontrol sistemi, işleyişi ve iç kontrolle ilgili her türlü düzenleyici işlemler hakkında bilgilendirme faaliyetleri yapılacaktır.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İç kontrol sistemi, işleyişi ve iç kontrolle ilgili her türlü düzenleyici işlemler hakkında bilgilendirme faaliyetleri yapılacaktır.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Strateji Geliştirme Daire Başkanlığı</a:t>
                      </a:r>
                      <a:endParaRPr lang="tr-TR" dirty="0"/>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 </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1-Eğitim Faaliyetleri</a:t>
                      </a:r>
                      <a:b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b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2- İç Kontrol El Kitabı</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Aralık 2026</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900" kern="0" dirty="0">
                          <a:effectLst/>
                          <a:latin typeface="Times New Roman" panose="02020603050405020304" pitchFamily="18" charset="0"/>
                          <a:ea typeface="Times New Roman" panose="02020603050405020304" pitchFamily="18" charset="0"/>
                        </a:rPr>
                        <a:t>15/05/2026 tarihinde konferans salonunda harcama yetkilileri, gerçekleştirme görevlileri ve diğer ilgilere eğitim düzenlenmiştir. İç Kontrol El Kitabının yapım aşaması devam etmektedir. Öngörülen eylemin, süresinde tamamlanması planlanmaktadır.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1155794"/>
                  </a:ext>
                </a:extLst>
              </a:tr>
              <a:tr h="400507">
                <a:tc vMerge="1">
                  <a:txBody>
                    <a:bodyPr/>
                    <a:lstStyle/>
                    <a:p>
                      <a:endParaRPr lang="tr-TR"/>
                    </a:p>
                  </a:txBody>
                  <a:tcPr/>
                </a:tc>
                <a:tc vMerge="1">
                  <a:txBody>
                    <a:bodyPr/>
                    <a:lstStyle/>
                    <a:p>
                      <a:endParaRPr lang="tr-TR"/>
                    </a:p>
                  </a:txBody>
                  <a:tcPr/>
                </a:tc>
                <a:tc gridSpan="2" vMerge="1">
                  <a:txBody>
                    <a:bodyPr/>
                    <a:lstStyle/>
                    <a:p>
                      <a:endParaRPr lang="tr-TR"/>
                    </a:p>
                  </a:txBody>
                  <a:tcPr/>
                </a:tc>
                <a:tc hMerge="1" vMerge="1">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KOS 1.1.2</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KOS 1.1.2</a:t>
                      </a:r>
                      <a:endParaRPr lang="tr-TR" dirty="0"/>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Birim web sayfalarında “İç Kontrol” bölümü oluşturulacak, yapılan iş ve işlemler sürekli bu sekmeye girilecek, ilgili kısım güncel tutulacak.</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Birim web sayfalarında “İç Kontrol” bölümü oluşturulacak, yapılan iş ve işlemler sürekli bu sekmeye girilecek, ilgili kısım güncel tutulacak.</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a:t>
                      </a:r>
                      <a:endParaRPr lang="tr-TR" dirty="0"/>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Strateji Geliştirme Daire Başkanlığı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Birim Web Sayfaları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Haziran 2026</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rPr>
                        <a:t>30/06/2026 tarihi itibariyle iç kontrol bölümü birim web sayfalarının tamamına eklenmiştir. Bu itibarla, öngörülen eylem, süresinde tamamlanmıştır.</a:t>
                      </a: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4885900"/>
                  </a:ext>
                </a:extLst>
              </a:tr>
              <a:tr h="354144">
                <a:tc>
                  <a:txBody>
                    <a:bodyPr/>
                    <a:lstStyle/>
                    <a:p>
                      <a:pPr>
                        <a:lnSpc>
                          <a:spcPct val="107000"/>
                        </a:lnSpc>
                        <a:spcAft>
                          <a:spcPts val="800"/>
                        </a:spcAft>
                        <a:buNone/>
                      </a:pPr>
                      <a:r>
                        <a:rPr lang="tr-TR" sz="9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KOS 2</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12">
                  <a:txBody>
                    <a:bodyPr/>
                    <a:lstStyle/>
                    <a:p>
                      <a:pPr>
                        <a:lnSpc>
                          <a:spcPct val="107000"/>
                        </a:lnSpc>
                        <a:spcAft>
                          <a:spcPts val="800"/>
                        </a:spcAft>
                        <a:buNone/>
                      </a:pPr>
                      <a:r>
                        <a:rPr lang="tr-TR" sz="9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Misyon, organizasyon yapısı ve görevler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tr-TR" sz="9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t>
                      </a: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İdarelerin misyonu ile birimlerin ve personelin görev tanımları yazılı olarak belirlenmeli, personele duyurulmalı ve idarede uygun bir organizasyon yapısı oluşturulmalıdır.)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87088162"/>
                  </a:ext>
                </a:extLst>
              </a:tr>
              <a:tr h="662445">
                <a:tc>
                  <a:txBody>
                    <a:bodyPr/>
                    <a:lstStyle/>
                    <a:p>
                      <a:pPr>
                        <a:lnSpc>
                          <a:spcPct val="107000"/>
                        </a:lnSpc>
                        <a:spcAft>
                          <a:spcPts val="800"/>
                        </a:spcAft>
                        <a:buNone/>
                      </a:pPr>
                      <a:r>
                        <a:rPr lang="tr-TR" sz="9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KOS 2.1</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07000"/>
                        </a:lnSpc>
                        <a:spcAft>
                          <a:spcPts val="800"/>
                        </a:spcAft>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İdarenin misyonu yazılı olarak belirlenmeli, duyurulmalı ve personel tarafından benimsenmesi sağlanmalıdır.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gridSpan="2">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hMerge="1">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gridSpan="2">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hMerge="1">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Mevcut uygulamalar makul güvence sağladığı için eylem öngörülmemiştir.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rPr>
                        <a:t>Mevcut uygulamalar makul güvence sağladığı için eylem öngörülmemiştir. Dolayısıyla bir gerçekleşme sonucu da bulunmamaktadır.</a:t>
                      </a:r>
                    </a:p>
                    <a:p>
                      <a:pPr>
                        <a:lnSpc>
                          <a:spcPct val="107000"/>
                        </a:lnSpc>
                        <a:spcAft>
                          <a:spcPts val="800"/>
                        </a:spcAft>
                        <a:buNone/>
                      </a:pPr>
                      <a:r>
                        <a:rPr lang="tr-TR" sz="900" kern="1200" dirty="0">
                          <a:solidFill>
                            <a:schemeClr val="tx1"/>
                          </a:solidFill>
                          <a:effectLst/>
                          <a:latin typeface="Times New Roman" panose="02020603050405020304" pitchFamily="18" charset="0"/>
                          <a:ea typeface="+mn-ea"/>
                          <a:cs typeface="Times New Roman" panose="02020603050405020304" pitchFamily="18" charset="0"/>
                        </a:rPr>
                        <a:t>Üniversitemiz ana sayfasında (</a:t>
                      </a:r>
                      <a:r>
                        <a:rPr lang="tr-TR" sz="900" u="sng" kern="1200" dirty="0">
                          <a:solidFill>
                            <a:srgbClr val="FF0000"/>
                          </a:solidFill>
                          <a:effectLst/>
                          <a:latin typeface="Times New Roman" panose="02020603050405020304" pitchFamily="18"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https://www.alanya.edu.tr/alku/kurumsal/misyon-vizyon</a:t>
                      </a:r>
                      <a:r>
                        <a:rPr lang="tr-TR" sz="900" u="sng" kern="1200" dirty="0">
                          <a:solidFill>
                            <a:srgbClr val="C4E46E"/>
                          </a:solidFill>
                          <a:effectLst/>
                          <a:latin typeface="Times New Roman" panose="02020603050405020304" pitchFamily="18"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a:t>
                      </a:r>
                      <a:r>
                        <a:rPr lang="tr-TR" sz="900" kern="1200" dirty="0">
                          <a:solidFill>
                            <a:schemeClr val="tx1"/>
                          </a:solidFill>
                          <a:effectLst/>
                          <a:latin typeface="Times New Roman" panose="02020603050405020304" pitchFamily="18" charset="0"/>
                          <a:ea typeface="+mn-ea"/>
                          <a:cs typeface="Times New Roman" panose="02020603050405020304" pitchFamily="18" charset="0"/>
                        </a:rPr>
                        <a:t>) ve stratejik planımızda yazılı olarak belirlenmiş ve duyurulmuştur.</a:t>
                      </a:r>
                      <a:endParaRPr lang="tr-TR" sz="9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9409" marR="194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3434756"/>
                  </a:ext>
                </a:extLst>
              </a:tr>
            </a:tbl>
          </a:graphicData>
        </a:graphic>
      </p:graphicFrame>
    </p:spTree>
    <p:extLst>
      <p:ext uri="{BB962C8B-B14F-4D97-AF65-F5344CB8AC3E}">
        <p14:creationId xmlns:p14="http://schemas.microsoft.com/office/powerpoint/2010/main" val="537998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1417E-7877-A498-B70A-F005C1B4677B}"/>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F6B77223-F94C-12F2-25BE-3AFF45B1692B}"/>
              </a:ext>
            </a:extLst>
          </p:cNvPr>
          <p:cNvSpPr/>
          <p:nvPr/>
        </p:nvSpPr>
        <p:spPr>
          <a:xfrm>
            <a:off x="1106034" y="598532"/>
            <a:ext cx="9199979" cy="492443"/>
          </a:xfrm>
          <a:prstGeom prst="rect">
            <a:avLst/>
          </a:prstGeom>
          <a:noFill/>
          <a:ln>
            <a:noFill/>
          </a:ln>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tr-TR" sz="2600" b="1" i="0" u="none" strike="noStrike" kern="1200" cap="none" spc="0" normalizeH="0" baseline="0" noProof="0" dirty="0">
                <a:ln>
                  <a:noFill/>
                </a:ln>
                <a:solidFill>
                  <a:srgbClr val="1C407D"/>
                </a:solidFill>
                <a:effectLst/>
                <a:uLnTx/>
                <a:uFillTx/>
                <a:latin typeface="Calibri" panose="020F0502020204030204" pitchFamily="34" charset="0"/>
                <a:ea typeface="+mn-ea"/>
                <a:cs typeface="Calibri" panose="020F0502020204030204" pitchFamily="34" charset="0"/>
              </a:rPr>
              <a:t>İÇ KONTROL EYLEM PLANI GERÇEKLEŞME SONUCU ÖRNEĞİ</a:t>
            </a:r>
            <a:endParaRPr kumimoji="0" lang="tr-TR" sz="2600" b="1" i="0" u="none" strike="noStrike" kern="1200" cap="none" spc="0" normalizeH="0" baseline="0" noProof="0" dirty="0">
              <a:ln>
                <a:noFill/>
              </a:ln>
              <a:solidFill>
                <a:srgbClr val="1C407D"/>
              </a:solidFill>
              <a:effectLst/>
              <a:uLnTx/>
              <a:uFillTx/>
              <a:latin typeface="Century Gothic"/>
              <a:ea typeface="+mn-ea"/>
              <a:cs typeface="+mn-cs"/>
            </a:endParaRPr>
          </a:p>
        </p:txBody>
      </p:sp>
      <p:sp>
        <p:nvSpPr>
          <p:cNvPr id="2" name="Slayt Numarası Yer Tutucusu 1">
            <a:extLst>
              <a:ext uri="{FF2B5EF4-FFF2-40B4-BE49-F238E27FC236}">
                <a16:creationId xmlns:a16="http://schemas.microsoft.com/office/drawing/2014/main" id="{6F7B2F9B-37C5-E799-D356-43096DC5FAD1}"/>
              </a:ext>
            </a:extLst>
          </p:cNvPr>
          <p:cNvSpPr>
            <a:spLocks noGrp="1"/>
          </p:cNvSpPr>
          <p:nvPr>
            <p:ph type="sldNum" sz="quarter" idx="12"/>
          </p:nvPr>
        </p:nvSpPr>
        <p:spPr/>
        <p:txBody>
          <a:bodyPr/>
          <a:lstStyle/>
          <a:p>
            <a:fld id="{58F347EC-474C-401F-8514-590C7B9BB5FA}" type="slidenum">
              <a:rPr lang="tr-TR" smtClean="0"/>
              <a:t>20</a:t>
            </a:fld>
            <a:endParaRPr lang="tr-TR"/>
          </a:p>
        </p:txBody>
      </p:sp>
      <p:pic>
        <p:nvPicPr>
          <p:cNvPr id="8" name="Resim 7">
            <a:extLst>
              <a:ext uri="{FF2B5EF4-FFF2-40B4-BE49-F238E27FC236}">
                <a16:creationId xmlns:a16="http://schemas.microsoft.com/office/drawing/2014/main" id="{77D1D0C7-8E72-A339-D4A2-E1B9B7E874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graphicFrame>
        <p:nvGraphicFramePr>
          <p:cNvPr id="3" name="Tablo 2">
            <a:extLst>
              <a:ext uri="{FF2B5EF4-FFF2-40B4-BE49-F238E27FC236}">
                <a16:creationId xmlns:a16="http://schemas.microsoft.com/office/drawing/2014/main" id="{C2C8F317-0599-251F-9228-5B560BCC7476}"/>
              </a:ext>
            </a:extLst>
          </p:cNvPr>
          <p:cNvGraphicFramePr>
            <a:graphicFrameLocks noGrp="1"/>
          </p:cNvGraphicFramePr>
          <p:nvPr>
            <p:extLst>
              <p:ext uri="{D42A27DB-BD31-4B8C-83A1-F6EECF244321}">
                <p14:modId xmlns:p14="http://schemas.microsoft.com/office/powerpoint/2010/main" val="3885295088"/>
              </p:ext>
            </p:extLst>
          </p:nvPr>
        </p:nvGraphicFramePr>
        <p:xfrm>
          <a:off x="616688" y="1460940"/>
          <a:ext cx="11302409" cy="2631062"/>
        </p:xfrm>
        <a:graphic>
          <a:graphicData uri="http://schemas.openxmlformats.org/drawingml/2006/table">
            <a:tbl>
              <a:tblPr firstRow="1" firstCol="1" bandRow="1"/>
              <a:tblGrid>
                <a:gridCol w="566281">
                  <a:extLst>
                    <a:ext uri="{9D8B030D-6E8A-4147-A177-3AD203B41FA5}">
                      <a16:colId xmlns:a16="http://schemas.microsoft.com/office/drawing/2014/main" val="1772310804"/>
                    </a:ext>
                  </a:extLst>
                </a:gridCol>
                <a:gridCol w="1051013">
                  <a:extLst>
                    <a:ext uri="{9D8B030D-6E8A-4147-A177-3AD203B41FA5}">
                      <a16:colId xmlns:a16="http://schemas.microsoft.com/office/drawing/2014/main" val="3778012708"/>
                    </a:ext>
                  </a:extLst>
                </a:gridCol>
                <a:gridCol w="1454765">
                  <a:extLst>
                    <a:ext uri="{9D8B030D-6E8A-4147-A177-3AD203B41FA5}">
                      <a16:colId xmlns:a16="http://schemas.microsoft.com/office/drawing/2014/main" val="1773400377"/>
                    </a:ext>
                  </a:extLst>
                </a:gridCol>
                <a:gridCol w="668182">
                  <a:extLst>
                    <a:ext uri="{9D8B030D-6E8A-4147-A177-3AD203B41FA5}">
                      <a16:colId xmlns:a16="http://schemas.microsoft.com/office/drawing/2014/main" val="2870522025"/>
                    </a:ext>
                  </a:extLst>
                </a:gridCol>
                <a:gridCol w="1572389">
                  <a:extLst>
                    <a:ext uri="{9D8B030D-6E8A-4147-A177-3AD203B41FA5}">
                      <a16:colId xmlns:a16="http://schemas.microsoft.com/office/drawing/2014/main" val="2659110672"/>
                    </a:ext>
                  </a:extLst>
                </a:gridCol>
                <a:gridCol w="930408">
                  <a:extLst>
                    <a:ext uri="{9D8B030D-6E8A-4147-A177-3AD203B41FA5}">
                      <a16:colId xmlns:a16="http://schemas.microsoft.com/office/drawing/2014/main" val="3022846076"/>
                    </a:ext>
                  </a:extLst>
                </a:gridCol>
                <a:gridCol w="809454">
                  <a:extLst>
                    <a:ext uri="{9D8B030D-6E8A-4147-A177-3AD203B41FA5}">
                      <a16:colId xmlns:a16="http://schemas.microsoft.com/office/drawing/2014/main" val="3556120228"/>
                    </a:ext>
                  </a:extLst>
                </a:gridCol>
                <a:gridCol w="617419">
                  <a:extLst>
                    <a:ext uri="{9D8B030D-6E8A-4147-A177-3AD203B41FA5}">
                      <a16:colId xmlns:a16="http://schemas.microsoft.com/office/drawing/2014/main" val="3461026810"/>
                    </a:ext>
                  </a:extLst>
                </a:gridCol>
                <a:gridCol w="808152">
                  <a:extLst>
                    <a:ext uri="{9D8B030D-6E8A-4147-A177-3AD203B41FA5}">
                      <a16:colId xmlns:a16="http://schemas.microsoft.com/office/drawing/2014/main" val="1119266238"/>
                    </a:ext>
                  </a:extLst>
                </a:gridCol>
                <a:gridCol w="846691">
                  <a:extLst>
                    <a:ext uri="{9D8B030D-6E8A-4147-A177-3AD203B41FA5}">
                      <a16:colId xmlns:a16="http://schemas.microsoft.com/office/drawing/2014/main" val="1986010772"/>
                    </a:ext>
                  </a:extLst>
                </a:gridCol>
                <a:gridCol w="1977655">
                  <a:extLst>
                    <a:ext uri="{9D8B030D-6E8A-4147-A177-3AD203B41FA5}">
                      <a16:colId xmlns:a16="http://schemas.microsoft.com/office/drawing/2014/main" val="3073048498"/>
                    </a:ext>
                  </a:extLst>
                </a:gridCol>
              </a:tblGrid>
              <a:tr h="205870">
                <a:tc gridSpan="11">
                  <a:txBody>
                    <a:bodyPr/>
                    <a:lstStyle/>
                    <a:p>
                      <a:pPr algn="ctr">
                        <a:lnSpc>
                          <a:spcPct val="107000"/>
                        </a:lnSpc>
                        <a:spcAft>
                          <a:spcPts val="800"/>
                        </a:spcAft>
                        <a:buNone/>
                      </a:pPr>
                      <a:r>
                        <a:rPr lang="tr-TR" sz="12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RİSK DEĞERLENDİRME</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340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246500852"/>
                  </a:ext>
                </a:extLst>
              </a:tr>
              <a:tr h="515152">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Standart Kodu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Kamu İç Kontrol Standardı ve Genel Şartı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Mevcut Durum Analizi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Eylem Kod No</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Öngörülen Eylem veya Eylemler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Sorumlu </a:t>
                      </a:r>
                      <a:r>
                        <a:rPr lang="tr-TR" sz="900" b="1" kern="0" dirty="0" err="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Sorumlu</a:t>
                      </a: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Birim veya Çalışma Grubu Üyeleri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İş birliği Yapılacak Birim</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Çıktı/ Sonuç</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Tamamlanma Tarihi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tr-TR" sz="900" b="0" i="0" u="none" strike="noStrike" kern="100" cap="none" spc="0" normalizeH="0" baseline="0" noProof="0" dirty="0">
                          <a:ln>
                            <a:noFill/>
                          </a:ln>
                          <a:solidFill>
                            <a:schemeClr val="bg1"/>
                          </a:solidFill>
                          <a:effectLst/>
                          <a:uLnTx/>
                          <a:uFillTx/>
                          <a:latin typeface="Times New Roman" panose="02020603050405020304" pitchFamily="18" charset="0"/>
                          <a:ea typeface="Aptos" panose="020B0004020202020204" pitchFamily="34" charset="0"/>
                          <a:cs typeface="Times New Roman" panose="02020603050405020304" pitchFamily="18" charset="0"/>
                        </a:rPr>
                        <a:t>Açıklama</a:t>
                      </a: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marL="0" marR="0" lvl="0" indent="0" algn="ctr" defTabSz="457189" rtl="0" eaLnBrk="1" fontAlgn="auto" latinLnBrk="0" hangingPunct="1">
                        <a:lnSpc>
                          <a:spcPct val="107000"/>
                        </a:lnSpc>
                        <a:spcBef>
                          <a:spcPts val="0"/>
                        </a:spcBef>
                        <a:spcAft>
                          <a:spcPts val="800"/>
                        </a:spcAft>
                        <a:buClrTx/>
                        <a:buSzTx/>
                        <a:buFontTx/>
                        <a:buNone/>
                        <a:tabLst/>
                        <a:defRPr/>
                      </a:pPr>
                      <a:r>
                        <a:rPr kumimoji="0" lang="tr-TR" sz="900" b="1" i="0" u="none" strike="noStrike" kern="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Gerçekleşme Sonucu</a:t>
                      </a:r>
                      <a:endParaRPr kumimoji="0" lang="tr-TR" sz="11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tr-TR" sz="900" b="1" i="0" u="none" strike="noStrike" kern="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2026/ 1-6</a:t>
                      </a:r>
                      <a:endParaRPr kumimoji="0" lang="tr-TR" sz="900" b="0" i="0" u="none" strike="noStrike" kern="100" cap="none" spc="0" normalizeH="0" baseline="0" noProof="0" dirty="0">
                        <a:ln>
                          <a:noFill/>
                        </a:ln>
                        <a:solidFill>
                          <a:schemeClr val="bg1"/>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extLst>
                  <a:ext uri="{0D108BD9-81ED-4DB2-BD59-A6C34878D82A}">
                    <a16:rowId xmlns:a16="http://schemas.microsoft.com/office/drawing/2014/main" val="3141377646"/>
                  </a:ext>
                </a:extLst>
              </a:tr>
              <a:tr h="204864">
                <a:tc>
                  <a:txBody>
                    <a:bodyPr/>
                    <a:lstStyle/>
                    <a:p>
                      <a:pPr>
                        <a:lnSpc>
                          <a:spcPct val="107000"/>
                        </a:lnSpc>
                        <a:spcAft>
                          <a:spcPts val="800"/>
                        </a:spcAft>
                        <a:buNone/>
                      </a:pPr>
                      <a:r>
                        <a:rPr lang="tr-TR" sz="9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RDS 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10">
                  <a:txBody>
                    <a:bodyPr/>
                    <a:lstStyle/>
                    <a:p>
                      <a:pPr>
                        <a:lnSpc>
                          <a:spcPct val="107000"/>
                        </a:lnSpc>
                        <a:spcAft>
                          <a:spcPts val="800"/>
                        </a:spcAft>
                        <a:buNone/>
                      </a:pPr>
                      <a:r>
                        <a:rPr lang="tr-TR" sz="9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Risklerin belirlenmesi ve değerlendirilmesi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 sistemli bir şekilde analizler yaparak amaç ve hedeflerinin gerçekleşmesini engelleyebilecek iç ve dış riskleri tanımlayarak değerlendirmeli ve alınacak önlemleri belirlemelidir.)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177975418"/>
                  </a:ext>
                </a:extLst>
              </a:tr>
              <a:tr h="579882">
                <a:tc rowSpan="2">
                  <a:txBody>
                    <a:bodyPr/>
                    <a:lstStyle/>
                    <a:p>
                      <a:pPr>
                        <a:lnSpc>
                          <a:spcPct val="107000"/>
                        </a:lnSpc>
                        <a:spcAft>
                          <a:spcPts val="800"/>
                        </a:spcAft>
                        <a:buNone/>
                      </a:pPr>
                      <a:r>
                        <a:rPr lang="tr-TR" sz="9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RDS 6.1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rowSpan="2">
                  <a:txBody>
                    <a:bodyPr/>
                    <a:lstStyle/>
                    <a:p>
                      <a:pPr>
                        <a:lnSpc>
                          <a:spcPct val="107000"/>
                        </a:lnSpc>
                        <a:spcAft>
                          <a:spcPts val="800"/>
                        </a:spcAft>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 her yıl sistemli bir şekilde amaç ve hedeflerine yönelik riskleri belirlemelidir.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rowSpan="2">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Üniversitemizde her yıl hedeflerimizi engelleyebilecek riskler belirlenmekte ve İdare Risk Kontrol Eylem Planı hazırlanmaktadır.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a:effectLst/>
                          <a:latin typeface="Times New Roman" panose="02020603050405020304" pitchFamily="18" charset="0"/>
                          <a:ea typeface="Aptos" panose="020B0004020202020204" pitchFamily="34" charset="0"/>
                          <a:cs typeface="Times New Roman" panose="02020603050405020304" pitchFamily="18" charset="0"/>
                        </a:rPr>
                        <a:t>RD 6.1.1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Birimlere ait risk sorumlularından oluşan Risk Belirleme Komisyonu oluşturulması.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a:effectLst/>
                          <a:latin typeface="Times New Roman" panose="02020603050405020304" pitchFamily="18" charset="0"/>
                          <a:ea typeface="Times New Roman" panose="02020603050405020304" pitchFamily="18" charset="0"/>
                          <a:cs typeface="Times New Roman" panose="02020603050405020304" pitchFamily="18" charset="0"/>
                        </a:rPr>
                        <a:t>Strateji Geliştirme Daire Başkanlığı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Aptos" panose="020B0004020202020204" pitchFamily="34" charset="0"/>
                          <a:cs typeface="Times New Roman" panose="02020603050405020304" pitchFamily="18" charset="0"/>
                        </a:rPr>
                        <a:t>Rektörlük Oluru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Nisan 2026</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10/04/2026 tarihi itibariyle birim risk belirleme komisyonları oluşturulmuştur. Bu itibarla, öngörülen eylem, süresinde tamamlanmıştır.</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1515612"/>
                  </a:ext>
                </a:extLst>
              </a:tr>
              <a:tr h="579882">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07000"/>
                        </a:lnSpc>
                        <a:spcAft>
                          <a:spcPts val="800"/>
                        </a:spcAft>
                        <a:buNone/>
                      </a:pPr>
                      <a:r>
                        <a:rPr lang="tr-TR" sz="900" kern="100">
                          <a:effectLst/>
                          <a:latin typeface="Times New Roman" panose="02020603050405020304" pitchFamily="18" charset="0"/>
                          <a:ea typeface="Aptos" panose="020B0004020202020204" pitchFamily="34" charset="0"/>
                          <a:cs typeface="Times New Roman" panose="02020603050405020304" pitchFamily="18" charset="0"/>
                        </a:rPr>
                        <a:t>RD 6.1.2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Risk Belirleme Komisyonu tarafından </a:t>
                      </a: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Risk Eylem Planı hazırlanarak yürürlüğe konulması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Risk Belirleme Komisyonu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Risk Eylem Planı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Haziran 2026</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1639" marR="316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İdare Risk Kontrol Eylem Planı, birimlerin bir kısmının risklerini belirlemediğinden ötürü süresinde yapılamamıştır. Eksiklikler giderilerek 2026 yılının ikinci yarısında tamamlanması planlanmaktadır. </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2133176"/>
                  </a:ext>
                </a:extLst>
              </a:tr>
            </a:tbl>
          </a:graphicData>
        </a:graphic>
      </p:graphicFrame>
      <p:graphicFrame>
        <p:nvGraphicFramePr>
          <p:cNvPr id="7" name="Tablo 6">
            <a:extLst>
              <a:ext uri="{FF2B5EF4-FFF2-40B4-BE49-F238E27FC236}">
                <a16:creationId xmlns:a16="http://schemas.microsoft.com/office/drawing/2014/main" id="{72BA8549-C85C-FC8F-656A-956242C2C86F}"/>
              </a:ext>
            </a:extLst>
          </p:cNvPr>
          <p:cNvGraphicFramePr>
            <a:graphicFrameLocks noGrp="1"/>
          </p:cNvGraphicFramePr>
          <p:nvPr>
            <p:extLst>
              <p:ext uri="{D42A27DB-BD31-4B8C-83A1-F6EECF244321}">
                <p14:modId xmlns:p14="http://schemas.microsoft.com/office/powerpoint/2010/main" val="49397758"/>
              </p:ext>
            </p:extLst>
          </p:nvPr>
        </p:nvGraphicFramePr>
        <p:xfrm>
          <a:off x="616689" y="4241488"/>
          <a:ext cx="11302408" cy="2320781"/>
        </p:xfrm>
        <a:graphic>
          <a:graphicData uri="http://schemas.openxmlformats.org/drawingml/2006/table">
            <a:tbl>
              <a:tblPr firstRow="1" firstCol="1" bandRow="1"/>
              <a:tblGrid>
                <a:gridCol w="575608">
                  <a:extLst>
                    <a:ext uri="{9D8B030D-6E8A-4147-A177-3AD203B41FA5}">
                      <a16:colId xmlns:a16="http://schemas.microsoft.com/office/drawing/2014/main" val="3659679392"/>
                    </a:ext>
                  </a:extLst>
                </a:gridCol>
                <a:gridCol w="996782">
                  <a:extLst>
                    <a:ext uri="{9D8B030D-6E8A-4147-A177-3AD203B41FA5}">
                      <a16:colId xmlns:a16="http://schemas.microsoft.com/office/drawing/2014/main" val="3574974719"/>
                    </a:ext>
                  </a:extLst>
                </a:gridCol>
                <a:gridCol w="1535173">
                  <a:extLst>
                    <a:ext uri="{9D8B030D-6E8A-4147-A177-3AD203B41FA5}">
                      <a16:colId xmlns:a16="http://schemas.microsoft.com/office/drawing/2014/main" val="2472719247"/>
                    </a:ext>
                  </a:extLst>
                </a:gridCol>
                <a:gridCol w="641981">
                  <a:extLst>
                    <a:ext uri="{9D8B030D-6E8A-4147-A177-3AD203B41FA5}">
                      <a16:colId xmlns:a16="http://schemas.microsoft.com/office/drawing/2014/main" val="2303307411"/>
                    </a:ext>
                  </a:extLst>
                </a:gridCol>
                <a:gridCol w="1535173">
                  <a:extLst>
                    <a:ext uri="{9D8B030D-6E8A-4147-A177-3AD203B41FA5}">
                      <a16:colId xmlns:a16="http://schemas.microsoft.com/office/drawing/2014/main" val="389133138"/>
                    </a:ext>
                  </a:extLst>
                </a:gridCol>
                <a:gridCol w="949016">
                  <a:extLst>
                    <a:ext uri="{9D8B030D-6E8A-4147-A177-3AD203B41FA5}">
                      <a16:colId xmlns:a16="http://schemas.microsoft.com/office/drawing/2014/main" val="2660063686"/>
                    </a:ext>
                  </a:extLst>
                </a:gridCol>
                <a:gridCol w="865280">
                  <a:extLst>
                    <a:ext uri="{9D8B030D-6E8A-4147-A177-3AD203B41FA5}">
                      <a16:colId xmlns:a16="http://schemas.microsoft.com/office/drawing/2014/main" val="2506897612"/>
                    </a:ext>
                  </a:extLst>
                </a:gridCol>
                <a:gridCol w="570899">
                  <a:extLst>
                    <a:ext uri="{9D8B030D-6E8A-4147-A177-3AD203B41FA5}">
                      <a16:colId xmlns:a16="http://schemas.microsoft.com/office/drawing/2014/main" val="2936433233"/>
                    </a:ext>
                  </a:extLst>
                </a:gridCol>
                <a:gridCol w="808152">
                  <a:extLst>
                    <a:ext uri="{9D8B030D-6E8A-4147-A177-3AD203B41FA5}">
                      <a16:colId xmlns:a16="http://schemas.microsoft.com/office/drawing/2014/main" val="2634502336"/>
                    </a:ext>
                  </a:extLst>
                </a:gridCol>
                <a:gridCol w="857321">
                  <a:extLst>
                    <a:ext uri="{9D8B030D-6E8A-4147-A177-3AD203B41FA5}">
                      <a16:colId xmlns:a16="http://schemas.microsoft.com/office/drawing/2014/main" val="506629052"/>
                    </a:ext>
                  </a:extLst>
                </a:gridCol>
                <a:gridCol w="1967023">
                  <a:extLst>
                    <a:ext uri="{9D8B030D-6E8A-4147-A177-3AD203B41FA5}">
                      <a16:colId xmlns:a16="http://schemas.microsoft.com/office/drawing/2014/main" val="679240492"/>
                    </a:ext>
                  </a:extLst>
                </a:gridCol>
              </a:tblGrid>
              <a:tr h="204102">
                <a:tc gridSpan="11">
                  <a:txBody>
                    <a:bodyPr/>
                    <a:lstStyle/>
                    <a:p>
                      <a:pPr algn="ctr">
                        <a:lnSpc>
                          <a:spcPct val="107000"/>
                        </a:lnSpc>
                        <a:spcAft>
                          <a:spcPts val="800"/>
                        </a:spcAft>
                        <a:buNone/>
                      </a:pPr>
                      <a:r>
                        <a:rPr lang="tr-TR" sz="12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KONTROL FAALİYETLERİ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340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076047677"/>
                  </a:ext>
                </a:extLst>
              </a:tr>
              <a:tr h="654407">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Standart Kodu</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Kamu İç Kontrol Standardı ve Genel Şartı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Mevcut Durum Analizi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Eylem Kod No</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Öngörülen Eylem veya Eylemler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Sorumlu Birim veya Çalışma Grubu Üyeleri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İş birliği Yapılacak Birim</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Çıktı/ Sonuç</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algn="ctr">
                        <a:lnSpc>
                          <a:spcPct val="107000"/>
                        </a:lnSpc>
                        <a:spcAft>
                          <a:spcPts val="800"/>
                        </a:spcAft>
                        <a:buNone/>
                      </a:pPr>
                      <a:r>
                        <a:rPr lang="tr-TR" sz="900" b="1" kern="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Tamamlanma Tarihi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BF4E14"/>
                    </a:solidFill>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tr-TR" sz="900" b="0" i="0" u="none" strike="noStrike" kern="100" cap="none" spc="0" normalizeH="0" baseline="0" noProof="0" dirty="0">
                          <a:ln>
                            <a:noFill/>
                          </a:ln>
                          <a:solidFill>
                            <a:schemeClr val="bg1"/>
                          </a:solidFill>
                          <a:effectLst/>
                          <a:uLnTx/>
                          <a:uFillTx/>
                          <a:latin typeface="Times New Roman" panose="02020603050405020304" pitchFamily="18" charset="0"/>
                          <a:ea typeface="Aptos" panose="020B0004020202020204" pitchFamily="34" charset="0"/>
                          <a:cs typeface="Times New Roman" panose="02020603050405020304" pitchFamily="18" charset="0"/>
                        </a:rPr>
                        <a:t>Açıklama</a:t>
                      </a:r>
                      <a:endParaRPr kumimoji="0" lang="tr-TR" sz="9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tc>
                  <a:txBody>
                    <a:bodyPr/>
                    <a:lstStyle/>
                    <a:p>
                      <a:pPr marL="0" marR="0" lvl="0" indent="0" algn="ctr" defTabSz="457189" rtl="0" eaLnBrk="1" fontAlgn="auto" latinLnBrk="0" hangingPunct="1">
                        <a:lnSpc>
                          <a:spcPct val="107000"/>
                        </a:lnSpc>
                        <a:spcBef>
                          <a:spcPts val="0"/>
                        </a:spcBef>
                        <a:spcAft>
                          <a:spcPts val="800"/>
                        </a:spcAft>
                        <a:buClrTx/>
                        <a:buSzTx/>
                        <a:buFontTx/>
                        <a:buNone/>
                        <a:tabLst/>
                        <a:defRPr/>
                      </a:pPr>
                      <a:r>
                        <a:rPr kumimoji="0" lang="tr-TR" sz="900" b="1" i="0" u="none" strike="noStrike" kern="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Gerçekleşme Sonucu</a:t>
                      </a:r>
                      <a:endParaRPr kumimoji="0" lang="tr-TR" sz="11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tr-TR" sz="900" b="1" i="0" u="none" strike="noStrike" kern="0" cap="none" spc="0" normalizeH="0" baseline="0" noProof="0" dirty="0">
                          <a:ln>
                            <a:noFill/>
                          </a:ln>
                          <a:solidFill>
                            <a:srgbClr val="FFFFFF"/>
                          </a:solidFill>
                          <a:effectLst/>
                          <a:uLnTx/>
                          <a:uFillTx/>
                          <a:latin typeface="Times New Roman" panose="02020603050405020304" pitchFamily="18" charset="0"/>
                          <a:ea typeface="Times New Roman" panose="02020603050405020304" pitchFamily="18" charset="0"/>
                          <a:cs typeface="+mn-cs"/>
                        </a:rPr>
                        <a:t>2026/ 1-6</a:t>
                      </a:r>
                      <a:endParaRPr kumimoji="0" lang="tr-TR" sz="9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4E14"/>
                    </a:solidFill>
                  </a:tcPr>
                </a:tc>
                <a:extLst>
                  <a:ext uri="{0D108BD9-81ED-4DB2-BD59-A6C34878D82A}">
                    <a16:rowId xmlns:a16="http://schemas.microsoft.com/office/drawing/2014/main" val="849365701"/>
                  </a:ext>
                </a:extLst>
              </a:tr>
              <a:tr h="294380">
                <a:tc>
                  <a:txBody>
                    <a:bodyPr/>
                    <a:lstStyle/>
                    <a:p>
                      <a:pPr>
                        <a:lnSpc>
                          <a:spcPct val="107000"/>
                        </a:lnSpc>
                        <a:spcAft>
                          <a:spcPts val="800"/>
                        </a:spcAft>
                        <a:buNone/>
                      </a:pPr>
                      <a:r>
                        <a:rPr lang="tr-TR" sz="9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KFS8</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10">
                  <a:txBody>
                    <a:bodyPr/>
                    <a:lstStyle/>
                    <a:p>
                      <a:pPr>
                        <a:lnSpc>
                          <a:spcPct val="107000"/>
                        </a:lnSpc>
                        <a:buNone/>
                      </a:pPr>
                      <a:r>
                        <a:rPr lang="tr-TR" sz="9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Prosedürlerin belirlenmesi ve belgelendirilmesi</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 faaliyetleri ile mali karar ve işlemleri için gerekli yazılı prosedürleri ve bu alanlara ilişkin düzenlemeleri hazırlamalı, güncellemeli ve ilgili personelin erişimine sunmalıdır.)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208195661"/>
                  </a:ext>
                </a:extLst>
              </a:tr>
              <a:tr h="1004534">
                <a:tc>
                  <a:txBody>
                    <a:bodyPr/>
                    <a:lstStyle/>
                    <a:p>
                      <a:pPr>
                        <a:lnSpc>
                          <a:spcPct val="107000"/>
                        </a:lnSpc>
                        <a:spcAft>
                          <a:spcPts val="800"/>
                        </a:spcAft>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KFS 8.1</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07000"/>
                        </a:lnSpc>
                        <a:spcAft>
                          <a:spcPts val="800"/>
                        </a:spcAft>
                        <a:buNone/>
                      </a:pPr>
                      <a:r>
                        <a:rPr lang="tr-TR" sz="9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İdareler, faaliyetleri ile mali karar ve işlemleri hakkında yazılı prosedürler belirlemelidir.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İdarenin faaliyetleri ile mali karar ve işlemleri ile ilgili yazılı prosedürler yapılmış olmasına rağmen; bu işlemlerin uygulanması ve sonuçlandırılması aşamalarını kapsayacak prosedürler yeterli düzeyde oluşturulmamıştır.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KFS 8.1.1</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İş Akış Şemaları faaliyet veya mali karar ve işlemin</a:t>
                      </a:r>
                      <a:b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b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başlaması, uygulanması ve sonuçlandırılması aşamalarını</a:t>
                      </a:r>
                      <a:b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br>
                      <a:r>
                        <a:rPr lang="tr-TR" sz="900" kern="100" dirty="0">
                          <a:effectLst/>
                          <a:latin typeface="Times New Roman" panose="02020603050405020304" pitchFamily="18" charset="0"/>
                          <a:ea typeface="Aptos" panose="020B0004020202020204" pitchFamily="34" charset="0"/>
                          <a:cs typeface="Times New Roman" panose="02020603050405020304" pitchFamily="18" charset="0"/>
                        </a:rPr>
                        <a:t>kapsayacak şekilde hazırlanacaktır.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İdari ve Akademik Birimler</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Strateji Geliştirme Daire Başkanlığı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İş Akış Şemaları</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Temmuz 2026</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tr-TR" sz="900" kern="0" dirty="0">
                          <a:effectLst/>
                          <a:latin typeface="Times New Roman" panose="02020603050405020304" pitchFamily="18" charset="0"/>
                          <a:ea typeface="Times New Roman" panose="02020603050405020304" pitchFamily="18" charset="0"/>
                        </a:rPr>
                        <a:t>Öngörülen eylem, sorumlu birimlerin 15 tanesinde tamamlanmış olup, eylemin tamamlanma süresi içinde, geriye kalan kısmında da bitirilmesi planlanmaktadır</a:t>
                      </a:r>
                      <a:r>
                        <a:rPr lang="tr-TR" sz="900" kern="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8247" marR="382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3453271"/>
                  </a:ext>
                </a:extLst>
              </a:tr>
            </a:tbl>
          </a:graphicData>
        </a:graphic>
      </p:graphicFrame>
    </p:spTree>
    <p:extLst>
      <p:ext uri="{BB962C8B-B14F-4D97-AF65-F5344CB8AC3E}">
        <p14:creationId xmlns:p14="http://schemas.microsoft.com/office/powerpoint/2010/main" val="1430060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6806F-116C-501C-FA91-CD5BB339B792}"/>
            </a:ext>
          </a:extLst>
        </p:cNvPr>
        <p:cNvGrpSpPr/>
        <p:nvPr/>
      </p:nvGrpSpPr>
      <p:grpSpPr>
        <a:xfrm>
          <a:off x="0" y="0"/>
          <a:ext cx="0" cy="0"/>
          <a:chOff x="0" y="0"/>
          <a:chExt cx="0" cy="0"/>
        </a:xfrm>
      </p:grpSpPr>
      <p:sp>
        <p:nvSpPr>
          <p:cNvPr id="4" name="Dikdörtgen 3">
            <a:extLst>
              <a:ext uri="{FF2B5EF4-FFF2-40B4-BE49-F238E27FC236}">
                <a16:creationId xmlns:a16="http://schemas.microsoft.com/office/drawing/2014/main" id="{109E1CAB-7EF1-A59B-D09B-06EDBAE1136F}"/>
              </a:ext>
            </a:extLst>
          </p:cNvPr>
          <p:cNvSpPr/>
          <p:nvPr/>
        </p:nvSpPr>
        <p:spPr>
          <a:xfrm>
            <a:off x="1106034" y="598532"/>
            <a:ext cx="9199979" cy="492443"/>
          </a:xfrm>
          <a:prstGeom prst="rect">
            <a:avLst/>
          </a:prstGeom>
          <a:noFill/>
          <a:ln>
            <a:noFill/>
          </a:ln>
        </p:spPr>
        <p:txBody>
          <a:bodyPr wrap="square" anchor="ctr" anchorCtr="0">
            <a:spAutoFit/>
          </a:bodyPr>
          <a:lstStyle/>
          <a:p>
            <a:pPr algn="r"/>
            <a:r>
              <a:rPr lang="tr-TR" sz="2600" b="1" dirty="0">
                <a:solidFill>
                  <a:srgbClr val="1C407D"/>
                </a:solidFill>
                <a:latin typeface="Calibri" panose="020F0502020204030204" pitchFamily="34" charset="0"/>
                <a:cs typeface="Calibri" panose="020F0502020204030204" pitchFamily="34" charset="0"/>
              </a:rPr>
              <a:t>İÇ KONTROL SİSTEMİ İZLEME VE DEĞERLENDİRME RAPORU</a:t>
            </a:r>
            <a:endParaRPr lang="tr-TR" sz="2600" b="1" dirty="0">
              <a:solidFill>
                <a:srgbClr val="1C407D"/>
              </a:solidFill>
            </a:endParaRPr>
          </a:p>
        </p:txBody>
      </p:sp>
      <p:sp>
        <p:nvSpPr>
          <p:cNvPr id="2" name="Slayt Numarası Yer Tutucusu 1">
            <a:extLst>
              <a:ext uri="{FF2B5EF4-FFF2-40B4-BE49-F238E27FC236}">
                <a16:creationId xmlns:a16="http://schemas.microsoft.com/office/drawing/2014/main" id="{325FB8E1-F0C0-7563-1793-6F3F9AC08B2F}"/>
              </a:ext>
            </a:extLst>
          </p:cNvPr>
          <p:cNvSpPr>
            <a:spLocks noGrp="1"/>
          </p:cNvSpPr>
          <p:nvPr>
            <p:ph type="sldNum" sz="quarter" idx="12"/>
          </p:nvPr>
        </p:nvSpPr>
        <p:spPr/>
        <p:txBody>
          <a:bodyPr/>
          <a:lstStyle/>
          <a:p>
            <a:fld id="{58F347EC-474C-401F-8514-590C7B9BB5FA}" type="slidenum">
              <a:rPr lang="tr-TR" smtClean="0"/>
              <a:t>21</a:t>
            </a:fld>
            <a:endParaRPr lang="tr-TR"/>
          </a:p>
        </p:txBody>
      </p:sp>
      <p:pic>
        <p:nvPicPr>
          <p:cNvPr id="5" name="Resim 4">
            <a:extLst>
              <a:ext uri="{FF2B5EF4-FFF2-40B4-BE49-F238E27FC236}">
                <a16:creationId xmlns:a16="http://schemas.microsoft.com/office/drawing/2014/main" id="{D157FB43-CFC1-8132-F6DA-92B647FD7F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3" y="308608"/>
            <a:ext cx="1083237" cy="1072290"/>
          </a:xfrm>
          <a:prstGeom prst="rect">
            <a:avLst/>
          </a:prstGeom>
        </p:spPr>
      </p:pic>
      <p:pic>
        <p:nvPicPr>
          <p:cNvPr id="13" name="Resim 12" descr="metin, ekran görüntüsü, yazılım, bilgisayar simgesi içeren bir resim&#10;&#10;Yapay zeka tarafından oluşturulan içerik yanlış olabilir.">
            <a:extLst>
              <a:ext uri="{FF2B5EF4-FFF2-40B4-BE49-F238E27FC236}">
                <a16:creationId xmlns:a16="http://schemas.microsoft.com/office/drawing/2014/main" id="{28A60AD1-ED70-42D0-4799-B51D9FA49934}"/>
              </a:ext>
            </a:extLst>
          </p:cNvPr>
          <p:cNvPicPr>
            <a:picLocks noChangeAspect="1"/>
          </p:cNvPicPr>
          <p:nvPr/>
        </p:nvPicPr>
        <p:blipFill>
          <a:blip r:embed="rId4">
            <a:extLst>
              <a:ext uri="{28A0092B-C50C-407E-A947-70E740481C1C}">
                <a14:useLocalDpi xmlns:a14="http://schemas.microsoft.com/office/drawing/2010/main" val="0"/>
              </a:ext>
            </a:extLst>
          </a:blip>
          <a:srcRect l="35843" t="20862" r="36075" b="5020"/>
          <a:stretch/>
        </p:blipFill>
        <p:spPr>
          <a:xfrm>
            <a:off x="1754371" y="1547038"/>
            <a:ext cx="3423684" cy="480059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7" name="Resim 16" descr="metin, ekran görüntüsü, yazılım, bilgisayar simgesi içeren bir resim&#10;&#10;Yapay zeka tarafından oluşturulan içerik yanlış olabilir.">
            <a:extLst>
              <a:ext uri="{FF2B5EF4-FFF2-40B4-BE49-F238E27FC236}">
                <a16:creationId xmlns:a16="http://schemas.microsoft.com/office/drawing/2014/main" id="{9A861048-904A-BE85-F4EF-F6AFAEE74542}"/>
              </a:ext>
            </a:extLst>
          </p:cNvPr>
          <p:cNvPicPr>
            <a:picLocks noChangeAspect="1"/>
          </p:cNvPicPr>
          <p:nvPr/>
        </p:nvPicPr>
        <p:blipFill>
          <a:blip r:embed="rId5">
            <a:extLst>
              <a:ext uri="{28A0092B-C50C-407E-A947-70E740481C1C}">
                <a14:useLocalDpi xmlns:a14="http://schemas.microsoft.com/office/drawing/2010/main" val="0"/>
              </a:ext>
            </a:extLst>
          </a:blip>
          <a:srcRect l="36104" t="20862" r="35814" b="4939"/>
          <a:stretch/>
        </p:blipFill>
        <p:spPr>
          <a:xfrm>
            <a:off x="6882329" y="1541722"/>
            <a:ext cx="3423684" cy="480591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610542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97BD1DE7-B956-6CCF-16F2-0BAB923412D3}"/>
              </a:ext>
            </a:extLst>
          </p:cNvPr>
          <p:cNvSpPr>
            <a:spLocks noGrp="1"/>
          </p:cNvSpPr>
          <p:nvPr>
            <p:ph type="sldNum" sz="quarter" idx="12"/>
          </p:nvPr>
        </p:nvSpPr>
        <p:spPr/>
        <p:txBody>
          <a:bodyPr/>
          <a:lstStyle/>
          <a:p>
            <a:fld id="{58F347EC-474C-401F-8514-590C7B9BB5FA}" type="slidenum">
              <a:rPr lang="tr-TR" smtClean="0"/>
              <a:t>22</a:t>
            </a:fld>
            <a:endParaRPr lang="tr-TR"/>
          </a:p>
        </p:txBody>
      </p:sp>
      <p:sp>
        <p:nvSpPr>
          <p:cNvPr id="4" name="Metin kutusu 3">
            <a:extLst>
              <a:ext uri="{FF2B5EF4-FFF2-40B4-BE49-F238E27FC236}">
                <a16:creationId xmlns:a16="http://schemas.microsoft.com/office/drawing/2014/main" id="{F305E688-04A6-9966-E7DF-5B51101137AC}"/>
              </a:ext>
            </a:extLst>
          </p:cNvPr>
          <p:cNvSpPr txBox="1"/>
          <p:nvPr/>
        </p:nvSpPr>
        <p:spPr>
          <a:xfrm>
            <a:off x="1437894" y="531093"/>
            <a:ext cx="8785098" cy="375552"/>
          </a:xfrm>
          <a:prstGeom prst="rect">
            <a:avLst/>
          </a:prstGeom>
          <a:noFill/>
        </p:spPr>
        <p:txBody>
          <a:bodyPr wrap="square">
            <a:spAutoFit/>
          </a:bodyPr>
          <a:lstStyle/>
          <a:p>
            <a:pPr algn="ctr">
              <a:lnSpc>
                <a:spcPct val="107000"/>
              </a:lnSpc>
              <a:spcAft>
                <a:spcPts val="800"/>
              </a:spcAft>
              <a:buNone/>
            </a:pPr>
            <a:r>
              <a:rPr lang="tr-TR" sz="1800" b="1" kern="100" dirty="0">
                <a:solidFill>
                  <a:srgbClr val="1C407D"/>
                </a:solidFill>
                <a:effectLst/>
                <a:latin typeface="Calibri" panose="020F0502020204030204" pitchFamily="34" charset="0"/>
                <a:ea typeface="Aptos" panose="020B0004020202020204" pitchFamily="34" charset="0"/>
                <a:cs typeface="Times New Roman" panose="02020603050405020304" pitchFamily="18" charset="0"/>
              </a:rPr>
              <a:t>HARCAMA BİRİMLERİ BİRİM İÇ KONTROL STANDARTLARINA EYLEM PLANI </a:t>
            </a:r>
            <a:r>
              <a:rPr lang="tr-TR" sz="1800" b="1" dirty="0">
                <a:solidFill>
                  <a:srgbClr val="1C407D"/>
                </a:solidFill>
                <a:effectLst/>
                <a:latin typeface="Calibri" panose="020F0502020204030204" pitchFamily="34" charset="0"/>
                <a:ea typeface="Aptos" panose="020B0004020202020204" pitchFamily="34" charset="0"/>
              </a:rPr>
              <a:t>GEÇİŞ TAKVİMİ</a:t>
            </a:r>
          </a:p>
        </p:txBody>
      </p:sp>
      <p:graphicFrame>
        <p:nvGraphicFramePr>
          <p:cNvPr id="5" name="Tablo 4">
            <a:extLst>
              <a:ext uri="{FF2B5EF4-FFF2-40B4-BE49-F238E27FC236}">
                <a16:creationId xmlns:a16="http://schemas.microsoft.com/office/drawing/2014/main" id="{42510C60-B0E7-8DE4-A1E0-8D44F49994EE}"/>
              </a:ext>
            </a:extLst>
          </p:cNvPr>
          <p:cNvGraphicFramePr>
            <a:graphicFrameLocks noGrp="1"/>
          </p:cNvGraphicFramePr>
          <p:nvPr>
            <p:extLst>
              <p:ext uri="{D42A27DB-BD31-4B8C-83A1-F6EECF244321}">
                <p14:modId xmlns:p14="http://schemas.microsoft.com/office/powerpoint/2010/main" val="3435621811"/>
              </p:ext>
            </p:extLst>
          </p:nvPr>
        </p:nvGraphicFramePr>
        <p:xfrm>
          <a:off x="1554384" y="1226121"/>
          <a:ext cx="9636357" cy="1326962"/>
        </p:xfrm>
        <a:graphic>
          <a:graphicData uri="http://schemas.openxmlformats.org/drawingml/2006/table">
            <a:tbl>
              <a:tblPr firstRow="1" firstCol="1" bandRow="1">
                <a:tableStyleId>{5C22544A-7EE6-4342-B048-85BDC9FD1C3A}</a:tableStyleId>
              </a:tblPr>
              <a:tblGrid>
                <a:gridCol w="480622">
                  <a:extLst>
                    <a:ext uri="{9D8B030D-6E8A-4147-A177-3AD203B41FA5}">
                      <a16:colId xmlns:a16="http://schemas.microsoft.com/office/drawing/2014/main" val="2889230677"/>
                    </a:ext>
                  </a:extLst>
                </a:gridCol>
                <a:gridCol w="4812912">
                  <a:extLst>
                    <a:ext uri="{9D8B030D-6E8A-4147-A177-3AD203B41FA5}">
                      <a16:colId xmlns:a16="http://schemas.microsoft.com/office/drawing/2014/main" val="4125466262"/>
                    </a:ext>
                  </a:extLst>
                </a:gridCol>
                <a:gridCol w="1493563">
                  <a:extLst>
                    <a:ext uri="{9D8B030D-6E8A-4147-A177-3AD203B41FA5}">
                      <a16:colId xmlns:a16="http://schemas.microsoft.com/office/drawing/2014/main" val="1128460517"/>
                    </a:ext>
                  </a:extLst>
                </a:gridCol>
                <a:gridCol w="1492606">
                  <a:extLst>
                    <a:ext uri="{9D8B030D-6E8A-4147-A177-3AD203B41FA5}">
                      <a16:colId xmlns:a16="http://schemas.microsoft.com/office/drawing/2014/main" val="2603219691"/>
                    </a:ext>
                  </a:extLst>
                </a:gridCol>
                <a:gridCol w="1356654">
                  <a:extLst>
                    <a:ext uri="{9D8B030D-6E8A-4147-A177-3AD203B41FA5}">
                      <a16:colId xmlns:a16="http://schemas.microsoft.com/office/drawing/2014/main" val="1160522465"/>
                    </a:ext>
                  </a:extLst>
                </a:gridCol>
              </a:tblGrid>
              <a:tr h="0">
                <a:tc gridSpan="5">
                  <a:txBody>
                    <a:bodyPr/>
                    <a:lstStyle/>
                    <a:p>
                      <a:pPr algn="ctr">
                        <a:lnSpc>
                          <a:spcPct val="107000"/>
                        </a:lnSpc>
                        <a:spcAft>
                          <a:spcPts val="800"/>
                        </a:spcAft>
                        <a:buNone/>
                      </a:pPr>
                      <a:r>
                        <a:rPr lang="tr-TR" sz="1200" kern="100" dirty="0">
                          <a:effectLst/>
                        </a:rPr>
                        <a:t>2025 YILI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33254026"/>
                  </a:ext>
                </a:extLst>
              </a:tr>
              <a:tr h="0">
                <a:tc>
                  <a:txBody>
                    <a:bodyPr/>
                    <a:lstStyle/>
                    <a:p>
                      <a:pPr algn="ctr">
                        <a:lnSpc>
                          <a:spcPct val="107000"/>
                        </a:lnSpc>
                        <a:spcAft>
                          <a:spcPts val="800"/>
                        </a:spcAft>
                        <a:buNone/>
                      </a:pPr>
                      <a:r>
                        <a:rPr lang="tr-TR" sz="1200" kern="100">
                          <a:effectLst/>
                        </a:rPr>
                        <a:t>No</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Harcama Birimi Adı</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Eylem Planının Yapılması Gereken Son Tarih</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Eylem Planının Başlama Tarihi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Eylem Planının Dönemi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9868192"/>
                  </a:ext>
                </a:extLst>
              </a:tr>
              <a:tr h="0">
                <a:tc>
                  <a:txBody>
                    <a:bodyPr/>
                    <a:lstStyle/>
                    <a:p>
                      <a:pPr algn="ctr">
                        <a:lnSpc>
                          <a:spcPct val="107000"/>
                        </a:lnSpc>
                        <a:spcAft>
                          <a:spcPts val="800"/>
                        </a:spcAft>
                        <a:buNone/>
                      </a:pPr>
                      <a:r>
                        <a:rPr lang="tr-TR" sz="1200" kern="100">
                          <a:effectLst/>
                        </a:rPr>
                        <a:t>1</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dirty="0">
                          <a:effectLst/>
                        </a:rPr>
                        <a:t>İktisadi İdari ve Sosyal Bilimler Fakültesi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31/12/2025</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2026 – 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20317293"/>
                  </a:ext>
                </a:extLst>
              </a:tr>
              <a:tr h="0">
                <a:tc>
                  <a:txBody>
                    <a:bodyPr/>
                    <a:lstStyle/>
                    <a:p>
                      <a:pPr algn="ctr">
                        <a:lnSpc>
                          <a:spcPct val="107000"/>
                        </a:lnSpc>
                        <a:spcAft>
                          <a:spcPts val="800"/>
                        </a:spcAft>
                        <a:buNone/>
                      </a:pPr>
                      <a:r>
                        <a:rPr lang="tr-TR" sz="1200" kern="100">
                          <a:effectLst/>
                        </a:rPr>
                        <a:t>2</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Alanya Ticaret ve Sanayi Odası Meslek Yüksekokulu</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31/12/2025</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2026 – 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30034119"/>
                  </a:ext>
                </a:extLst>
              </a:tr>
              <a:tr h="0">
                <a:tc>
                  <a:txBody>
                    <a:bodyPr/>
                    <a:lstStyle/>
                    <a:p>
                      <a:pPr algn="ctr">
                        <a:lnSpc>
                          <a:spcPct val="107000"/>
                        </a:lnSpc>
                        <a:spcAft>
                          <a:spcPts val="800"/>
                        </a:spcAft>
                        <a:buNone/>
                      </a:pPr>
                      <a:r>
                        <a:rPr lang="tr-TR" sz="1200" kern="100">
                          <a:effectLst/>
                        </a:rPr>
                        <a:t>3</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Strateji Geliştirme Daire Başkanlığı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31/12/2025</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01/01/2026</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2026 – 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4773050"/>
                  </a:ext>
                </a:extLst>
              </a:tr>
            </a:tbl>
          </a:graphicData>
        </a:graphic>
      </p:graphicFrame>
      <p:graphicFrame>
        <p:nvGraphicFramePr>
          <p:cNvPr id="6" name="Tablo 5">
            <a:extLst>
              <a:ext uri="{FF2B5EF4-FFF2-40B4-BE49-F238E27FC236}">
                <a16:creationId xmlns:a16="http://schemas.microsoft.com/office/drawing/2014/main" id="{7F25B487-00BF-E007-1FDE-4FA273B4F8C2}"/>
              </a:ext>
            </a:extLst>
          </p:cNvPr>
          <p:cNvGraphicFramePr>
            <a:graphicFrameLocks noGrp="1"/>
          </p:cNvGraphicFramePr>
          <p:nvPr>
            <p:extLst>
              <p:ext uri="{D42A27DB-BD31-4B8C-83A1-F6EECF244321}">
                <p14:modId xmlns:p14="http://schemas.microsoft.com/office/powerpoint/2010/main" val="749124020"/>
              </p:ext>
            </p:extLst>
          </p:nvPr>
        </p:nvGraphicFramePr>
        <p:xfrm>
          <a:off x="1554384" y="2743085"/>
          <a:ext cx="9636358" cy="3583822"/>
        </p:xfrm>
        <a:graphic>
          <a:graphicData uri="http://schemas.openxmlformats.org/drawingml/2006/table">
            <a:tbl>
              <a:tblPr firstRow="1" firstCol="1" bandRow="1">
                <a:tableStyleId>{5C22544A-7EE6-4342-B048-85BDC9FD1C3A}</a:tableStyleId>
              </a:tblPr>
              <a:tblGrid>
                <a:gridCol w="480622">
                  <a:extLst>
                    <a:ext uri="{9D8B030D-6E8A-4147-A177-3AD203B41FA5}">
                      <a16:colId xmlns:a16="http://schemas.microsoft.com/office/drawing/2014/main" val="991755172"/>
                    </a:ext>
                  </a:extLst>
                </a:gridCol>
                <a:gridCol w="4812913">
                  <a:extLst>
                    <a:ext uri="{9D8B030D-6E8A-4147-A177-3AD203B41FA5}">
                      <a16:colId xmlns:a16="http://schemas.microsoft.com/office/drawing/2014/main" val="3841646441"/>
                    </a:ext>
                  </a:extLst>
                </a:gridCol>
                <a:gridCol w="1493563">
                  <a:extLst>
                    <a:ext uri="{9D8B030D-6E8A-4147-A177-3AD203B41FA5}">
                      <a16:colId xmlns:a16="http://schemas.microsoft.com/office/drawing/2014/main" val="1097424050"/>
                    </a:ext>
                  </a:extLst>
                </a:gridCol>
                <a:gridCol w="1492606">
                  <a:extLst>
                    <a:ext uri="{9D8B030D-6E8A-4147-A177-3AD203B41FA5}">
                      <a16:colId xmlns:a16="http://schemas.microsoft.com/office/drawing/2014/main" val="2100636411"/>
                    </a:ext>
                  </a:extLst>
                </a:gridCol>
                <a:gridCol w="1356654">
                  <a:extLst>
                    <a:ext uri="{9D8B030D-6E8A-4147-A177-3AD203B41FA5}">
                      <a16:colId xmlns:a16="http://schemas.microsoft.com/office/drawing/2014/main" val="39437504"/>
                    </a:ext>
                  </a:extLst>
                </a:gridCol>
              </a:tblGrid>
              <a:tr h="198248">
                <a:tc gridSpan="5">
                  <a:txBody>
                    <a:bodyPr/>
                    <a:lstStyle/>
                    <a:p>
                      <a:pPr algn="ctr">
                        <a:lnSpc>
                          <a:spcPct val="107000"/>
                        </a:lnSpc>
                        <a:spcAft>
                          <a:spcPts val="800"/>
                        </a:spcAft>
                        <a:buNone/>
                      </a:pPr>
                      <a:r>
                        <a:rPr lang="tr-TR" sz="1200" kern="100" dirty="0">
                          <a:effectLst/>
                        </a:rPr>
                        <a:t>2026 YILI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171196352"/>
                  </a:ext>
                </a:extLst>
              </a:tr>
              <a:tr h="0">
                <a:tc>
                  <a:txBody>
                    <a:bodyPr/>
                    <a:lstStyle/>
                    <a:p>
                      <a:pPr algn="ctr">
                        <a:lnSpc>
                          <a:spcPct val="107000"/>
                        </a:lnSpc>
                        <a:spcAft>
                          <a:spcPts val="800"/>
                        </a:spcAft>
                        <a:buNone/>
                      </a:pPr>
                      <a:r>
                        <a:rPr lang="tr-TR" sz="1000" kern="100">
                          <a:effectLst/>
                        </a:rPr>
                        <a:t>No</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Harcama Birimi Adı</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Eylem Planının Yapılması Gereken Son Tarih</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Eylem Planının Başlama Tarihi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Eylem Planının Dönemi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58466711"/>
                  </a:ext>
                </a:extLst>
              </a:tr>
              <a:tr h="0">
                <a:tc>
                  <a:txBody>
                    <a:bodyPr/>
                    <a:lstStyle/>
                    <a:p>
                      <a:pPr algn="ctr">
                        <a:lnSpc>
                          <a:spcPct val="107000"/>
                        </a:lnSpc>
                        <a:spcAft>
                          <a:spcPts val="800"/>
                        </a:spcAft>
                        <a:buNone/>
                      </a:pPr>
                      <a:r>
                        <a:rPr lang="tr-TR" sz="1000" kern="100">
                          <a:effectLst/>
                        </a:rPr>
                        <a:t>1</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Tıp Fakültesi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2027 – 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25157180"/>
                  </a:ext>
                </a:extLst>
              </a:tr>
              <a:tr h="0">
                <a:tc>
                  <a:txBody>
                    <a:bodyPr/>
                    <a:lstStyle/>
                    <a:p>
                      <a:pPr algn="ctr">
                        <a:lnSpc>
                          <a:spcPct val="107000"/>
                        </a:lnSpc>
                        <a:spcAft>
                          <a:spcPts val="800"/>
                        </a:spcAft>
                        <a:buNone/>
                      </a:pPr>
                      <a:r>
                        <a:rPr lang="tr-TR" sz="1000" kern="100">
                          <a:effectLst/>
                        </a:rPr>
                        <a:t>2</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Diş Hekimliği Fakültesi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2027 – 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99441358"/>
                  </a:ext>
                </a:extLst>
              </a:tr>
              <a:tr h="0">
                <a:tc>
                  <a:txBody>
                    <a:bodyPr/>
                    <a:lstStyle/>
                    <a:p>
                      <a:pPr algn="ctr">
                        <a:lnSpc>
                          <a:spcPct val="107000"/>
                        </a:lnSpc>
                        <a:spcAft>
                          <a:spcPts val="800"/>
                        </a:spcAft>
                        <a:buNone/>
                      </a:pPr>
                      <a:r>
                        <a:rPr lang="tr-TR" sz="1000" kern="100">
                          <a:effectLst/>
                        </a:rPr>
                        <a:t>3</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Lisansüstü Eğitim Enstitüsü</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31/12/2026</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2027 – 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80570629"/>
                  </a:ext>
                </a:extLst>
              </a:tr>
              <a:tr h="0">
                <a:tc>
                  <a:txBody>
                    <a:bodyPr/>
                    <a:lstStyle/>
                    <a:p>
                      <a:pPr algn="ctr">
                        <a:lnSpc>
                          <a:spcPct val="107000"/>
                        </a:lnSpc>
                        <a:spcAft>
                          <a:spcPts val="800"/>
                        </a:spcAft>
                        <a:buNone/>
                      </a:pPr>
                      <a:r>
                        <a:rPr lang="tr-TR" sz="1000" kern="100">
                          <a:effectLst/>
                        </a:rPr>
                        <a:t>4</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Rafet Kayış Mühendislik Fakültesi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2027 – 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05296408"/>
                  </a:ext>
                </a:extLst>
              </a:tr>
              <a:tr h="0">
                <a:tc>
                  <a:txBody>
                    <a:bodyPr/>
                    <a:lstStyle/>
                    <a:p>
                      <a:pPr algn="ctr">
                        <a:lnSpc>
                          <a:spcPct val="107000"/>
                        </a:lnSpc>
                        <a:spcAft>
                          <a:spcPts val="800"/>
                        </a:spcAft>
                        <a:buNone/>
                      </a:pPr>
                      <a:r>
                        <a:rPr lang="tr-TR" sz="1000" kern="100">
                          <a:effectLst/>
                        </a:rPr>
                        <a:t>5</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Akseki Meslek Yüksekokulu</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dirty="0">
                          <a:effectLst/>
                        </a:rPr>
                        <a:t>31/12/2026</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2027 – 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98350427"/>
                  </a:ext>
                </a:extLst>
              </a:tr>
              <a:tr h="0">
                <a:tc>
                  <a:txBody>
                    <a:bodyPr/>
                    <a:lstStyle/>
                    <a:p>
                      <a:pPr algn="ctr">
                        <a:lnSpc>
                          <a:spcPct val="107000"/>
                        </a:lnSpc>
                        <a:spcAft>
                          <a:spcPts val="800"/>
                        </a:spcAft>
                        <a:buNone/>
                      </a:pPr>
                      <a:r>
                        <a:rPr lang="tr-TR" sz="1000" kern="100">
                          <a:effectLst/>
                        </a:rPr>
                        <a:t>6</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Eğitim Fakültesi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2027 – 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92405512"/>
                  </a:ext>
                </a:extLst>
              </a:tr>
              <a:tr h="0">
                <a:tc>
                  <a:txBody>
                    <a:bodyPr/>
                    <a:lstStyle/>
                    <a:p>
                      <a:pPr algn="ctr">
                        <a:lnSpc>
                          <a:spcPct val="107000"/>
                        </a:lnSpc>
                        <a:spcAft>
                          <a:spcPts val="800"/>
                        </a:spcAft>
                        <a:buNone/>
                      </a:pPr>
                      <a:r>
                        <a:rPr lang="tr-TR" sz="1000" kern="100">
                          <a:effectLst/>
                        </a:rPr>
                        <a:t>7</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Spor Bilimleri Fakültesi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2027 – 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37578873"/>
                  </a:ext>
                </a:extLst>
              </a:tr>
              <a:tr h="0">
                <a:tc>
                  <a:txBody>
                    <a:bodyPr/>
                    <a:lstStyle/>
                    <a:p>
                      <a:pPr algn="ctr">
                        <a:lnSpc>
                          <a:spcPct val="107000"/>
                        </a:lnSpc>
                        <a:spcAft>
                          <a:spcPts val="800"/>
                        </a:spcAft>
                        <a:buNone/>
                      </a:pPr>
                      <a:r>
                        <a:rPr lang="tr-TR" sz="1000" kern="100">
                          <a:effectLst/>
                        </a:rPr>
                        <a:t>8</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Gazipaşa Mustafa Rahmi Büyükballı Meslek Yüksekokulu</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2027 – 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5787966"/>
                  </a:ext>
                </a:extLst>
              </a:tr>
              <a:tr h="0">
                <a:tc>
                  <a:txBody>
                    <a:bodyPr/>
                    <a:lstStyle/>
                    <a:p>
                      <a:pPr algn="ctr">
                        <a:lnSpc>
                          <a:spcPct val="107000"/>
                        </a:lnSpc>
                        <a:spcAft>
                          <a:spcPts val="800"/>
                        </a:spcAft>
                        <a:buNone/>
                      </a:pPr>
                      <a:r>
                        <a:rPr lang="tr-TR" sz="1000" kern="100">
                          <a:effectLst/>
                        </a:rPr>
                        <a:t>9</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Alanya Ticaret ve Sanayi Odası Turizm Meslek Yüksekokulu</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2027 – 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88883996"/>
                  </a:ext>
                </a:extLst>
              </a:tr>
              <a:tr h="0">
                <a:tc>
                  <a:txBody>
                    <a:bodyPr/>
                    <a:lstStyle/>
                    <a:p>
                      <a:pPr algn="ctr">
                        <a:lnSpc>
                          <a:spcPct val="107000"/>
                        </a:lnSpc>
                        <a:spcAft>
                          <a:spcPts val="800"/>
                        </a:spcAft>
                        <a:buNone/>
                      </a:pPr>
                      <a:r>
                        <a:rPr lang="tr-TR" sz="1000" kern="100">
                          <a:effectLst/>
                        </a:rPr>
                        <a:t>10</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Sağlık, Kültür ve Spor Daire Başkanlığı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2027 – 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07263936"/>
                  </a:ext>
                </a:extLst>
              </a:tr>
              <a:tr h="0">
                <a:tc>
                  <a:txBody>
                    <a:bodyPr/>
                    <a:lstStyle/>
                    <a:p>
                      <a:pPr algn="ctr">
                        <a:lnSpc>
                          <a:spcPct val="107000"/>
                        </a:lnSpc>
                        <a:spcAft>
                          <a:spcPts val="800"/>
                        </a:spcAft>
                        <a:buNone/>
                      </a:pPr>
                      <a:r>
                        <a:rPr lang="tr-TR" sz="1000" kern="100">
                          <a:effectLst/>
                        </a:rPr>
                        <a:t>11</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Bilgi İşlem Daire Başkanlığı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2027 – 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16614353"/>
                  </a:ext>
                </a:extLst>
              </a:tr>
              <a:tr h="0">
                <a:tc>
                  <a:txBody>
                    <a:bodyPr/>
                    <a:lstStyle/>
                    <a:p>
                      <a:pPr algn="ctr">
                        <a:lnSpc>
                          <a:spcPct val="107000"/>
                        </a:lnSpc>
                        <a:spcAft>
                          <a:spcPts val="800"/>
                        </a:spcAft>
                        <a:buNone/>
                      </a:pPr>
                      <a:r>
                        <a:rPr lang="tr-TR" sz="1000" kern="100">
                          <a:effectLst/>
                        </a:rPr>
                        <a:t>12</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Yapı İşleri ve Teknik Daire Başkanlığı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2027 – 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60616002"/>
                  </a:ext>
                </a:extLst>
              </a:tr>
              <a:tr h="0">
                <a:tc>
                  <a:txBody>
                    <a:bodyPr/>
                    <a:lstStyle/>
                    <a:p>
                      <a:pPr algn="ctr">
                        <a:lnSpc>
                          <a:spcPct val="107000"/>
                        </a:lnSpc>
                        <a:spcAft>
                          <a:spcPts val="800"/>
                        </a:spcAft>
                        <a:buNone/>
                      </a:pPr>
                      <a:r>
                        <a:rPr lang="tr-TR" sz="1000" kern="100">
                          <a:effectLst/>
                        </a:rPr>
                        <a:t>13</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Hukuk Müşavirliği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2027 – 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04651676"/>
                  </a:ext>
                </a:extLst>
              </a:tr>
              <a:tr h="0">
                <a:tc>
                  <a:txBody>
                    <a:bodyPr/>
                    <a:lstStyle/>
                    <a:p>
                      <a:pPr algn="ctr">
                        <a:lnSpc>
                          <a:spcPct val="107000"/>
                        </a:lnSpc>
                        <a:spcAft>
                          <a:spcPts val="800"/>
                        </a:spcAft>
                        <a:buNone/>
                      </a:pPr>
                      <a:r>
                        <a:rPr lang="tr-TR" sz="1000" kern="100">
                          <a:effectLst/>
                        </a:rPr>
                        <a:t>14</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Döner Sermaye İşletme Müdürlüğü</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2027 – 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8923108"/>
                  </a:ext>
                </a:extLst>
              </a:tr>
              <a:tr h="0">
                <a:tc>
                  <a:txBody>
                    <a:bodyPr/>
                    <a:lstStyle/>
                    <a:p>
                      <a:pPr algn="ctr">
                        <a:lnSpc>
                          <a:spcPct val="107000"/>
                        </a:lnSpc>
                        <a:spcAft>
                          <a:spcPts val="800"/>
                        </a:spcAft>
                        <a:buNone/>
                      </a:pPr>
                      <a:r>
                        <a:rPr lang="tr-TR" sz="1000" kern="100">
                          <a:effectLst/>
                        </a:rPr>
                        <a:t>15</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Personel Daire Başkanlığı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31/12/2026</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2027 – 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87550499"/>
                  </a:ext>
                </a:extLst>
              </a:tr>
            </a:tbl>
          </a:graphicData>
        </a:graphic>
      </p:graphicFrame>
    </p:spTree>
    <p:extLst>
      <p:ext uri="{BB962C8B-B14F-4D97-AF65-F5344CB8AC3E}">
        <p14:creationId xmlns:p14="http://schemas.microsoft.com/office/powerpoint/2010/main" val="2480918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E1322-F2AF-A967-446C-F2C293DD09B0}"/>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8BE85840-2300-3B30-FA66-39F0156C8EA1}"/>
              </a:ext>
            </a:extLst>
          </p:cNvPr>
          <p:cNvSpPr>
            <a:spLocks noGrp="1"/>
          </p:cNvSpPr>
          <p:nvPr>
            <p:ph type="sldNum" sz="quarter" idx="12"/>
          </p:nvPr>
        </p:nvSpPr>
        <p:spPr/>
        <p:txBody>
          <a:bodyPr/>
          <a:lstStyle/>
          <a:p>
            <a:fld id="{58F347EC-474C-401F-8514-590C7B9BB5FA}" type="slidenum">
              <a:rPr lang="tr-TR" smtClean="0"/>
              <a:t>23</a:t>
            </a:fld>
            <a:endParaRPr lang="tr-TR"/>
          </a:p>
        </p:txBody>
      </p:sp>
      <p:sp>
        <p:nvSpPr>
          <p:cNvPr id="4" name="Metin kutusu 3">
            <a:extLst>
              <a:ext uri="{FF2B5EF4-FFF2-40B4-BE49-F238E27FC236}">
                <a16:creationId xmlns:a16="http://schemas.microsoft.com/office/drawing/2014/main" id="{35181062-665C-F18A-9E29-A24993702184}"/>
              </a:ext>
            </a:extLst>
          </p:cNvPr>
          <p:cNvSpPr txBox="1"/>
          <p:nvPr/>
        </p:nvSpPr>
        <p:spPr>
          <a:xfrm>
            <a:off x="1437894" y="531093"/>
            <a:ext cx="8785098" cy="375552"/>
          </a:xfrm>
          <a:prstGeom prst="rect">
            <a:avLst/>
          </a:prstGeom>
          <a:noFill/>
        </p:spPr>
        <p:txBody>
          <a:bodyPr wrap="square">
            <a:spAutoFit/>
          </a:bodyPr>
          <a:lstStyle/>
          <a:p>
            <a:pPr algn="ctr">
              <a:lnSpc>
                <a:spcPct val="107000"/>
              </a:lnSpc>
              <a:spcAft>
                <a:spcPts val="800"/>
              </a:spcAft>
              <a:buNone/>
            </a:pPr>
            <a:r>
              <a:rPr lang="tr-TR" sz="1800" b="1" kern="100" dirty="0">
                <a:solidFill>
                  <a:srgbClr val="1C407D"/>
                </a:solidFill>
                <a:effectLst/>
                <a:latin typeface="Calibri" panose="020F0502020204030204" pitchFamily="34" charset="0"/>
                <a:ea typeface="Aptos" panose="020B0004020202020204" pitchFamily="34" charset="0"/>
                <a:cs typeface="Times New Roman" panose="02020603050405020304" pitchFamily="18" charset="0"/>
              </a:rPr>
              <a:t>HARCAMA BİRİMLERİ BİRİM İÇ KONTROL STANDARTLARINA EYLEM PLANI </a:t>
            </a:r>
            <a:r>
              <a:rPr lang="tr-TR" sz="1800" b="1" dirty="0">
                <a:solidFill>
                  <a:srgbClr val="1C407D"/>
                </a:solidFill>
                <a:effectLst/>
                <a:latin typeface="Calibri" panose="020F0502020204030204" pitchFamily="34" charset="0"/>
                <a:ea typeface="Aptos" panose="020B0004020202020204" pitchFamily="34" charset="0"/>
              </a:rPr>
              <a:t>GEÇİŞ TAKVİMİ</a:t>
            </a:r>
          </a:p>
        </p:txBody>
      </p:sp>
      <p:graphicFrame>
        <p:nvGraphicFramePr>
          <p:cNvPr id="9" name="Tablo 8">
            <a:extLst>
              <a:ext uri="{FF2B5EF4-FFF2-40B4-BE49-F238E27FC236}">
                <a16:creationId xmlns:a16="http://schemas.microsoft.com/office/drawing/2014/main" id="{20894AB0-1EF6-B3D9-50E5-CB2AD76D6A92}"/>
              </a:ext>
            </a:extLst>
          </p:cNvPr>
          <p:cNvGraphicFramePr>
            <a:graphicFrameLocks noGrp="1"/>
          </p:cNvGraphicFramePr>
          <p:nvPr>
            <p:extLst>
              <p:ext uri="{D42A27DB-BD31-4B8C-83A1-F6EECF244321}">
                <p14:modId xmlns:p14="http://schemas.microsoft.com/office/powerpoint/2010/main" val="83935169"/>
              </p:ext>
            </p:extLst>
          </p:nvPr>
        </p:nvGraphicFramePr>
        <p:xfrm>
          <a:off x="1636681" y="1695767"/>
          <a:ext cx="9554059" cy="3572582"/>
        </p:xfrm>
        <a:graphic>
          <a:graphicData uri="http://schemas.openxmlformats.org/drawingml/2006/table">
            <a:tbl>
              <a:tblPr firstRow="1" firstCol="1" bandRow="1">
                <a:tableStyleId>{5C22544A-7EE6-4342-B048-85BDC9FD1C3A}</a:tableStyleId>
              </a:tblPr>
              <a:tblGrid>
                <a:gridCol w="476516">
                  <a:extLst>
                    <a:ext uri="{9D8B030D-6E8A-4147-A177-3AD203B41FA5}">
                      <a16:colId xmlns:a16="http://schemas.microsoft.com/office/drawing/2014/main" val="704877425"/>
                    </a:ext>
                  </a:extLst>
                </a:gridCol>
                <a:gridCol w="4771809">
                  <a:extLst>
                    <a:ext uri="{9D8B030D-6E8A-4147-A177-3AD203B41FA5}">
                      <a16:colId xmlns:a16="http://schemas.microsoft.com/office/drawing/2014/main" val="4095670461"/>
                    </a:ext>
                  </a:extLst>
                </a:gridCol>
                <a:gridCol w="1480808">
                  <a:extLst>
                    <a:ext uri="{9D8B030D-6E8A-4147-A177-3AD203B41FA5}">
                      <a16:colId xmlns:a16="http://schemas.microsoft.com/office/drawing/2014/main" val="3466323908"/>
                    </a:ext>
                  </a:extLst>
                </a:gridCol>
                <a:gridCol w="1479859">
                  <a:extLst>
                    <a:ext uri="{9D8B030D-6E8A-4147-A177-3AD203B41FA5}">
                      <a16:colId xmlns:a16="http://schemas.microsoft.com/office/drawing/2014/main" val="2436001615"/>
                    </a:ext>
                  </a:extLst>
                </a:gridCol>
                <a:gridCol w="1345067">
                  <a:extLst>
                    <a:ext uri="{9D8B030D-6E8A-4147-A177-3AD203B41FA5}">
                      <a16:colId xmlns:a16="http://schemas.microsoft.com/office/drawing/2014/main" val="1673655849"/>
                    </a:ext>
                  </a:extLst>
                </a:gridCol>
              </a:tblGrid>
              <a:tr h="0">
                <a:tc gridSpan="5">
                  <a:txBody>
                    <a:bodyPr/>
                    <a:lstStyle/>
                    <a:p>
                      <a:pPr algn="ctr">
                        <a:lnSpc>
                          <a:spcPct val="107000"/>
                        </a:lnSpc>
                        <a:spcAft>
                          <a:spcPts val="800"/>
                        </a:spcAft>
                        <a:buNone/>
                      </a:pPr>
                      <a:r>
                        <a:rPr lang="tr-TR" sz="1200" kern="100" dirty="0">
                          <a:effectLst/>
                        </a:rPr>
                        <a:t>2027 YILI</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562247058"/>
                  </a:ext>
                </a:extLst>
              </a:tr>
              <a:tr h="0">
                <a:tc>
                  <a:txBody>
                    <a:bodyPr/>
                    <a:lstStyle/>
                    <a:p>
                      <a:pPr algn="ctr">
                        <a:lnSpc>
                          <a:spcPct val="107000"/>
                        </a:lnSpc>
                        <a:spcAft>
                          <a:spcPts val="800"/>
                        </a:spcAft>
                        <a:buNone/>
                      </a:pPr>
                      <a:r>
                        <a:rPr lang="tr-TR" sz="1000" kern="100">
                          <a:effectLst/>
                        </a:rPr>
                        <a:t>No</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Harcama Birimi Adı</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Eylem Planının Yapılması Gereken Son Tarih</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Eylem Planının Başlama Tarihi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Eylem Planının Dönemi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2827287"/>
                  </a:ext>
                </a:extLst>
              </a:tr>
              <a:tr h="0">
                <a:tc>
                  <a:txBody>
                    <a:bodyPr/>
                    <a:lstStyle/>
                    <a:p>
                      <a:pPr algn="ctr">
                        <a:lnSpc>
                          <a:spcPct val="107000"/>
                        </a:lnSpc>
                        <a:spcAft>
                          <a:spcPts val="800"/>
                        </a:spcAft>
                        <a:buNone/>
                      </a:pPr>
                      <a:r>
                        <a:rPr lang="tr-TR" sz="1000" kern="100">
                          <a:effectLst/>
                        </a:rPr>
                        <a:t>1</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Sağlık Bilimleri Fakültesi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dirty="0">
                          <a:effectLst/>
                        </a:rPr>
                        <a:t>31/12/2027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44733907"/>
                  </a:ext>
                </a:extLst>
              </a:tr>
              <a:tr h="0">
                <a:tc>
                  <a:txBody>
                    <a:bodyPr/>
                    <a:lstStyle/>
                    <a:p>
                      <a:pPr algn="ctr">
                        <a:lnSpc>
                          <a:spcPct val="107000"/>
                        </a:lnSpc>
                        <a:spcAft>
                          <a:spcPts val="800"/>
                        </a:spcAft>
                        <a:buNone/>
                      </a:pPr>
                      <a:r>
                        <a:rPr lang="tr-TR" sz="1000" kern="100" dirty="0">
                          <a:effectLst/>
                        </a:rPr>
                        <a:t>2</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Sağlık Hizmetleri Meslek Yüksekokulu</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dirty="0">
                          <a:effectLst/>
                        </a:rPr>
                        <a:t>31/12/2027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322271"/>
                  </a:ext>
                </a:extLst>
              </a:tr>
              <a:tr h="0">
                <a:tc>
                  <a:txBody>
                    <a:bodyPr/>
                    <a:lstStyle/>
                    <a:p>
                      <a:pPr algn="ctr">
                        <a:lnSpc>
                          <a:spcPct val="107000"/>
                        </a:lnSpc>
                        <a:spcAft>
                          <a:spcPts val="800"/>
                        </a:spcAft>
                        <a:buNone/>
                      </a:pPr>
                      <a:r>
                        <a:rPr lang="tr-TR" sz="1000" kern="100" dirty="0">
                          <a:effectLst/>
                        </a:rPr>
                        <a:t>3</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Gazipaşa Havacılık ve Uzay Bilimleri Fakültesi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02713925"/>
                  </a:ext>
                </a:extLst>
              </a:tr>
              <a:tr h="0">
                <a:tc>
                  <a:txBody>
                    <a:bodyPr/>
                    <a:lstStyle/>
                    <a:p>
                      <a:pPr algn="ctr">
                        <a:lnSpc>
                          <a:spcPct val="107000"/>
                        </a:lnSpc>
                        <a:spcAft>
                          <a:spcPts val="800"/>
                        </a:spcAft>
                        <a:buNone/>
                      </a:pPr>
                      <a:r>
                        <a:rPr lang="tr-TR" sz="1000" kern="100" dirty="0">
                          <a:effectLst/>
                        </a:rPr>
                        <a:t>4</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Turizm Fakültesi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dirty="0">
                          <a:effectLst/>
                        </a:rPr>
                        <a:t>31/12/2027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19238787"/>
                  </a:ext>
                </a:extLst>
              </a:tr>
              <a:tr h="0">
                <a:tc>
                  <a:txBody>
                    <a:bodyPr/>
                    <a:lstStyle/>
                    <a:p>
                      <a:pPr algn="ctr">
                        <a:lnSpc>
                          <a:spcPct val="107000"/>
                        </a:lnSpc>
                        <a:spcAft>
                          <a:spcPts val="800"/>
                        </a:spcAft>
                        <a:buNone/>
                      </a:pPr>
                      <a:r>
                        <a:rPr lang="tr-TR" sz="1000" kern="100" dirty="0">
                          <a:effectLst/>
                        </a:rPr>
                        <a:t>5</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Sanat, Tasarım ve Mimarlık Fakültesi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dirty="0">
                          <a:effectLst/>
                        </a:rPr>
                        <a:t>31/12/2027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90606029"/>
                  </a:ext>
                </a:extLst>
              </a:tr>
              <a:tr h="0">
                <a:tc>
                  <a:txBody>
                    <a:bodyPr/>
                    <a:lstStyle/>
                    <a:p>
                      <a:pPr algn="ctr">
                        <a:lnSpc>
                          <a:spcPct val="107000"/>
                        </a:lnSpc>
                        <a:spcAft>
                          <a:spcPts val="800"/>
                        </a:spcAft>
                        <a:buNone/>
                      </a:pPr>
                      <a:r>
                        <a:rPr lang="tr-TR" sz="1000" kern="100" dirty="0">
                          <a:effectLst/>
                        </a:rPr>
                        <a:t>6</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Yabancı Diller Yüksekokulu</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31/12/2027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68592580"/>
                  </a:ext>
                </a:extLst>
              </a:tr>
              <a:tr h="0">
                <a:tc>
                  <a:txBody>
                    <a:bodyPr/>
                    <a:lstStyle/>
                    <a:p>
                      <a:pPr algn="ctr">
                        <a:lnSpc>
                          <a:spcPct val="107000"/>
                        </a:lnSpc>
                        <a:spcAft>
                          <a:spcPts val="800"/>
                        </a:spcAft>
                        <a:buNone/>
                      </a:pPr>
                      <a:r>
                        <a:rPr lang="tr-TR" sz="1000" kern="100" dirty="0">
                          <a:effectLst/>
                        </a:rPr>
                        <a:t>7</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Özel Kalem (Rektörlük)</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dirty="0">
                          <a:effectLst/>
                        </a:rPr>
                        <a:t>31/12/2027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1986417"/>
                  </a:ext>
                </a:extLst>
              </a:tr>
              <a:tr h="0">
                <a:tc>
                  <a:txBody>
                    <a:bodyPr/>
                    <a:lstStyle/>
                    <a:p>
                      <a:pPr algn="ctr">
                        <a:lnSpc>
                          <a:spcPct val="107000"/>
                        </a:lnSpc>
                        <a:spcAft>
                          <a:spcPts val="800"/>
                        </a:spcAft>
                        <a:buNone/>
                      </a:pPr>
                      <a:r>
                        <a:rPr lang="tr-TR" sz="1000" kern="100" dirty="0">
                          <a:effectLst/>
                        </a:rPr>
                        <a:t>8</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Özel Kalem (Genel Sekreterlik)</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dirty="0">
                          <a:effectLst/>
                        </a:rPr>
                        <a:t>31/12/2027</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70464919"/>
                  </a:ext>
                </a:extLst>
              </a:tr>
              <a:tr h="0">
                <a:tc>
                  <a:txBody>
                    <a:bodyPr/>
                    <a:lstStyle/>
                    <a:p>
                      <a:pPr algn="ctr">
                        <a:lnSpc>
                          <a:spcPct val="107000"/>
                        </a:lnSpc>
                        <a:spcAft>
                          <a:spcPts val="800"/>
                        </a:spcAft>
                        <a:buNone/>
                      </a:pPr>
                      <a:r>
                        <a:rPr lang="tr-TR" sz="1000" kern="100" dirty="0">
                          <a:effectLst/>
                        </a:rPr>
                        <a:t>9</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İdari ve Mali İşler Daire Başkanlığı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58987539"/>
                  </a:ext>
                </a:extLst>
              </a:tr>
              <a:tr h="0">
                <a:tc>
                  <a:txBody>
                    <a:bodyPr/>
                    <a:lstStyle/>
                    <a:p>
                      <a:pPr algn="ctr">
                        <a:lnSpc>
                          <a:spcPct val="107000"/>
                        </a:lnSpc>
                        <a:spcAft>
                          <a:spcPts val="800"/>
                        </a:spcAft>
                        <a:buNone/>
                      </a:pPr>
                      <a:r>
                        <a:rPr lang="tr-TR" sz="1000" kern="100" dirty="0">
                          <a:effectLst/>
                        </a:rPr>
                        <a:t>10</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Kütüphane ve Dokümantasyon Daire Başkanlığı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31/12/2027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39303143"/>
                  </a:ext>
                </a:extLst>
              </a:tr>
              <a:tr h="0">
                <a:tc>
                  <a:txBody>
                    <a:bodyPr/>
                    <a:lstStyle/>
                    <a:p>
                      <a:pPr algn="ctr">
                        <a:lnSpc>
                          <a:spcPct val="107000"/>
                        </a:lnSpc>
                        <a:spcAft>
                          <a:spcPts val="800"/>
                        </a:spcAft>
                        <a:buNone/>
                      </a:pPr>
                      <a:r>
                        <a:rPr lang="tr-TR" sz="1000" kern="100" dirty="0">
                          <a:effectLst/>
                        </a:rPr>
                        <a:t>11</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Öğrenci İşleri Daire Başkanlığı</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31/12/2027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25708957"/>
                  </a:ext>
                </a:extLst>
              </a:tr>
              <a:tr h="0">
                <a:tc>
                  <a:txBody>
                    <a:bodyPr/>
                    <a:lstStyle/>
                    <a:p>
                      <a:pPr algn="ctr">
                        <a:lnSpc>
                          <a:spcPct val="107000"/>
                        </a:lnSpc>
                        <a:spcAft>
                          <a:spcPts val="800"/>
                        </a:spcAft>
                        <a:buNone/>
                      </a:pPr>
                      <a:r>
                        <a:rPr lang="tr-TR" sz="1000" kern="100" dirty="0">
                          <a:effectLst/>
                        </a:rPr>
                        <a:t>12</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Diş Hekimliği Uygulama ve Araştırma Merkezi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2900787"/>
                  </a:ext>
                </a:extLst>
              </a:tr>
              <a:tr h="0">
                <a:tc>
                  <a:txBody>
                    <a:bodyPr/>
                    <a:lstStyle/>
                    <a:p>
                      <a:pPr algn="ctr">
                        <a:lnSpc>
                          <a:spcPct val="107000"/>
                        </a:lnSpc>
                        <a:spcAft>
                          <a:spcPts val="800"/>
                        </a:spcAft>
                        <a:buNone/>
                      </a:pPr>
                      <a:r>
                        <a:rPr lang="tr-TR" sz="1000" kern="100" dirty="0">
                          <a:effectLst/>
                        </a:rPr>
                        <a:t>13</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Gıda ve Tarım Uygulama ve Araştırma Merkezi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2028 – 2029</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2984524"/>
                  </a:ext>
                </a:extLst>
              </a:tr>
              <a:tr h="0">
                <a:tc>
                  <a:txBody>
                    <a:bodyPr/>
                    <a:lstStyle/>
                    <a:p>
                      <a:pPr algn="ctr">
                        <a:lnSpc>
                          <a:spcPct val="107000"/>
                        </a:lnSpc>
                        <a:spcAft>
                          <a:spcPts val="800"/>
                        </a:spcAft>
                        <a:buNone/>
                      </a:pPr>
                      <a:r>
                        <a:rPr lang="tr-TR" sz="1000" kern="100" dirty="0">
                          <a:effectLst/>
                        </a:rPr>
                        <a:t>14</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Sürekli Eğitim Uygulama ve Araştırma Merkezi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01/01/2028</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2028 – 2029</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84499954"/>
                  </a:ext>
                </a:extLst>
              </a:tr>
              <a:tr h="0">
                <a:tc>
                  <a:txBody>
                    <a:bodyPr/>
                    <a:lstStyle/>
                    <a:p>
                      <a:pPr algn="ctr">
                        <a:lnSpc>
                          <a:spcPct val="107000"/>
                        </a:lnSpc>
                        <a:spcAft>
                          <a:spcPts val="800"/>
                        </a:spcAft>
                        <a:buNone/>
                      </a:pPr>
                      <a:r>
                        <a:rPr lang="tr-TR" sz="1000" kern="100" dirty="0">
                          <a:effectLst/>
                        </a:rPr>
                        <a:t>15</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tr-TR" sz="1200" kern="100">
                          <a:effectLst/>
                        </a:rPr>
                        <a:t>Türkçe ve Yabancı Dil Öğretimi Uygulama ve Araştırma Merkezi</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tr-TR" sz="1200" kern="100">
                          <a:effectLst/>
                        </a:rPr>
                        <a:t>31/12/2027</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a:effectLst/>
                        </a:rPr>
                        <a:t>01/01/2028</a:t>
                      </a:r>
                      <a:endParaRPr lang="tr-T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tr-TR" sz="1200" kern="100" dirty="0">
                          <a:effectLst/>
                        </a:rPr>
                        <a:t>2028 – 2029</a:t>
                      </a:r>
                      <a:endParaRPr lang="tr-T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175275"/>
                  </a:ext>
                </a:extLst>
              </a:tr>
            </a:tbl>
          </a:graphicData>
        </a:graphic>
      </p:graphicFrame>
    </p:spTree>
    <p:extLst>
      <p:ext uri="{BB962C8B-B14F-4D97-AF65-F5344CB8AC3E}">
        <p14:creationId xmlns:p14="http://schemas.microsoft.com/office/powerpoint/2010/main" val="2244359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2286000" y="4956049"/>
            <a:ext cx="7694613" cy="687092"/>
          </a:xfrm>
        </p:spPr>
        <p:txBody>
          <a:bodyPr>
            <a:normAutofit fontScale="90000"/>
          </a:bodyPr>
          <a:lstStyle/>
          <a:p>
            <a:pPr algn="ctr"/>
            <a:r>
              <a:rPr lang="tr-TR" dirty="0"/>
              <a:t>Strateji Geliştirme Daire Başkanlığı</a:t>
            </a:r>
            <a:br>
              <a:rPr lang="tr-TR" dirty="0"/>
            </a:br>
            <a:r>
              <a:rPr lang="tr-TR" dirty="0"/>
              <a:t>2026</a:t>
            </a: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0159" y="515113"/>
            <a:ext cx="3663728" cy="3668817"/>
          </a:xfrm>
          <a:prstGeom prst="rect">
            <a:avLst/>
          </a:prstGeom>
        </p:spPr>
      </p:pic>
      <p:sp>
        <p:nvSpPr>
          <p:cNvPr id="2" name="Slayt Numarası Yer Tutucusu 1">
            <a:extLst>
              <a:ext uri="{FF2B5EF4-FFF2-40B4-BE49-F238E27FC236}">
                <a16:creationId xmlns:a16="http://schemas.microsoft.com/office/drawing/2014/main" id="{6B2A99ED-25E5-2F39-1FA3-34AE7BCC5F80}"/>
              </a:ext>
            </a:extLst>
          </p:cNvPr>
          <p:cNvSpPr>
            <a:spLocks noGrp="1"/>
          </p:cNvSpPr>
          <p:nvPr>
            <p:ph type="sldNum" sz="quarter" idx="12"/>
          </p:nvPr>
        </p:nvSpPr>
        <p:spPr/>
        <p:txBody>
          <a:bodyPr/>
          <a:lstStyle/>
          <a:p>
            <a:fld id="{58F347EC-474C-401F-8514-590C7B9BB5FA}" type="slidenum">
              <a:rPr lang="tr-TR" smtClean="0"/>
              <a:t>24</a:t>
            </a:fld>
            <a:endParaRPr lang="tr-TR"/>
          </a:p>
        </p:txBody>
      </p:sp>
    </p:spTree>
    <p:extLst>
      <p:ext uri="{BB962C8B-B14F-4D97-AF65-F5344CB8AC3E}">
        <p14:creationId xmlns:p14="http://schemas.microsoft.com/office/powerpoint/2010/main" val="25028626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Toplantı Odası">
  <a:themeElements>
    <a:clrScheme name="Özel 19">
      <a:dk1>
        <a:sysClr val="windowText" lastClr="000000"/>
      </a:dk1>
      <a:lt1>
        <a:sysClr val="window" lastClr="FFFFFF"/>
      </a:lt1>
      <a:dk2>
        <a:srgbClr val="1C407D"/>
      </a:dk2>
      <a:lt2>
        <a:srgbClr val="EBEBEB"/>
      </a:lt2>
      <a:accent1>
        <a:srgbClr val="D1AD53"/>
      </a:accent1>
      <a:accent2>
        <a:srgbClr val="E6C133"/>
      </a:accent2>
      <a:accent3>
        <a:srgbClr val="EF7A24"/>
      </a:accent3>
      <a:accent4>
        <a:srgbClr val="5AA0F5"/>
      </a:accent4>
      <a:accent5>
        <a:srgbClr val="6BAAF6"/>
      </a:accent5>
      <a:accent6>
        <a:srgbClr val="A6D527"/>
      </a:accent6>
      <a:hlink>
        <a:srgbClr val="C4E46E"/>
      </a:hlink>
      <a:folHlink>
        <a:srgbClr val="BDE0FB"/>
      </a:folHlink>
    </a:clrScheme>
    <a:fontScheme name="İyon Toplantı Odası">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Toplantı Odası">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5488</TotalTime>
  <Words>3265</Words>
  <Application>Microsoft Office PowerPoint</Application>
  <PresentationFormat>Geniş ekran</PresentationFormat>
  <Paragraphs>725</Paragraphs>
  <Slides>24</Slides>
  <Notes>17</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24</vt:i4>
      </vt:variant>
    </vt:vector>
  </HeadingPairs>
  <TitlesOfParts>
    <vt:vector size="34" baseType="lpstr">
      <vt:lpstr>Aptos</vt:lpstr>
      <vt:lpstr>Arial</vt:lpstr>
      <vt:lpstr>Calibri</vt:lpstr>
      <vt:lpstr>Century Gothic</vt:lpstr>
      <vt:lpstr>Open Sans Light</vt:lpstr>
      <vt:lpstr>Roboto</vt:lpstr>
      <vt:lpstr>Times New Roman</vt:lpstr>
      <vt:lpstr>Wingdings</vt:lpstr>
      <vt:lpstr>Wingdings 3</vt:lpstr>
      <vt:lpstr>İyon Toplantı Odası</vt:lpstr>
      <vt:lpstr>PowerPoint Sunusu</vt:lpstr>
      <vt:lpstr>SUNUM PLANI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Strateji Geliştirme Daire Başkanlığı 2026</vt:lpstr>
    </vt:vector>
  </TitlesOfParts>
  <Company>HSYK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HAKAN BÜTÜN</dc:creator>
  <cp:lastModifiedBy>HAKAN BÜTÜN</cp:lastModifiedBy>
  <cp:revision>563</cp:revision>
  <cp:lastPrinted>2025-04-30T13:24:00Z</cp:lastPrinted>
  <dcterms:created xsi:type="dcterms:W3CDTF">2021-01-23T08:46:14Z</dcterms:created>
  <dcterms:modified xsi:type="dcterms:W3CDTF">2026-10-21T14:34:05Z</dcterms:modified>
</cp:coreProperties>
</file>